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7" r:id="rId13"/>
    <p:sldId id="274" r:id="rId14"/>
    <p:sldId id="275" r:id="rId15"/>
    <p:sldId id="268" r:id="rId16"/>
    <p:sldId id="277" r:id="rId17"/>
    <p:sldId id="278" r:id="rId18"/>
    <p:sldId id="269" r:id="rId19"/>
    <p:sldId id="279" r:id="rId20"/>
    <p:sldId id="280" r:id="rId21"/>
    <p:sldId id="270" r:id="rId22"/>
    <p:sldId id="271" r:id="rId23"/>
    <p:sldId id="281" r:id="rId24"/>
    <p:sldId id="282" r:id="rId25"/>
    <p:sldId id="272" r:id="rId26"/>
    <p:sldId id="283" r:id="rId27"/>
    <p:sldId id="284" r:id="rId28"/>
    <p:sldId id="273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39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94A5F-1820-443D-96AF-439E8E51C48B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ADF2A-92E6-4972-993C-72487C19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ADF2A-92E6-4972-993C-72487C190E8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1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57166"/>
            <a:ext cx="7429552" cy="22860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II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-я группа химических элементов периодической системы элементов Д.И. Менделеева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4929198"/>
            <a:ext cx="4200532" cy="1638296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 descr="D:\Загрузки\m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60722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Соединения кальция находятся практически во всех</a:t>
            </a:r>
          </a:p>
          <a:p>
            <a:pPr>
              <a:buNone/>
            </a:pPr>
            <a:r>
              <a:rPr lang="ru-RU" sz="2400" dirty="0" smtClean="0"/>
              <a:t>животных и растительных тканях. Значительное количество</a:t>
            </a:r>
          </a:p>
          <a:p>
            <a:pPr>
              <a:buNone/>
            </a:pPr>
            <a:r>
              <a:rPr lang="ru-RU" sz="2400" dirty="0" smtClean="0"/>
              <a:t>кальция входит в состав живых организмов. Так,</a:t>
            </a:r>
          </a:p>
          <a:p>
            <a:pPr>
              <a:buNone/>
            </a:pPr>
            <a:r>
              <a:rPr lang="ru-RU" sz="2400" dirty="0" smtClean="0"/>
              <a:t>гидроксиапатит Ca</a:t>
            </a:r>
            <a:r>
              <a:rPr lang="ru-RU" sz="2400" baseline="-25000" dirty="0" smtClean="0"/>
              <a:t>5</a:t>
            </a:r>
            <a:r>
              <a:rPr lang="ru-RU" sz="2400" dirty="0" smtClean="0"/>
              <a:t>(PO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)</a:t>
            </a:r>
            <a:r>
              <a:rPr lang="ru-RU" sz="2400" baseline="-25000" dirty="0" smtClean="0"/>
              <a:t>3</a:t>
            </a:r>
            <a:r>
              <a:rPr lang="ru-RU" sz="2400" dirty="0" smtClean="0"/>
              <a:t>OH, или, в другой записи,</a:t>
            </a:r>
          </a:p>
          <a:p>
            <a:pPr>
              <a:buNone/>
            </a:pPr>
            <a:r>
              <a:rPr lang="ru-RU" sz="2400" dirty="0" smtClean="0"/>
              <a:t>3Ca</a:t>
            </a:r>
            <a:r>
              <a:rPr lang="ru-RU" sz="2400" baseline="-25000" dirty="0" smtClean="0"/>
              <a:t>3</a:t>
            </a:r>
            <a:r>
              <a:rPr lang="ru-RU" sz="2400" dirty="0" smtClean="0"/>
              <a:t>(PO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)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·</a:t>
            </a:r>
            <a:r>
              <a:rPr lang="ru-RU" sz="2400" dirty="0" err="1" smtClean="0"/>
              <a:t>Са</a:t>
            </a:r>
            <a:r>
              <a:rPr lang="ru-RU" sz="2400" dirty="0" smtClean="0"/>
              <a:t>(OH)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 — основа костной ткани позвоночных, в</a:t>
            </a:r>
          </a:p>
          <a:p>
            <a:pPr>
              <a:buNone/>
            </a:pPr>
            <a:r>
              <a:rPr lang="ru-RU" sz="2400" dirty="0" smtClean="0"/>
              <a:t>том числе и человека; из карбоната кальция CaCO</a:t>
            </a:r>
            <a:r>
              <a:rPr lang="ru-RU" sz="2400" baseline="-25000" dirty="0" smtClean="0"/>
              <a:t>3</a:t>
            </a:r>
            <a:r>
              <a:rPr lang="ru-RU" sz="2400" dirty="0" smtClean="0"/>
              <a:t> состоят</a:t>
            </a:r>
          </a:p>
          <a:p>
            <a:pPr>
              <a:buNone/>
            </a:pPr>
            <a:r>
              <a:rPr lang="ru-RU" sz="2400" dirty="0" smtClean="0"/>
              <a:t>раковины и панцири многих беспозвоночных, яичная</a:t>
            </a:r>
          </a:p>
          <a:p>
            <a:pPr>
              <a:buNone/>
            </a:pPr>
            <a:r>
              <a:rPr lang="ru-RU" sz="2400" dirty="0" smtClean="0"/>
              <a:t>скорлупа и др. В живых тканях человека и животных</a:t>
            </a:r>
          </a:p>
          <a:p>
            <a:pPr>
              <a:buNone/>
            </a:pPr>
            <a:r>
              <a:rPr lang="ru-RU" sz="2400" dirty="0" smtClean="0"/>
              <a:t>содержится 1,4-2 % </a:t>
            </a:r>
            <a:r>
              <a:rPr lang="ru-RU" sz="2400" dirty="0" err="1" smtClean="0"/>
              <a:t>Са</a:t>
            </a:r>
            <a:r>
              <a:rPr lang="ru-RU" sz="2400" dirty="0" smtClean="0"/>
              <a:t> (по массовой доле); в теле человека</a:t>
            </a:r>
          </a:p>
          <a:p>
            <a:pPr>
              <a:buNone/>
            </a:pPr>
            <a:r>
              <a:rPr lang="ru-RU" sz="2400" dirty="0" smtClean="0"/>
              <a:t>массой 70 кг содержание кальция — около 1,7 кг (в основном</a:t>
            </a:r>
          </a:p>
          <a:p>
            <a:pPr>
              <a:buNone/>
            </a:pPr>
            <a:r>
              <a:rPr lang="ru-RU" sz="2400" dirty="0" smtClean="0"/>
              <a:t>в составе межклеточного вещества костной ткани). Ионы</a:t>
            </a:r>
          </a:p>
          <a:p>
            <a:pPr>
              <a:buNone/>
            </a:pPr>
            <a:r>
              <a:rPr lang="ru-RU" sz="2400" dirty="0" smtClean="0"/>
              <a:t>кальция участвуют в процессах свертывания крови, а также в</a:t>
            </a:r>
          </a:p>
          <a:p>
            <a:pPr>
              <a:buNone/>
            </a:pPr>
            <a:r>
              <a:rPr lang="ru-RU" sz="2400" dirty="0" smtClean="0"/>
              <a:t>обеспечении постоянного осмотического давления крови.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Большая часть кальция, поступающего в организм человека с</a:t>
            </a:r>
          </a:p>
          <a:p>
            <a:pPr>
              <a:buNone/>
            </a:pPr>
            <a:r>
              <a:rPr lang="ru-RU" sz="2200" dirty="0" smtClean="0"/>
              <a:t>пищей, содержится в молочных продуктах, оставшийся </a:t>
            </a:r>
          </a:p>
          <a:p>
            <a:pPr>
              <a:buNone/>
            </a:pPr>
            <a:r>
              <a:rPr lang="ru-RU" sz="2200" dirty="0" smtClean="0"/>
              <a:t>Кальций приходится на мясо, рыбу, и некоторые </a:t>
            </a:r>
          </a:p>
          <a:p>
            <a:pPr>
              <a:buNone/>
            </a:pPr>
            <a:r>
              <a:rPr lang="ru-RU" sz="2200" dirty="0" smtClean="0"/>
              <a:t>растительные продукты (особенно много содержат</a:t>
            </a:r>
          </a:p>
          <a:p>
            <a:pPr>
              <a:buNone/>
            </a:pPr>
            <a:r>
              <a:rPr lang="ru-RU" sz="2200" dirty="0" smtClean="0"/>
              <a:t> бобовые). Продолжительное отсутствие в рационе кальция может</a:t>
            </a:r>
          </a:p>
          <a:p>
            <a:pPr>
              <a:buNone/>
            </a:pPr>
            <a:r>
              <a:rPr lang="ru-RU" sz="2200" dirty="0" smtClean="0"/>
              <a:t>вызвать судороги, боль в суставах, сонливость, дефекты роста.</a:t>
            </a:r>
          </a:p>
          <a:p>
            <a:pPr>
              <a:buNone/>
            </a:pPr>
            <a:r>
              <a:rPr lang="ru-RU" sz="2200" dirty="0" smtClean="0"/>
              <a:t>Более глубокий дефицит приводит к постоянным мышечным</a:t>
            </a:r>
          </a:p>
          <a:p>
            <a:pPr>
              <a:buNone/>
            </a:pPr>
            <a:r>
              <a:rPr lang="ru-RU" sz="2200" dirty="0" smtClean="0"/>
              <a:t>судорогам и  остеопорозу. Злоупотребление кофе и алкоголем</a:t>
            </a:r>
          </a:p>
          <a:p>
            <a:pPr>
              <a:buNone/>
            </a:pPr>
            <a:r>
              <a:rPr lang="ru-RU" sz="2200" dirty="0" smtClean="0"/>
              <a:t>могут быть причинами дефицита кальция.</a:t>
            </a:r>
            <a:r>
              <a:rPr lang="ru-RU" sz="2400" dirty="0" smtClean="0"/>
              <a:t>  Избыточные дозы</a:t>
            </a:r>
          </a:p>
          <a:p>
            <a:pPr>
              <a:buNone/>
            </a:pPr>
            <a:r>
              <a:rPr lang="ru-RU" sz="2400" dirty="0" smtClean="0"/>
              <a:t>кальция и витамина Д могут вызвать гиперкальциемию.</a:t>
            </a:r>
          </a:p>
          <a:p>
            <a:pPr>
              <a:buNone/>
            </a:pPr>
            <a:r>
              <a:rPr lang="ru-RU" sz="2400" dirty="0" smtClean="0"/>
              <a:t>Продолжительный переизбыток нарушает 			         функционирование мышечных и </a:t>
            </a:r>
          </a:p>
          <a:p>
            <a:pPr>
              <a:buNone/>
            </a:pPr>
            <a:r>
              <a:rPr lang="ru-RU" sz="2400" dirty="0" smtClean="0"/>
              <a:t>                      нервных тканей. Максимальная </a:t>
            </a:r>
          </a:p>
          <a:p>
            <a:pPr>
              <a:buNone/>
            </a:pPr>
            <a:r>
              <a:rPr lang="ru-RU" sz="2400" dirty="0" smtClean="0"/>
              <a:t>                      дневная безопасная доза составляет</a:t>
            </a:r>
          </a:p>
          <a:p>
            <a:pPr>
              <a:buNone/>
            </a:pPr>
            <a:r>
              <a:rPr lang="ru-RU" sz="2400" dirty="0" smtClean="0"/>
              <a:t>                      для взрослого от 1500 до 1800 мг.</a:t>
            </a:r>
            <a:endParaRPr lang="ru-RU" sz="22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D:\Загрузки\mi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0"/>
            <a:ext cx="1500166" cy="1928802"/>
          </a:xfrm>
          <a:prstGeom prst="rect">
            <a:avLst/>
          </a:prstGeom>
          <a:noFill/>
        </p:spPr>
      </p:pic>
      <p:pic>
        <p:nvPicPr>
          <p:cNvPr id="3075" name="Picture 3" descr="D:\Загрузки\mol-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4884"/>
            <a:ext cx="1857356" cy="2143116"/>
          </a:xfrm>
          <a:prstGeom prst="rect">
            <a:avLst/>
          </a:prstGeom>
          <a:noFill/>
        </p:spPr>
      </p:pic>
      <p:pic>
        <p:nvPicPr>
          <p:cNvPr id="3076" name="Picture 4" descr="D:\Загрузки\l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4275" y="4286256"/>
            <a:ext cx="2359725" cy="2571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5543560" cy="1143000"/>
          </a:xfrm>
        </p:spPr>
        <p:txBody>
          <a:bodyPr/>
          <a:lstStyle/>
          <a:p>
            <a:pPr algn="l"/>
            <a:r>
              <a:rPr lang="ru-RU" dirty="0" smtClean="0">
                <a:latin typeface="Comic Sans MS" pitchFamily="66" charset="0"/>
              </a:rPr>
              <a:t>Стронций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7150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              Стронций</a:t>
            </a:r>
            <a:r>
              <a:rPr lang="ru-RU" dirty="0" smtClean="0">
                <a:latin typeface="Comic Sans MS" pitchFamily="66" charset="0"/>
              </a:rPr>
              <a:t> – </a:t>
            </a:r>
            <a:r>
              <a:rPr lang="ru-RU" dirty="0" smtClean="0"/>
              <a:t>мягкий, ковкий и          		   пластичный щёлочноземельный</a:t>
            </a:r>
          </a:p>
          <a:p>
            <a:pPr>
              <a:buNone/>
            </a:pPr>
            <a:r>
              <a:rPr lang="ru-RU" dirty="0" smtClean="0"/>
              <a:t>металл серебристо-белого цвета, пластичен,</a:t>
            </a:r>
          </a:p>
          <a:p>
            <a:pPr>
              <a:buNone/>
            </a:pPr>
            <a:r>
              <a:rPr lang="ru-RU" dirty="0" smtClean="0"/>
              <a:t>легко режется ножом. Обладает высокой</a:t>
            </a:r>
          </a:p>
          <a:p>
            <a:pPr>
              <a:buNone/>
            </a:pPr>
            <a:r>
              <a:rPr lang="ru-RU" dirty="0" smtClean="0"/>
              <a:t>химической активностью, на воздухе быстро</a:t>
            </a:r>
          </a:p>
          <a:p>
            <a:pPr>
              <a:buNone/>
            </a:pPr>
            <a:r>
              <a:rPr lang="ru-RU" dirty="0" smtClean="0"/>
              <a:t>реагирует с влагой и кислородом, покрываясь</a:t>
            </a:r>
          </a:p>
          <a:p>
            <a:pPr>
              <a:buNone/>
            </a:pPr>
            <a:r>
              <a:rPr lang="ru-RU" dirty="0" smtClean="0"/>
              <a:t>жёлтой оксидной плёнкой. В свободном виде</a:t>
            </a:r>
          </a:p>
          <a:p>
            <a:pPr>
              <a:buNone/>
            </a:pPr>
            <a:r>
              <a:rPr lang="ru-RU" dirty="0" smtClean="0"/>
              <a:t>стронций не встречается. Он входит в состав</a:t>
            </a:r>
          </a:p>
          <a:p>
            <a:pPr>
              <a:buNone/>
            </a:pPr>
            <a:r>
              <a:rPr lang="ru-RU" dirty="0" smtClean="0"/>
              <a:t>около 40 минералов. Из них</a:t>
            </a:r>
          </a:p>
          <a:p>
            <a:pPr>
              <a:buNone/>
            </a:pPr>
            <a:r>
              <a:rPr lang="ru-RU" dirty="0" smtClean="0"/>
              <a:t>наиболее  важный — целестин </a:t>
            </a:r>
          </a:p>
          <a:p>
            <a:pPr>
              <a:buNone/>
            </a:pPr>
            <a:r>
              <a:rPr lang="ru-RU" dirty="0" smtClean="0"/>
              <a:t>SrSO</a:t>
            </a:r>
            <a:r>
              <a:rPr lang="ru-RU" baseline="-25000" dirty="0" smtClean="0"/>
              <a:t>4</a:t>
            </a:r>
            <a:r>
              <a:rPr lang="ru-RU" dirty="0" smtClean="0"/>
              <a:t> (51,2% </a:t>
            </a:r>
            <a:r>
              <a:rPr lang="ru-RU" dirty="0" err="1" smtClean="0"/>
              <a:t>Sr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6" name="Picture 2" descr="D:\Загрузки\800px-Stront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21856"/>
            <a:ext cx="3143241" cy="1836143"/>
          </a:xfrm>
          <a:prstGeom prst="rect">
            <a:avLst/>
          </a:prstGeom>
          <a:noFill/>
        </p:spPr>
      </p:pic>
      <p:pic>
        <p:nvPicPr>
          <p:cNvPr id="4" name="Picture 2" descr="D:\Загрузки\s12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00298" cy="19287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35785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Основные области применения стронция и его</a:t>
            </a:r>
          </a:p>
          <a:p>
            <a:pPr>
              <a:buNone/>
            </a:pPr>
            <a:r>
              <a:rPr lang="ru-RU" dirty="0" smtClean="0"/>
              <a:t>химических соединений — это радиоэлектронная</a:t>
            </a:r>
          </a:p>
          <a:p>
            <a:pPr>
              <a:buNone/>
            </a:pPr>
            <a:r>
              <a:rPr lang="ru-RU" dirty="0" smtClean="0"/>
              <a:t>промышленность, пиротехника, металлургия (для</a:t>
            </a:r>
          </a:p>
          <a:p>
            <a:pPr>
              <a:buNone/>
            </a:pPr>
            <a:r>
              <a:rPr lang="ru-RU" dirty="0" smtClean="0"/>
              <a:t>легирования меди и некоторых ее сплавов),</a:t>
            </a:r>
          </a:p>
          <a:p>
            <a:pPr>
              <a:buNone/>
            </a:pPr>
            <a:r>
              <a:rPr lang="ru-RU" dirty="0" smtClean="0"/>
              <a:t>пищевая промышленность, металлотермия,</a:t>
            </a:r>
          </a:p>
          <a:p>
            <a:pPr>
              <a:buNone/>
            </a:pPr>
            <a:r>
              <a:rPr lang="ru-RU" dirty="0" smtClean="0"/>
              <a:t>медицина (хлорид, в качестве противоопухолевого</a:t>
            </a:r>
          </a:p>
          <a:p>
            <a:pPr>
              <a:buNone/>
            </a:pPr>
            <a:r>
              <a:rPr lang="ru-RU" dirty="0" smtClean="0"/>
              <a:t>средства), атомноводородная энергетика,</a:t>
            </a:r>
          </a:p>
          <a:p>
            <a:pPr>
              <a:buNone/>
            </a:pPr>
            <a:r>
              <a:rPr lang="ru-RU" dirty="0" smtClean="0"/>
              <a:t>используют как магнитный материал, </a:t>
            </a:r>
          </a:p>
          <a:p>
            <a:pPr>
              <a:buNone/>
            </a:pPr>
            <a:r>
              <a:rPr lang="ru-RU" dirty="0" smtClean="0"/>
              <a:t>химический источник тока.</a:t>
            </a:r>
          </a:p>
          <a:p>
            <a:endParaRPr lang="ru-RU" dirty="0" smtClean="0"/>
          </a:p>
          <a:p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14366" y="7142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Применение стронция и его роль в жизнедеятельности  живых организмов</a:t>
            </a:r>
            <a:endParaRPr lang="ru-RU" sz="3200" dirty="0"/>
          </a:p>
        </p:txBody>
      </p:sp>
      <p:pic>
        <p:nvPicPr>
          <p:cNvPr id="1026" name="Picture 2" descr="D:\Загрузки\red-firework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072074"/>
            <a:ext cx="2643174" cy="1785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3579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Стронций природный — составная часть</a:t>
            </a:r>
          </a:p>
          <a:p>
            <a:pPr>
              <a:buNone/>
            </a:pPr>
            <a:r>
              <a:rPr lang="ru-RU" dirty="0" smtClean="0"/>
              <a:t> микроорганизмов, растений и животных. </a:t>
            </a:r>
          </a:p>
          <a:p>
            <a:pPr>
              <a:buNone/>
            </a:pPr>
            <a:r>
              <a:rPr lang="ru-RU" dirty="0" smtClean="0"/>
              <a:t>Стронций является аналогом кальция,</a:t>
            </a:r>
          </a:p>
          <a:p>
            <a:pPr>
              <a:buNone/>
            </a:pPr>
            <a:r>
              <a:rPr lang="ru-RU" dirty="0" smtClean="0"/>
              <a:t>поэтому он наиболее эффективно откладывается </a:t>
            </a:r>
          </a:p>
          <a:p>
            <a:pPr>
              <a:buNone/>
            </a:pPr>
            <a:r>
              <a:rPr lang="ru-RU" dirty="0" smtClean="0"/>
              <a:t>в костной ткани. В мягких тканях задерживается </a:t>
            </a:r>
          </a:p>
          <a:p>
            <a:pPr>
              <a:buNone/>
            </a:pPr>
            <a:r>
              <a:rPr lang="ru-RU" dirty="0" smtClean="0"/>
              <a:t>менее 1 %. Пути попадания в организм человека:</a:t>
            </a:r>
          </a:p>
          <a:p>
            <a:r>
              <a:rPr lang="ru-RU" dirty="0" smtClean="0"/>
              <a:t>вода (предельно допустимая концентрация стронция в воде в РФ — 8 мг/л, а в США — 4 мг/л)</a:t>
            </a:r>
          </a:p>
          <a:p>
            <a:r>
              <a:rPr lang="ru-RU" dirty="0" smtClean="0"/>
              <a:t>пища (томаты, свёкла, укроп, петрушка, редька, редис, лук, капуста, ячмень, рожь, пшеница)</a:t>
            </a:r>
          </a:p>
          <a:p>
            <a:r>
              <a:rPr lang="ru-RU" dirty="0" smtClean="0"/>
              <a:t>интратрахеальное поступление</a:t>
            </a:r>
          </a:p>
          <a:p>
            <a:r>
              <a:rPr lang="ru-RU" dirty="0" smtClean="0"/>
              <a:t>через кожу (накожное)</a:t>
            </a:r>
          </a:p>
          <a:p>
            <a:r>
              <a:rPr lang="ru-RU" dirty="0" smtClean="0"/>
              <a:t>ингаляционное (через лёгкие)</a:t>
            </a:r>
          </a:p>
          <a:p>
            <a:r>
              <a:rPr lang="ru-RU" dirty="0" smtClean="0"/>
              <a:t>люди, работа которых связана со стронцием (в медицине радиоактивный стронций используют в качестве аппликаторов при лечении кожных и глазных болезней и т.д.) </a:t>
            </a:r>
            <a:endParaRPr lang="ru-RU" dirty="0"/>
          </a:p>
        </p:txBody>
      </p:sp>
      <p:pic>
        <p:nvPicPr>
          <p:cNvPr id="2050" name="Picture 2" descr="D:\Загрузки\4673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"/>
            <a:ext cx="1928794" cy="25003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74638"/>
            <a:ext cx="4900618" cy="1143000"/>
          </a:xfrm>
        </p:spPr>
        <p:txBody>
          <a:bodyPr/>
          <a:lstStyle/>
          <a:p>
            <a:pPr algn="l"/>
            <a:r>
              <a:rPr lang="ru-RU" dirty="0" smtClean="0">
                <a:latin typeface="Comic Sans MS" pitchFamily="66" charset="0"/>
              </a:rPr>
              <a:t>Барий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229600" cy="497207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dirty="0" smtClean="0"/>
              <a:t>Барий – мягкий, ковкий щёлочноземельный металл</a:t>
            </a:r>
          </a:p>
          <a:p>
            <a:pPr>
              <a:buNone/>
            </a:pPr>
            <a:r>
              <a:rPr lang="ru-RU" sz="4400" dirty="0" smtClean="0"/>
              <a:t>серебристо белого цвета. Обладает высокой химической</a:t>
            </a:r>
          </a:p>
          <a:p>
            <a:pPr>
              <a:buNone/>
            </a:pPr>
            <a:r>
              <a:rPr lang="ru-RU" sz="4400" dirty="0" smtClean="0"/>
              <a:t>активностью. Своё название получил от др.-греч. </a:t>
            </a:r>
            <a:r>
              <a:rPr lang="el-GR" sz="4400" dirty="0" smtClean="0"/>
              <a:t>Β</a:t>
            </a:r>
            <a:r>
              <a:rPr lang="ru-RU" sz="4400" dirty="0" err="1" smtClean="0"/>
              <a:t>αρύς </a:t>
            </a:r>
            <a:r>
              <a:rPr lang="ru-RU" sz="4400" dirty="0" smtClean="0"/>
              <a:t>– </a:t>
            </a:r>
          </a:p>
          <a:p>
            <a:pPr>
              <a:buNone/>
            </a:pPr>
            <a:r>
              <a:rPr lang="ru-RU" sz="4400" dirty="0" smtClean="0"/>
              <a:t>«тяжёлый», так как его оксид (</a:t>
            </a:r>
            <a:r>
              <a:rPr lang="ru-RU" sz="4400" dirty="0" err="1" smtClean="0"/>
              <a:t>BaO</a:t>
            </a:r>
            <a:r>
              <a:rPr lang="ru-RU" sz="4400" dirty="0" smtClean="0"/>
              <a:t>) был охарактеризован, как</a:t>
            </a:r>
          </a:p>
          <a:p>
            <a:pPr>
              <a:buNone/>
            </a:pPr>
            <a:r>
              <a:rPr lang="ru-RU" sz="4400" dirty="0" smtClean="0"/>
              <a:t>имеющий необычно  высокую для таких веществ плотность.</a:t>
            </a:r>
          </a:p>
          <a:p>
            <a:pPr>
              <a:buNone/>
            </a:pPr>
            <a:r>
              <a:rPr lang="ru-RU" sz="4400" dirty="0" smtClean="0"/>
              <a:t>Металлический барий получают из оксида восстановлением</a:t>
            </a:r>
          </a:p>
          <a:p>
            <a:pPr>
              <a:buNone/>
            </a:pPr>
            <a:r>
              <a:rPr lang="ru-RU" sz="4400" dirty="0" smtClean="0"/>
              <a:t>алюминием  в вакууме при 1200—1250 °C:</a:t>
            </a:r>
          </a:p>
          <a:p>
            <a:pPr>
              <a:buNone/>
            </a:pPr>
            <a:r>
              <a:rPr lang="ru-RU" sz="4400" dirty="0" smtClean="0"/>
              <a:t>4</a:t>
            </a:r>
            <a:r>
              <a:rPr lang="ru-RU" sz="4400" i="1" dirty="0" smtClean="0"/>
              <a:t>BaO</a:t>
            </a:r>
            <a:r>
              <a:rPr lang="ru-RU" sz="4400" dirty="0" smtClean="0"/>
              <a:t> + 2</a:t>
            </a:r>
            <a:r>
              <a:rPr lang="ru-RU" sz="4400" i="1" dirty="0" smtClean="0"/>
              <a:t>Al</a:t>
            </a:r>
            <a:r>
              <a:rPr lang="ru-RU" sz="4400" dirty="0" smtClean="0"/>
              <a:t> = 3</a:t>
            </a:r>
            <a:r>
              <a:rPr lang="ru-RU" sz="4400" i="1" dirty="0" smtClean="0"/>
              <a:t>Ba</a:t>
            </a:r>
            <a:r>
              <a:rPr lang="ru-RU" sz="4400" dirty="0" smtClean="0"/>
              <a:t> + </a:t>
            </a:r>
            <a:r>
              <a:rPr lang="ru-RU" sz="4400" i="1" dirty="0" smtClean="0"/>
              <a:t>BaAl</a:t>
            </a:r>
            <a:r>
              <a:rPr lang="ru-RU" sz="4400" baseline="-25000" dirty="0" smtClean="0"/>
              <a:t>2</a:t>
            </a:r>
            <a:r>
              <a:rPr lang="ru-RU" sz="4400" i="1" dirty="0" smtClean="0"/>
              <a:t>O</a:t>
            </a:r>
            <a:r>
              <a:rPr lang="ru-RU" sz="4400" baseline="-25000" dirty="0" smtClean="0"/>
              <a:t>4</a:t>
            </a:r>
            <a:r>
              <a:rPr lang="ru-RU" sz="4400" dirty="0" smtClean="0"/>
              <a:t>.</a:t>
            </a:r>
          </a:p>
          <a:p>
            <a:pPr>
              <a:buNone/>
            </a:pPr>
            <a:r>
              <a:rPr lang="ru-RU" sz="4400" dirty="0" smtClean="0"/>
              <a:t>Очищают барий перегонкой в вакууме или зонной плавкой.</a:t>
            </a:r>
            <a:endParaRPr lang="ru-RU" sz="2800" dirty="0" smtClean="0"/>
          </a:p>
          <a:p>
            <a:pPr>
              <a:buNone/>
            </a:pPr>
            <a:r>
              <a:rPr lang="ru-RU" sz="4400" dirty="0" smtClean="0"/>
              <a:t>Содержание бария в земной коре составляет 0,05 % по</a:t>
            </a:r>
          </a:p>
          <a:p>
            <a:pPr>
              <a:buNone/>
            </a:pPr>
            <a:r>
              <a:rPr lang="ru-RU" sz="4400" dirty="0" smtClean="0"/>
              <a:t>массе.  Основные минералы: барит (BaSO</a:t>
            </a:r>
            <a:r>
              <a:rPr lang="ru-RU" sz="4400" baseline="-25000" dirty="0" smtClean="0"/>
              <a:t>4</a:t>
            </a:r>
            <a:r>
              <a:rPr lang="ru-RU" sz="4400" dirty="0" smtClean="0"/>
              <a:t>) </a:t>
            </a:r>
          </a:p>
          <a:p>
            <a:pPr>
              <a:buNone/>
            </a:pPr>
            <a:r>
              <a:rPr lang="ru-RU" sz="4400" dirty="0" smtClean="0"/>
              <a:t>и  витерит (BaCO</a:t>
            </a:r>
            <a:r>
              <a:rPr lang="ru-RU" sz="4400" baseline="-25000" dirty="0" smtClean="0"/>
              <a:t>3</a:t>
            </a:r>
            <a:r>
              <a:rPr lang="ru-RU" sz="4400" dirty="0" smtClean="0"/>
              <a:t>). Основное сырье  —</a:t>
            </a:r>
          </a:p>
          <a:p>
            <a:pPr>
              <a:buNone/>
            </a:pPr>
            <a:r>
              <a:rPr lang="ru-RU" sz="4400" dirty="0" smtClean="0"/>
              <a:t>баритовый концентрат (80-95 % BaSO</a:t>
            </a:r>
            <a:r>
              <a:rPr lang="ru-RU" sz="4400" baseline="-25000" dirty="0" smtClean="0"/>
              <a:t>4</a:t>
            </a:r>
            <a:r>
              <a:rPr lang="ru-RU" sz="4400" dirty="0" smtClean="0"/>
              <a:t>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D:\Загрузки\Barium_unter_Argon_Schutzgas_Atmosphä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214950"/>
            <a:ext cx="3071802" cy="1643050"/>
          </a:xfrm>
          <a:prstGeom prst="rect">
            <a:avLst/>
          </a:prstGeom>
          <a:noFill/>
        </p:spPr>
      </p:pic>
      <p:pic>
        <p:nvPicPr>
          <p:cNvPr id="4" name="Picture 2" descr="D:\Загрузки\s12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57421" cy="1643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Применение бария и его роль в жизнедеятельности  живых организмов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400" dirty="0" smtClean="0"/>
              <a:t>Барий используется как антикоррозионный материал</a:t>
            </a:r>
          </a:p>
          <a:p>
            <a:pPr>
              <a:buNone/>
            </a:pPr>
            <a:r>
              <a:rPr lang="ru-RU" sz="3400" dirty="0" smtClean="0"/>
              <a:t>(совместно с цирконием), оптика (</a:t>
            </a:r>
            <a:r>
              <a:rPr lang="en-US" sz="3400" dirty="0" err="1" smtClean="0"/>
              <a:t>BaF</a:t>
            </a:r>
            <a:r>
              <a:rPr lang="ru-RU" sz="3400" baseline="-25000" dirty="0" smtClean="0"/>
              <a:t>2</a:t>
            </a:r>
            <a:r>
              <a:rPr lang="ru-RU" sz="3400" dirty="0" smtClean="0"/>
              <a:t>),</a:t>
            </a:r>
          </a:p>
          <a:p>
            <a:pPr>
              <a:buNone/>
            </a:pPr>
            <a:r>
              <a:rPr lang="ru-RU" sz="3400" dirty="0" smtClean="0"/>
              <a:t>высокотемпературный сверхпроводник (</a:t>
            </a:r>
            <a:r>
              <a:rPr lang="en-US" sz="3400" dirty="0" err="1" smtClean="0"/>
              <a:t>BaO</a:t>
            </a:r>
            <a:r>
              <a:rPr lang="ru-RU" sz="3400" baseline="-25000" dirty="0" smtClean="0"/>
              <a:t>2</a:t>
            </a:r>
            <a:r>
              <a:rPr lang="ru-RU" sz="3400" dirty="0" smtClean="0"/>
              <a:t> совместно</a:t>
            </a:r>
          </a:p>
          <a:p>
            <a:pPr>
              <a:buNone/>
            </a:pPr>
            <a:r>
              <a:rPr lang="ru-RU" sz="3400" dirty="0" smtClean="0"/>
              <a:t>с оксидами меди и редкоземельных металлов),</a:t>
            </a:r>
          </a:p>
          <a:p>
            <a:pPr>
              <a:buNone/>
            </a:pPr>
            <a:r>
              <a:rPr lang="ru-RU" sz="3400" dirty="0" smtClean="0"/>
              <a:t>химические источники тока (</a:t>
            </a:r>
            <a:r>
              <a:rPr lang="en-US" sz="3400" dirty="0" err="1" smtClean="0"/>
              <a:t>BaF</a:t>
            </a:r>
            <a:r>
              <a:rPr lang="ru-RU" sz="3400" baseline="-25000" dirty="0" smtClean="0"/>
              <a:t>2</a:t>
            </a:r>
            <a:r>
              <a:rPr lang="ru-RU" sz="3400" dirty="0" smtClean="0"/>
              <a:t>,</a:t>
            </a:r>
            <a:r>
              <a:rPr lang="en-US" sz="3400" dirty="0" smtClean="0"/>
              <a:t> </a:t>
            </a:r>
            <a:r>
              <a:rPr lang="en-US" sz="3400" dirty="0" err="1" smtClean="0"/>
              <a:t>BaSO</a:t>
            </a:r>
            <a:r>
              <a:rPr lang="ru-RU" sz="3400" baseline="-25000" dirty="0" smtClean="0"/>
              <a:t>4</a:t>
            </a:r>
            <a:r>
              <a:rPr lang="ru-RU" sz="3400" dirty="0" smtClean="0"/>
              <a:t>,</a:t>
            </a:r>
            <a:r>
              <a:rPr lang="en-US" sz="3400" dirty="0" smtClean="0"/>
              <a:t> </a:t>
            </a:r>
            <a:r>
              <a:rPr lang="en-US" sz="3400" dirty="0" err="1" smtClean="0"/>
              <a:t>BaO</a:t>
            </a:r>
            <a:r>
              <a:rPr lang="ru-RU" sz="3400" dirty="0" smtClean="0"/>
              <a:t>).</a:t>
            </a:r>
          </a:p>
          <a:p>
            <a:pPr>
              <a:buNone/>
            </a:pPr>
            <a:r>
              <a:rPr lang="ru-RU" sz="3400" dirty="0" smtClean="0"/>
              <a:t>Применяется в пиротехнике  (</a:t>
            </a:r>
            <a:r>
              <a:rPr lang="en-US" sz="3400" dirty="0" err="1" smtClean="0"/>
              <a:t>BaO</a:t>
            </a:r>
            <a:r>
              <a:rPr lang="ru-RU" sz="3400" baseline="-25000" dirty="0" smtClean="0"/>
              <a:t>2</a:t>
            </a:r>
            <a:r>
              <a:rPr lang="ru-RU" sz="3400" dirty="0" smtClean="0"/>
              <a:t> – окислитель</a:t>
            </a:r>
            <a:r>
              <a:rPr lang="en-US" sz="3400" dirty="0" smtClean="0"/>
              <a:t>,</a:t>
            </a:r>
            <a:endParaRPr lang="ru-RU" sz="3400" dirty="0" smtClean="0"/>
          </a:p>
          <a:p>
            <a:pPr>
              <a:buNone/>
            </a:pPr>
            <a:r>
              <a:rPr lang="en-US" sz="3400" dirty="0" err="1" smtClean="0"/>
              <a:t>Ba</a:t>
            </a:r>
            <a:r>
              <a:rPr lang="en-US" sz="3400" dirty="0" smtClean="0"/>
              <a:t>(NO</a:t>
            </a:r>
            <a:r>
              <a:rPr lang="ru-RU" sz="3400" baseline="-25000" dirty="0" smtClean="0"/>
              <a:t>3</a:t>
            </a:r>
            <a:r>
              <a:rPr lang="en-US" sz="3400" dirty="0" smtClean="0"/>
              <a:t>)</a:t>
            </a:r>
            <a:r>
              <a:rPr lang="ru-RU" sz="3400" baseline="-25000" dirty="0" smtClean="0"/>
              <a:t>2</a:t>
            </a:r>
            <a:r>
              <a:rPr lang="en-US" sz="3400" dirty="0" smtClean="0"/>
              <a:t>, </a:t>
            </a:r>
            <a:r>
              <a:rPr lang="en-US" sz="3400" dirty="0" err="1" smtClean="0"/>
              <a:t>Ba</a:t>
            </a:r>
            <a:r>
              <a:rPr lang="ru-RU" sz="3400" dirty="0" smtClean="0"/>
              <a:t>(</a:t>
            </a:r>
            <a:r>
              <a:rPr lang="en-US" sz="3400" dirty="0" err="1" smtClean="0"/>
              <a:t>ClO</a:t>
            </a:r>
            <a:r>
              <a:rPr lang="ru-RU" sz="3400" baseline="-25000" dirty="0" smtClean="0"/>
              <a:t>3</a:t>
            </a:r>
            <a:r>
              <a:rPr lang="ru-RU" sz="3400" dirty="0" smtClean="0"/>
              <a:t>)</a:t>
            </a:r>
            <a:r>
              <a:rPr lang="ru-RU" sz="3400" baseline="-25000" dirty="0" smtClean="0"/>
              <a:t>2</a:t>
            </a:r>
            <a:r>
              <a:rPr lang="ru-RU" sz="3400" dirty="0" smtClean="0"/>
              <a:t> – зеленый цвет), </a:t>
            </a:r>
            <a:r>
              <a:rPr lang="ru-RU" sz="3400" dirty="0" err="1" smtClean="0"/>
              <a:t>атомноводородной</a:t>
            </a: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энергетике (</a:t>
            </a:r>
            <a:r>
              <a:rPr lang="en-US" sz="3400" dirty="0" err="1" smtClean="0"/>
              <a:t>BaCrO</a:t>
            </a:r>
            <a:r>
              <a:rPr lang="ru-RU" sz="3400" baseline="-25000" dirty="0" smtClean="0"/>
              <a:t>4</a:t>
            </a:r>
            <a:r>
              <a:rPr lang="ru-RU" sz="3400" dirty="0" smtClean="0"/>
              <a:t>), ядерной </a:t>
            </a:r>
          </a:p>
          <a:p>
            <a:pPr>
              <a:buNone/>
            </a:pPr>
            <a:r>
              <a:rPr lang="ru-RU" sz="3400" dirty="0" smtClean="0"/>
              <a:t>энергетике (</a:t>
            </a:r>
            <a:r>
              <a:rPr lang="en-US" sz="3400" dirty="0" err="1" smtClean="0"/>
              <a:t>BaO</a:t>
            </a:r>
            <a:r>
              <a:rPr lang="en-US" sz="3400" dirty="0" smtClean="0"/>
              <a:t>,</a:t>
            </a:r>
            <a:r>
              <a:rPr lang="ru-RU" sz="3400" dirty="0" smtClean="0"/>
              <a:t> </a:t>
            </a:r>
            <a:r>
              <a:rPr lang="en-US" sz="3400" dirty="0" err="1" smtClean="0"/>
              <a:t>Ba</a:t>
            </a:r>
            <a:r>
              <a:rPr lang="ru-RU" sz="3400" baseline="-25000" dirty="0" smtClean="0"/>
              <a:t>3</a:t>
            </a:r>
            <a:r>
              <a:rPr lang="en-US" sz="3400" dirty="0" smtClean="0"/>
              <a:t>(PO</a:t>
            </a:r>
            <a:r>
              <a:rPr lang="ru-RU" sz="3400" baseline="-25000" dirty="0" smtClean="0"/>
              <a:t>4</a:t>
            </a:r>
            <a:r>
              <a:rPr lang="en-US" sz="3400" dirty="0" smtClean="0"/>
              <a:t>)</a:t>
            </a:r>
            <a:r>
              <a:rPr lang="ru-RU" sz="3400" baseline="-25000" dirty="0" smtClean="0"/>
              <a:t>2</a:t>
            </a:r>
            <a:r>
              <a:rPr lang="ru-RU" sz="3400" dirty="0" smtClean="0"/>
              <a:t>),</a:t>
            </a:r>
          </a:p>
          <a:p>
            <a:pPr>
              <a:buNone/>
            </a:pPr>
            <a:r>
              <a:rPr lang="ru-RU" sz="3400" dirty="0" smtClean="0"/>
              <a:t> медицине </a:t>
            </a:r>
          </a:p>
          <a:p>
            <a:pPr>
              <a:buNone/>
            </a:pPr>
            <a:r>
              <a:rPr lang="ru-RU" sz="3400" dirty="0" smtClean="0"/>
              <a:t>(</a:t>
            </a:r>
            <a:r>
              <a:rPr lang="en-US" sz="3400" dirty="0" err="1" smtClean="0"/>
              <a:t>BaSO</a:t>
            </a:r>
            <a:r>
              <a:rPr lang="ru-RU" sz="3400" baseline="-25000" dirty="0" smtClean="0"/>
              <a:t>4</a:t>
            </a:r>
            <a:r>
              <a:rPr lang="ru-RU" sz="3400" dirty="0" smtClean="0"/>
              <a:t> – рентгеноконтрастное</a:t>
            </a:r>
          </a:p>
          <a:p>
            <a:pPr>
              <a:buNone/>
            </a:pPr>
            <a:r>
              <a:rPr lang="ru-RU" sz="3400" dirty="0" smtClean="0"/>
              <a:t>вещество).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D:\Загрузки\bariu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1" y="4357694"/>
            <a:ext cx="4267199" cy="25003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Биологическая роль бария изучена</a:t>
            </a:r>
          </a:p>
          <a:p>
            <a:pPr>
              <a:buNone/>
            </a:pPr>
            <a:r>
              <a:rPr lang="ru-RU" dirty="0" smtClean="0"/>
              <a:t>недостаточно. В число жизненно важных</a:t>
            </a:r>
          </a:p>
          <a:p>
            <a:pPr>
              <a:buNone/>
            </a:pPr>
            <a:r>
              <a:rPr lang="ru-RU" dirty="0" smtClean="0"/>
              <a:t>              микроэлементов он не входит. Все</a:t>
            </a:r>
          </a:p>
          <a:p>
            <a:pPr>
              <a:buNone/>
            </a:pPr>
            <a:r>
              <a:rPr lang="ru-RU" dirty="0" smtClean="0"/>
              <a:t>              Растворимые соли бария сильно         	    ядовиты.</a:t>
            </a:r>
          </a:p>
          <a:p>
            <a:endParaRPr lang="ru-RU" dirty="0"/>
          </a:p>
        </p:txBody>
      </p:sp>
      <p:pic>
        <p:nvPicPr>
          <p:cNvPr id="4" name="Picture 2" descr="D:\Загрузки\80px-Skull_and_crossbone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429000"/>
            <a:ext cx="1285884" cy="1237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85728"/>
            <a:ext cx="4972056" cy="1143000"/>
          </a:xfrm>
        </p:spPr>
        <p:txBody>
          <a:bodyPr/>
          <a:lstStyle/>
          <a:p>
            <a:pPr algn="l"/>
            <a:r>
              <a:rPr lang="ru-RU" dirty="0" smtClean="0">
                <a:latin typeface="Comic Sans MS" pitchFamily="66" charset="0"/>
              </a:rPr>
              <a:t>Радий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8291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Радий – блестящий щёлочноземельный металл</a:t>
            </a:r>
          </a:p>
          <a:p>
            <a:pPr>
              <a:buNone/>
            </a:pPr>
            <a:r>
              <a:rPr lang="ru-RU" dirty="0" smtClean="0"/>
              <a:t>серебристо-белого цвета, быстро тускнеющий на воздухе.</a:t>
            </a:r>
          </a:p>
          <a:p>
            <a:pPr>
              <a:buNone/>
            </a:pPr>
            <a:r>
              <a:rPr lang="ru-RU" dirty="0" smtClean="0"/>
              <a:t>Обладает высокой химической активностью.</a:t>
            </a:r>
          </a:p>
          <a:p>
            <a:pPr>
              <a:buNone/>
            </a:pPr>
            <a:r>
              <a:rPr lang="ru-RU" dirty="0" smtClean="0"/>
              <a:t>Радиоактивен (период полураспада около 1600 лет).</a:t>
            </a:r>
          </a:p>
          <a:p>
            <a:pPr>
              <a:buNone/>
            </a:pPr>
            <a:r>
              <a:rPr lang="ru-RU" dirty="0" smtClean="0"/>
              <a:t>Радий довольно редок и мало распространен в земной</a:t>
            </a:r>
          </a:p>
          <a:p>
            <a:pPr>
              <a:buNone/>
            </a:pPr>
            <a:r>
              <a:rPr lang="ru-RU" dirty="0" smtClean="0"/>
              <a:t>коре. Получить чистый радий в начале ХХ в. Стоило</a:t>
            </a:r>
          </a:p>
          <a:p>
            <a:pPr>
              <a:buNone/>
            </a:pPr>
            <a:r>
              <a:rPr lang="ru-RU" dirty="0" smtClean="0"/>
              <a:t>огромного труда. Чтобы получить всего 1 г чистого радия,</a:t>
            </a:r>
          </a:p>
          <a:p>
            <a:pPr>
              <a:buNone/>
            </a:pPr>
            <a:r>
              <a:rPr lang="ru-RU" dirty="0" smtClean="0"/>
              <a:t>нужно было несколько вагонов урановой руды, 100 </a:t>
            </a:r>
          </a:p>
          <a:p>
            <a:pPr>
              <a:buNone/>
            </a:pPr>
            <a:r>
              <a:rPr lang="ru-RU" dirty="0" smtClean="0"/>
              <a:t>вагонов угля, 100 цистерн воды и 5 вагонов разных </a:t>
            </a:r>
          </a:p>
          <a:p>
            <a:pPr>
              <a:buNone/>
            </a:pPr>
            <a:r>
              <a:rPr lang="ru-RU" dirty="0" smtClean="0"/>
              <a:t>химических веществ.  За 1 г радия</a:t>
            </a:r>
          </a:p>
          <a:p>
            <a:pPr>
              <a:buNone/>
            </a:pPr>
            <a:r>
              <a:rPr lang="ru-RU" dirty="0" smtClean="0"/>
              <a:t>нужно было заплатить больше</a:t>
            </a:r>
          </a:p>
          <a:p>
            <a:pPr>
              <a:buNone/>
            </a:pPr>
            <a:r>
              <a:rPr lang="ru-RU" dirty="0" smtClean="0"/>
              <a:t>200 кг золота.</a:t>
            </a:r>
            <a:endParaRPr lang="ru-RU" dirty="0"/>
          </a:p>
        </p:txBody>
      </p:sp>
      <p:pic>
        <p:nvPicPr>
          <p:cNvPr id="3074" name="Picture 2" descr="D:\Загрузки\Radium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5143512"/>
            <a:ext cx="3286116" cy="1714488"/>
          </a:xfrm>
          <a:prstGeom prst="rect">
            <a:avLst/>
          </a:prstGeom>
          <a:noFill/>
        </p:spPr>
      </p:pic>
      <p:pic>
        <p:nvPicPr>
          <p:cNvPr id="1026" name="Picture 2" descr="D:\Загрузки\chem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717735"/>
          </a:xfrm>
          <a:prstGeom prst="rect">
            <a:avLst/>
          </a:prstGeom>
          <a:noFill/>
        </p:spPr>
      </p:pic>
      <p:pic>
        <p:nvPicPr>
          <p:cNvPr id="6" name="Picture 2" descr="D:\Загрузки\4751d28d706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0"/>
            <a:ext cx="2428860" cy="18216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Применение радия и его роль в жизнедеятельности  живых организмов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Применяется в медицине радий используют как</a:t>
            </a:r>
          </a:p>
          <a:p>
            <a:pPr>
              <a:buNone/>
            </a:pPr>
            <a:r>
              <a:rPr lang="ru-RU" dirty="0" smtClean="0"/>
              <a:t>источник радона для приготовления радоновых</a:t>
            </a:r>
          </a:p>
          <a:p>
            <a:pPr>
              <a:buNone/>
            </a:pPr>
            <a:r>
              <a:rPr lang="ru-RU" dirty="0" smtClean="0"/>
              <a:t>ванн (хотя в настоящее время их полезность</a:t>
            </a:r>
          </a:p>
          <a:p>
            <a:pPr>
              <a:buNone/>
            </a:pPr>
            <a:r>
              <a:rPr lang="ru-RU" dirty="0" smtClean="0"/>
              <a:t>оспаривается). Кроме того, радий применяют </a:t>
            </a:r>
          </a:p>
          <a:p>
            <a:pPr>
              <a:buNone/>
            </a:pPr>
            <a:r>
              <a:rPr lang="ru-RU" dirty="0" smtClean="0"/>
              <a:t>для кратковременного облучения при</a:t>
            </a:r>
          </a:p>
          <a:p>
            <a:pPr>
              <a:buNone/>
            </a:pPr>
            <a:r>
              <a:rPr lang="ru-RU" dirty="0" smtClean="0"/>
              <a:t>лечении злокачественных заболеваний кожи,</a:t>
            </a:r>
          </a:p>
          <a:p>
            <a:pPr>
              <a:buNone/>
            </a:pPr>
            <a:r>
              <a:rPr lang="ru-RU" dirty="0" smtClean="0"/>
              <a:t>слизистой оболочки носа, мочеполового</a:t>
            </a:r>
          </a:p>
          <a:p>
            <a:pPr marL="0">
              <a:buNone/>
            </a:pPr>
            <a:r>
              <a:rPr lang="ru-RU" dirty="0" smtClean="0"/>
              <a:t>тракта. До 70-х годов XX века радий часто использовался для изготовления светящихся красок постоянного свечения.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mic Sans MS" pitchFamily="66" charset="0"/>
              </a:rPr>
              <a:t>Главная подгруппа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Picture 2" descr="D:\Загрузки\pb_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063"/>
            <a:ext cx="2500298" cy="2191557"/>
          </a:xfrm>
          <a:prstGeom prst="rect">
            <a:avLst/>
          </a:prstGeom>
          <a:noFill/>
        </p:spPr>
      </p:pic>
      <p:pic>
        <p:nvPicPr>
          <p:cNvPr id="4" name="Picture 2" descr="D:\Загрузки\magnesium-hy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0"/>
            <a:ext cx="2428892" cy="2172190"/>
          </a:xfrm>
          <a:prstGeom prst="rect">
            <a:avLst/>
          </a:prstGeom>
          <a:noFill/>
        </p:spPr>
      </p:pic>
      <p:pic>
        <p:nvPicPr>
          <p:cNvPr id="5" name="Picture 4" descr="D:\Загрузки\periodictab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66807"/>
            <a:ext cx="2428860" cy="2147813"/>
          </a:xfrm>
          <a:prstGeom prst="rect">
            <a:avLst/>
          </a:prstGeom>
          <a:noFill/>
        </p:spPr>
      </p:pic>
      <p:pic>
        <p:nvPicPr>
          <p:cNvPr id="6" name="Picture 2" descr="D:\Загрузки\s12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3380"/>
            <a:ext cx="2428860" cy="2143140"/>
          </a:xfrm>
          <a:prstGeom prst="rect">
            <a:avLst/>
          </a:prstGeom>
          <a:noFill/>
        </p:spPr>
      </p:pic>
      <p:pic>
        <p:nvPicPr>
          <p:cNvPr id="7" name="Picture 2" descr="D:\Загрузки\s12s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757358"/>
            <a:ext cx="2428892" cy="2100641"/>
          </a:xfrm>
          <a:prstGeom prst="rect">
            <a:avLst/>
          </a:prstGeom>
          <a:noFill/>
        </p:spPr>
      </p:pic>
      <p:pic>
        <p:nvPicPr>
          <p:cNvPr id="8" name="Picture 2" descr="D:\Загрузки\chem0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143380"/>
            <a:ext cx="2428860" cy="21658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6143668"/>
          </a:xfrm>
        </p:spPr>
        <p:txBody>
          <a:bodyPr>
            <a:normAutofit fontScale="92500" lnSpcReduction="20000"/>
          </a:bodyPr>
          <a:lstStyle/>
          <a:p>
            <a:pPr marL="0">
              <a:buNone/>
            </a:pPr>
            <a:r>
              <a:rPr lang="ru-RU" dirty="0" smtClean="0"/>
              <a:t>                     Радий чрезвычайно радиотоксичен. В                  	          организме он ведёт себя подобно  	          кальцию — около 80 % поступившего в 	          организм радия накапливается в 	          	          костной ткани. Большие концентрации радия вызывают остеопороз, самопроизвольные переломы костей и злокачественные опухоли костей и кроветворной ткани. Опасность представляет также радон — газообразный радиоактивный продукт распада радия.</a:t>
            </a:r>
          </a:p>
          <a:p>
            <a:pPr marL="0">
              <a:buNone/>
            </a:pPr>
            <a:r>
              <a:rPr lang="ru-RU" dirty="0" smtClean="0"/>
              <a:t>Преждевременная смерть Марии Кюри произошла вследствие хронического отравления радием, так как в то время </a:t>
            </a:r>
          </a:p>
          <a:p>
            <a:pPr marL="0">
              <a:buNone/>
            </a:pPr>
            <a:r>
              <a:rPr lang="ru-RU" dirty="0" smtClean="0"/>
              <a:t>опасность облучения ещё </a:t>
            </a:r>
          </a:p>
          <a:p>
            <a:pPr marL="0">
              <a:buNone/>
            </a:pPr>
            <a:r>
              <a:rPr lang="ru-RU" dirty="0" smtClean="0"/>
              <a:t>не была осознана.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D:\Загрузки\France_in_XXI_Century._Chauffage_au_Ra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791046"/>
            <a:ext cx="3857620" cy="2066954"/>
          </a:xfrm>
          <a:prstGeom prst="rect">
            <a:avLst/>
          </a:prstGeom>
          <a:noFill/>
        </p:spPr>
      </p:pic>
      <p:pic>
        <p:nvPicPr>
          <p:cNvPr id="4" name="Picture 2" descr="D:\Загрузки\1316325960_800px-radium-pal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285983" cy="22145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14"/>
            <a:ext cx="8229600" cy="1143000"/>
          </a:xfrm>
        </p:spPr>
        <p:txBody>
          <a:bodyPr/>
          <a:lstStyle/>
          <a:p>
            <a:r>
              <a:rPr lang="ru-RU" dirty="0" smtClean="0"/>
              <a:t>Побочная подгруппа </a:t>
            </a:r>
            <a:endParaRPr lang="ru-RU" dirty="0"/>
          </a:p>
        </p:txBody>
      </p:sp>
      <p:pic>
        <p:nvPicPr>
          <p:cNvPr id="3" name="Picture 2" descr="D:\Загрузки\268759-26512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02188" cy="2357430"/>
          </a:xfrm>
          <a:prstGeom prst="rect">
            <a:avLst/>
          </a:prstGeom>
          <a:noFill/>
        </p:spPr>
      </p:pic>
      <p:pic>
        <p:nvPicPr>
          <p:cNvPr id="4" name="Picture 2" descr="D:\Загрузки\48_C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56" y="0"/>
            <a:ext cx="2714644" cy="2285992"/>
          </a:xfrm>
          <a:prstGeom prst="rect">
            <a:avLst/>
          </a:prstGeom>
          <a:noFill/>
        </p:spPr>
      </p:pic>
      <p:pic>
        <p:nvPicPr>
          <p:cNvPr id="5" name="Picture 3" descr="D:\Загрузки\11980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545548"/>
            <a:ext cx="2714612" cy="23124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74638"/>
            <a:ext cx="4829180" cy="1143000"/>
          </a:xfrm>
        </p:spPr>
        <p:txBody>
          <a:bodyPr/>
          <a:lstStyle/>
          <a:p>
            <a:pPr algn="l"/>
            <a:r>
              <a:rPr lang="ru-RU" dirty="0" smtClean="0">
                <a:latin typeface="Comic Sans MS" pitchFamily="66" charset="0"/>
              </a:rPr>
              <a:t>Цинк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31995"/>
            <a:ext cx="8358246" cy="4525963"/>
          </a:xfrm>
        </p:spPr>
        <p:txBody>
          <a:bodyPr>
            <a:normAutofit fontScale="85000" lnSpcReduction="20000"/>
          </a:bodyPr>
          <a:lstStyle/>
          <a:p>
            <a:pPr marL="0">
              <a:buNone/>
            </a:pPr>
            <a:r>
              <a:rPr lang="ru-RU" dirty="0" smtClean="0"/>
              <a:t>Цинк – хрупкий переходный металл голубовато-белого цвета (тускнеет на воздухе, покрываясь тонким слоем оксида цинка). Среднее содержание цинка в земной  коре  — 8,3×10</a:t>
            </a:r>
            <a:r>
              <a:rPr lang="ru-RU" baseline="30000" dirty="0" smtClean="0"/>
              <a:t>-3</a:t>
            </a:r>
            <a:r>
              <a:rPr lang="ru-RU" dirty="0" smtClean="0"/>
              <a:t>% Известно 66 минералов цинка, важнейшие из них — цинкит, сфалерит, виллемит, каламин, смитсонит.</a:t>
            </a:r>
          </a:p>
          <a:p>
            <a:pPr>
              <a:buNone/>
            </a:pPr>
            <a:r>
              <a:rPr lang="ru-RU" dirty="0" smtClean="0"/>
              <a:t>По пирометаллургическому (дистилляционному)</a:t>
            </a:r>
          </a:p>
          <a:p>
            <a:pPr>
              <a:buNone/>
            </a:pPr>
            <a:r>
              <a:rPr lang="ru-RU" dirty="0" smtClean="0"/>
              <a:t>способу, цинк получают путем восстановления</a:t>
            </a:r>
          </a:p>
          <a:p>
            <a:pPr>
              <a:buNone/>
            </a:pPr>
            <a:r>
              <a:rPr lang="ru-RU" dirty="0" smtClean="0"/>
              <a:t>углем или коксом его оксида </a:t>
            </a:r>
          </a:p>
          <a:p>
            <a:pPr>
              <a:buNone/>
            </a:pPr>
            <a:r>
              <a:rPr lang="ru-RU" dirty="0" smtClean="0"/>
              <a:t>при 1200—1300 °C:</a:t>
            </a:r>
          </a:p>
          <a:p>
            <a:pPr>
              <a:buNone/>
            </a:pPr>
            <a:r>
              <a:rPr lang="ru-RU" dirty="0" err="1" smtClean="0"/>
              <a:t>ZnO</a:t>
            </a:r>
            <a:r>
              <a:rPr lang="ru-RU" dirty="0" smtClean="0"/>
              <a:t> + С = </a:t>
            </a:r>
            <a:r>
              <a:rPr lang="ru-RU" dirty="0" err="1" smtClean="0"/>
              <a:t>Zn</a:t>
            </a:r>
            <a:r>
              <a:rPr lang="ru-RU" dirty="0" smtClean="0"/>
              <a:t> + CO</a:t>
            </a:r>
            <a:endParaRPr lang="ru-RU" dirty="0"/>
          </a:p>
        </p:txBody>
      </p:sp>
      <p:pic>
        <p:nvPicPr>
          <p:cNvPr id="4098" name="Picture 2" descr="D:\Загрузки\800px-Zinc_fragment_sublimed_and_1cm3_c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661" y="4857760"/>
            <a:ext cx="3120339" cy="2000240"/>
          </a:xfrm>
          <a:prstGeom prst="rect">
            <a:avLst/>
          </a:prstGeom>
          <a:noFill/>
        </p:spPr>
      </p:pic>
      <p:pic>
        <p:nvPicPr>
          <p:cNvPr id="2050" name="Picture 2" descr="D:\Загрузки\268759-26512-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22648" cy="18573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Применение цинка и его роль в жизнедеятельности  живых организмов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Чистый металлический цинк используется для</a:t>
            </a:r>
          </a:p>
          <a:p>
            <a:pPr>
              <a:buNone/>
            </a:pPr>
            <a:r>
              <a:rPr lang="ru-RU" dirty="0" smtClean="0"/>
              <a:t>восстановления благородных металлов. Цинк</a:t>
            </a:r>
          </a:p>
          <a:p>
            <a:pPr>
              <a:buNone/>
            </a:pPr>
            <a:r>
              <a:rPr lang="ru-RU" dirty="0" smtClean="0"/>
              <a:t>используется в качестве материала для</a:t>
            </a:r>
          </a:p>
          <a:p>
            <a:pPr>
              <a:buNone/>
            </a:pPr>
            <a:r>
              <a:rPr lang="ru-RU" dirty="0" smtClean="0"/>
              <a:t>отрицательного электрода в химических</a:t>
            </a:r>
          </a:p>
          <a:p>
            <a:pPr>
              <a:buNone/>
            </a:pPr>
            <a:r>
              <a:rPr lang="ru-RU" dirty="0" smtClean="0"/>
              <a:t>источниках тока. Цинк — важный компонент</a:t>
            </a:r>
          </a:p>
          <a:p>
            <a:pPr>
              <a:buNone/>
            </a:pPr>
            <a:r>
              <a:rPr lang="ru-RU" dirty="0" smtClean="0"/>
              <a:t>латуни. Теллурид, селенид, фосфид, сульфид</a:t>
            </a:r>
          </a:p>
          <a:p>
            <a:pPr>
              <a:buNone/>
            </a:pPr>
            <a:r>
              <a:rPr lang="ru-RU" dirty="0" smtClean="0"/>
              <a:t>цинка — широко применяемые</a:t>
            </a:r>
          </a:p>
          <a:p>
            <a:pPr>
              <a:buNone/>
            </a:pPr>
            <a:r>
              <a:rPr lang="ru-RU" dirty="0" smtClean="0"/>
              <a:t>полупроводники. Селенид цинка </a:t>
            </a:r>
          </a:p>
          <a:p>
            <a:pPr>
              <a:buNone/>
            </a:pPr>
            <a:r>
              <a:rPr lang="ru-RU" dirty="0" smtClean="0"/>
              <a:t>используется для изготовления </a:t>
            </a:r>
          </a:p>
          <a:p>
            <a:pPr>
              <a:buNone/>
            </a:pPr>
            <a:r>
              <a:rPr lang="ru-RU" dirty="0" smtClean="0"/>
              <a:t>оптических стёкол с очень низким </a:t>
            </a:r>
          </a:p>
          <a:p>
            <a:pPr>
              <a:buNone/>
            </a:pPr>
            <a:r>
              <a:rPr lang="ru-RU" dirty="0" smtClean="0"/>
              <a:t>коэффициентом поглощения.</a:t>
            </a:r>
            <a:endParaRPr lang="ru-RU" dirty="0"/>
          </a:p>
        </p:txBody>
      </p:sp>
      <p:pic>
        <p:nvPicPr>
          <p:cNvPr id="11266" name="Picture 2" descr="D:\Загрузки\6F22-9V-Carbon-Zinc-Bat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350558"/>
            <a:ext cx="2786050" cy="25074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-24"/>
            <a:ext cx="8401080" cy="65008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			Цинк содержится в яблоках, апельсинах, мёде, 			рыбе, молоке, орехах, овсяной и ячменной муке, 			зелёном чае. Богаты цинком </a:t>
            </a:r>
          </a:p>
          <a:p>
            <a:pPr>
              <a:buNone/>
            </a:pPr>
            <a:r>
              <a:rPr lang="ru-RU" sz="2000" dirty="0" smtClean="0"/>
              <a:t>				отруби из пшеницы, проросшие зёрна пшеницы, 	 		семечки тыквы и подсолнечника.</a:t>
            </a:r>
          </a:p>
          <a:p>
            <a:pPr>
              <a:buNone/>
            </a:pPr>
            <a:r>
              <a:rPr lang="ru-RU" sz="2000" dirty="0" smtClean="0"/>
              <a:t>				Недостаток цинка в организме приводит к ряду 			расстройств. Среди них</a:t>
            </a:r>
          </a:p>
          <a:p>
            <a:pPr>
              <a:buNone/>
            </a:pPr>
            <a:r>
              <a:rPr lang="ru-RU" sz="2000" dirty="0" smtClean="0"/>
              <a:t>раздражительность, утомляемость, потеря памяти, депрессивные</a:t>
            </a:r>
          </a:p>
          <a:p>
            <a:pPr>
              <a:buNone/>
            </a:pPr>
            <a:r>
              <a:rPr lang="ru-RU" sz="2000" dirty="0" smtClean="0"/>
              <a:t>состояния, снижение остроты зрения, уменьшение </a:t>
            </a:r>
          </a:p>
          <a:p>
            <a:pPr>
              <a:buNone/>
            </a:pPr>
            <a:r>
              <a:rPr lang="ru-RU" sz="2000" dirty="0" smtClean="0"/>
              <a:t>массы тела, накопление в организме некоторых</a:t>
            </a:r>
          </a:p>
          <a:p>
            <a:pPr>
              <a:buNone/>
            </a:pPr>
            <a:r>
              <a:rPr lang="ru-RU" sz="2000" dirty="0" smtClean="0"/>
              <a:t> элементов(железа, меди, кадмия, свинца), снижение </a:t>
            </a:r>
          </a:p>
          <a:p>
            <a:pPr>
              <a:buNone/>
            </a:pPr>
            <a:r>
              <a:rPr lang="ru-RU" sz="2000" dirty="0" smtClean="0"/>
              <a:t>уровня инсулина, аллергические  заболевания,</a:t>
            </a:r>
          </a:p>
          <a:p>
            <a:pPr>
              <a:buNone/>
            </a:pPr>
            <a:r>
              <a:rPr lang="ru-RU" sz="2000" dirty="0" smtClean="0"/>
              <a:t> анемия и другие. При длительном поступлении </a:t>
            </a:r>
          </a:p>
          <a:p>
            <a:pPr>
              <a:buNone/>
            </a:pPr>
            <a:r>
              <a:rPr lang="ru-RU" sz="2000" dirty="0" smtClean="0"/>
              <a:t>				в организм в больших количествах все соли 			цинка, особенно сульфаты и хлориды, могут 			вызывать отравление из-за токсичности ионов 			Zn</a:t>
            </a:r>
            <a:r>
              <a:rPr lang="ru-RU" sz="2000" baseline="30000" dirty="0" smtClean="0"/>
              <a:t>2+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42" name="Picture 2" descr="D:\Загрузки\цинк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8"/>
            <a:ext cx="3214678" cy="2285992"/>
          </a:xfrm>
          <a:prstGeom prst="rect">
            <a:avLst/>
          </a:prstGeom>
          <a:noFill/>
        </p:spPr>
      </p:pic>
      <p:pic>
        <p:nvPicPr>
          <p:cNvPr id="10243" name="Picture 3" descr="D:\Загрузки\цинк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643182"/>
            <a:ext cx="2643175" cy="1946110"/>
          </a:xfrm>
          <a:prstGeom prst="rect">
            <a:avLst/>
          </a:prstGeom>
          <a:noFill/>
        </p:spPr>
      </p:pic>
      <p:pic>
        <p:nvPicPr>
          <p:cNvPr id="1026" name="Picture 2" descr="D:\Загрузки\MEAT цин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74264" cy="22859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74638"/>
            <a:ext cx="5186370" cy="1143000"/>
          </a:xfrm>
        </p:spPr>
        <p:txBody>
          <a:bodyPr/>
          <a:lstStyle/>
          <a:p>
            <a:pPr algn="l"/>
            <a:r>
              <a:rPr lang="ru-RU" dirty="0" smtClean="0">
                <a:latin typeface="Comic Sans MS" pitchFamily="66" charset="0"/>
              </a:rPr>
              <a:t>Кадмий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Кадмий - мягкий ковкий тягучий переходный металл серебристо-белого цвета. Устойчив в сухом воздухе, во влажном на его поверхности образуется плёнка оксида, препятствующая дальнейшему окислению металла. Среднее содержание кадмия в земной коре 130 мг/т, в морской воде 0,11 мкг/л. Кадмий относится к редким, рассеянным элементам. Единственный минерал, который представляет интерес в получении кадмия — </a:t>
            </a:r>
            <a:r>
              <a:rPr lang="ru-RU" dirty="0" err="1" smtClean="0"/>
              <a:t>гринокит</a:t>
            </a:r>
            <a:r>
              <a:rPr lang="ru-RU" dirty="0" smtClean="0"/>
              <a:t>, так называемая «кадмиевая обманка».</a:t>
            </a:r>
            <a:endParaRPr lang="ru-RU" dirty="0"/>
          </a:p>
        </p:txBody>
      </p:sp>
      <p:pic>
        <p:nvPicPr>
          <p:cNvPr id="5122" name="Picture 2" descr="D:\Загрузки\800px-Cadmium-crystal_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5214950"/>
            <a:ext cx="2857488" cy="1643050"/>
          </a:xfrm>
          <a:prstGeom prst="rect">
            <a:avLst/>
          </a:prstGeom>
          <a:noFill/>
        </p:spPr>
      </p:pic>
      <p:pic>
        <p:nvPicPr>
          <p:cNvPr id="4098" name="Picture 2" descr="D:\Загрузки\48_C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643174" cy="15716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Применение кадмия и его роль в жизнедеятельности  живых организмов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Применяется для изготовления сплавов, защитные покрытия</a:t>
            </a:r>
          </a:p>
          <a:p>
            <a:pPr>
              <a:buNone/>
            </a:pPr>
            <a:r>
              <a:rPr lang="ru-RU" dirty="0" smtClean="0"/>
              <a:t>(антикоррозионных покрытий на металлы), пигментов (сульфиды</a:t>
            </a:r>
          </a:p>
          <a:p>
            <a:pPr>
              <a:buNone/>
            </a:pPr>
            <a:r>
              <a:rPr lang="ru-RU" dirty="0" smtClean="0"/>
              <a:t>и селениды, смешанные соли, например, сульфид кадмия -</a:t>
            </a:r>
          </a:p>
          <a:p>
            <a:pPr>
              <a:buNone/>
            </a:pPr>
            <a:r>
              <a:rPr lang="ru-RU" dirty="0" smtClean="0"/>
              <a:t>кадмий  лимонный), химических источников тока (кадмиевые</a:t>
            </a:r>
          </a:p>
          <a:p>
            <a:pPr>
              <a:buNone/>
            </a:pPr>
            <a:r>
              <a:rPr lang="ru-RU" dirty="0" smtClean="0"/>
              <a:t>электроды, применяемые в аккумуляторах). Кадмий используется</a:t>
            </a:r>
          </a:p>
          <a:p>
            <a:pPr>
              <a:buNone/>
            </a:pPr>
            <a:r>
              <a:rPr lang="ru-RU" dirty="0" smtClean="0"/>
              <a:t>как компонент твёрдых припоев (сплавов на основе серебра,</a:t>
            </a:r>
          </a:p>
          <a:p>
            <a:pPr>
              <a:buNone/>
            </a:pPr>
            <a:r>
              <a:rPr lang="ru-RU" dirty="0" smtClean="0"/>
              <a:t>меди, цинка) для снижения их температуры плавления. </a:t>
            </a:r>
          </a:p>
          <a:p>
            <a:pPr>
              <a:buNone/>
            </a:pPr>
            <a:r>
              <a:rPr lang="ru-RU" dirty="0" smtClean="0"/>
              <a:t>Используется в медицине. Иногда кадмий применяется в</a:t>
            </a:r>
          </a:p>
          <a:p>
            <a:pPr>
              <a:buNone/>
            </a:pPr>
            <a:r>
              <a:rPr lang="ru-RU" dirty="0" smtClean="0"/>
              <a:t>экспериментальной медицине. Кадмий используется в</a:t>
            </a:r>
          </a:p>
          <a:p>
            <a:pPr>
              <a:buNone/>
            </a:pPr>
            <a:r>
              <a:rPr lang="ru-RU" dirty="0" smtClean="0"/>
              <a:t>гомеопатической медицине. В последние годы кадмий стал</a:t>
            </a:r>
          </a:p>
          <a:p>
            <a:pPr>
              <a:buNone/>
            </a:pPr>
            <a:r>
              <a:rPr lang="ru-RU" dirty="0" smtClean="0"/>
              <a:t>применяться при создании новых </a:t>
            </a:r>
          </a:p>
          <a:p>
            <a:pPr>
              <a:buNone/>
            </a:pPr>
            <a:r>
              <a:rPr lang="ru-RU" dirty="0" smtClean="0"/>
              <a:t>противоопухолевых </a:t>
            </a:r>
            <a:r>
              <a:rPr lang="ru-RU" dirty="0" err="1" smtClean="0"/>
              <a:t>нано-медикаментов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2290" name="Picture 2" descr="D:\Загрузки\250px-NiCd_vario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228" y="4929198"/>
            <a:ext cx="2960774" cy="19288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543956" cy="63579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Соединения кадмия ядовиты. Особенно                 	      опасным случаем является вдыхание паров  	      	      его оксида (</a:t>
            </a:r>
            <a:r>
              <a:rPr lang="ru-RU" dirty="0" err="1" smtClean="0"/>
              <a:t>CdO</a:t>
            </a:r>
            <a:r>
              <a:rPr lang="ru-RU" dirty="0" smtClean="0"/>
              <a:t>). Вдыхание в течение 1 	  	   	      минуты воздуха с содержанием 2,5 г/м</a:t>
            </a:r>
            <a:r>
              <a:rPr lang="ru-RU" baseline="30000" dirty="0" smtClean="0"/>
              <a:t>3</a:t>
            </a:r>
            <a:r>
              <a:rPr lang="ru-RU" dirty="0" smtClean="0"/>
              <a:t> окиси 	      кадмия, или 30 секунд при концентрации </a:t>
            </a:r>
          </a:p>
          <a:p>
            <a:pPr marL="0" indent="0">
              <a:buNone/>
            </a:pPr>
            <a:r>
              <a:rPr lang="ru-RU" dirty="0" smtClean="0"/>
              <a:t>5 г/м</a:t>
            </a:r>
            <a:r>
              <a:rPr lang="ru-RU" baseline="30000" dirty="0" smtClean="0"/>
              <a:t>3</a:t>
            </a:r>
            <a:r>
              <a:rPr lang="ru-RU" dirty="0" smtClean="0"/>
              <a:t> является смертельным.  Кадмий является канцерогеном.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качестве первой помощи при остром кадмиевом отравлении рекомендуется свежий воздух, полный покой, предотвращение охлаждения. При раздражении дыхательных путей — теплое молоко с содой, ингаляции 2 %-</a:t>
            </a:r>
            <a:r>
              <a:rPr lang="ru-RU" dirty="0" err="1" smtClean="0"/>
              <a:t>ным</a:t>
            </a:r>
            <a:r>
              <a:rPr lang="ru-RU" dirty="0" smtClean="0"/>
              <a:t> раствором NaHCO</a:t>
            </a:r>
            <a:r>
              <a:rPr lang="ru-RU" baseline="-25000" dirty="0" smtClean="0"/>
              <a:t>3</a:t>
            </a:r>
            <a:r>
              <a:rPr lang="ru-RU" dirty="0" smtClean="0"/>
              <a:t>. При упорном кашле — кодеин, дионин, горчичники на грудную клетку, необходима врачебная помощь. Противоядием при отравлении, вызванном приемом во внутрь кадмиевых солей, служит альбумин с карбонатом натрия.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D:\Загрузки\80px-Skull_and_crossbone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74638"/>
            <a:ext cx="4829180" cy="1143000"/>
          </a:xfrm>
        </p:spPr>
        <p:txBody>
          <a:bodyPr/>
          <a:lstStyle/>
          <a:p>
            <a:pPr algn="l"/>
            <a:r>
              <a:rPr lang="ru-RU" dirty="0" smtClean="0">
                <a:latin typeface="Comic Sans MS" pitchFamily="66" charset="0"/>
              </a:rPr>
              <a:t>Ртуть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Ртуть — один из двух химических элементов</a:t>
            </a:r>
          </a:p>
          <a:p>
            <a:pPr>
              <a:buNone/>
            </a:pPr>
            <a:r>
              <a:rPr lang="ru-RU" dirty="0" smtClean="0"/>
              <a:t>(и единственный металл), простые вещества </a:t>
            </a:r>
          </a:p>
          <a:p>
            <a:pPr>
              <a:buNone/>
            </a:pPr>
            <a:r>
              <a:rPr lang="ru-RU" dirty="0" smtClean="0"/>
              <a:t>которых при нормальных условиях находятся</a:t>
            </a:r>
          </a:p>
          <a:p>
            <a:pPr>
              <a:buNone/>
            </a:pPr>
            <a:r>
              <a:rPr lang="ru-RU" dirty="0" smtClean="0"/>
              <a:t>в жидком агрегатном состоянии (второй элемент —</a:t>
            </a:r>
          </a:p>
          <a:p>
            <a:pPr>
              <a:buNone/>
            </a:pPr>
            <a:r>
              <a:rPr lang="ru-RU" dirty="0" smtClean="0"/>
              <a:t>бром). В природе находится как в самородном виде,</a:t>
            </a:r>
          </a:p>
          <a:p>
            <a:pPr>
              <a:buNone/>
            </a:pPr>
            <a:r>
              <a:rPr lang="ru-RU" dirty="0" smtClean="0"/>
              <a:t>так и образует ряд минералов. Относительно редкий</a:t>
            </a:r>
          </a:p>
          <a:p>
            <a:pPr>
              <a:buNone/>
            </a:pPr>
            <a:r>
              <a:rPr lang="ru-RU" dirty="0" smtClean="0"/>
              <a:t>элемент в Земной коре со средней концентрацией </a:t>
            </a:r>
          </a:p>
          <a:p>
            <a:pPr>
              <a:buNone/>
            </a:pPr>
            <a:r>
              <a:rPr lang="ru-RU" dirty="0" smtClean="0"/>
              <a:t>83 мг/т. Ртуть получают сжиганием </a:t>
            </a:r>
          </a:p>
          <a:p>
            <a:pPr>
              <a:buNone/>
            </a:pPr>
            <a:r>
              <a:rPr lang="ru-RU" dirty="0" smtClean="0"/>
              <a:t>киновари (сульфида ртути(II)). </a:t>
            </a:r>
          </a:p>
          <a:p>
            <a:pPr>
              <a:buNone/>
            </a:pPr>
            <a:r>
              <a:rPr lang="en-US" dirty="0" smtClean="0"/>
              <a:t>HgS + O</a:t>
            </a:r>
            <a:r>
              <a:rPr lang="en-US" baseline="-25000" dirty="0" smtClean="0"/>
              <a:t>2</a:t>
            </a:r>
            <a:r>
              <a:rPr lang="en-US" dirty="0" smtClean="0"/>
              <a:t>        Hg + SO</a:t>
            </a:r>
            <a:r>
              <a:rPr lang="en-US" baseline="-25000" dirty="0" smtClean="0"/>
              <a:t>2</a:t>
            </a:r>
            <a:endParaRPr lang="ru-RU" dirty="0"/>
          </a:p>
        </p:txBody>
      </p:sp>
      <p:pic>
        <p:nvPicPr>
          <p:cNvPr id="6146" name="Picture 2" descr="D:\Загрузки\519px-Pouring_liquid_mercury_bione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5878" y="4429132"/>
            <a:ext cx="3358123" cy="2428868"/>
          </a:xfrm>
          <a:prstGeom prst="rect">
            <a:avLst/>
          </a:prstGeom>
          <a:noFill/>
        </p:spPr>
      </p:pic>
      <p:pic>
        <p:nvPicPr>
          <p:cNvPr id="3075" name="Picture 3" descr="D:\Загрузки\11980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3108" cy="1643050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>
            <a:off x="1857356" y="5500702"/>
            <a:ext cx="42862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928794" y="5214950"/>
            <a:ext cx="2857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5214950"/>
            <a:ext cx="35719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t</a:t>
            </a:r>
            <a:r>
              <a:rPr lang="en-US" i="1" baseline="30000" dirty="0" smtClean="0">
                <a:solidFill>
                  <a:schemeClr val="tx1"/>
                </a:solidFill>
              </a:rPr>
              <a:t>o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Применение ртути и ее роль в жизнедеятельности  живых организмов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В медицине.</a:t>
            </a:r>
          </a:p>
          <a:p>
            <a:pPr>
              <a:buNone/>
            </a:pPr>
            <a:r>
              <a:rPr lang="ru-RU" dirty="0" smtClean="0"/>
              <a:t>В связи с высокой токсичностью ртуть почти полностью вытеснена из</a:t>
            </a:r>
          </a:p>
          <a:p>
            <a:pPr>
              <a:buNone/>
            </a:pPr>
            <a:r>
              <a:rPr lang="ru-RU" dirty="0" smtClean="0"/>
              <a:t>медицинских препаратов, однако сохраняется в медицинских</a:t>
            </a:r>
          </a:p>
          <a:p>
            <a:pPr>
              <a:buNone/>
            </a:pPr>
            <a:r>
              <a:rPr lang="ru-RU" dirty="0" smtClean="0"/>
              <a:t>термометрах (один медицинский термометр содержит до 2 г ртути)</a:t>
            </a:r>
          </a:p>
          <a:p>
            <a:pPr>
              <a:buNone/>
            </a:pPr>
            <a:r>
              <a:rPr lang="ru-RU" b="1" dirty="0" smtClean="0"/>
              <a:t>Техника</a:t>
            </a:r>
          </a:p>
          <a:p>
            <a:r>
              <a:rPr lang="ru-RU" dirty="0" smtClean="0"/>
              <a:t>Ртуть применяется в термометрах. Сплав ртути с таллием используется</a:t>
            </a:r>
          </a:p>
          <a:p>
            <a:pPr>
              <a:buNone/>
            </a:pPr>
            <a:r>
              <a:rPr lang="ru-RU" dirty="0" smtClean="0"/>
              <a:t>	для низкотемпературных термометров.</a:t>
            </a:r>
          </a:p>
          <a:p>
            <a:r>
              <a:rPr lang="ru-RU" dirty="0" smtClean="0"/>
              <a:t>Парами ртути наполняются</a:t>
            </a:r>
            <a:r>
              <a:rPr lang="en-US" dirty="0" smtClean="0"/>
              <a:t> </a:t>
            </a:r>
            <a:r>
              <a:rPr lang="ru-RU" dirty="0" smtClean="0"/>
              <a:t>ртутно-кварцевые и люминесцентные лампы.</a:t>
            </a:r>
          </a:p>
          <a:p>
            <a:pPr>
              <a:buNone/>
            </a:pPr>
            <a:r>
              <a:rPr lang="ru-RU" b="1" dirty="0" smtClean="0"/>
              <a:t>Металлургия</a:t>
            </a:r>
          </a:p>
          <a:p>
            <a:r>
              <a:rPr lang="ru-RU" dirty="0" smtClean="0"/>
              <a:t>Металлическая ртуть применяется для</a:t>
            </a:r>
          </a:p>
          <a:p>
            <a:pPr>
              <a:buNone/>
            </a:pPr>
            <a:r>
              <a:rPr lang="ru-RU" dirty="0" smtClean="0"/>
              <a:t>	получения целого ряда важнейших сплавов.</a:t>
            </a:r>
          </a:p>
          <a:p>
            <a:r>
              <a:rPr lang="ru-RU" dirty="0" smtClean="0"/>
              <a:t>Ртуть используется для переработки </a:t>
            </a:r>
          </a:p>
          <a:p>
            <a:pPr>
              <a:buNone/>
            </a:pPr>
            <a:r>
              <a:rPr lang="ru-RU" dirty="0" smtClean="0"/>
              <a:t>	вторичного алюминия и добычи золота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4034" name="Picture 2" descr="D:\Загрузки\kuzbasskim_spasatelyam_podkinuli_sumku_s_rtut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9" y="4071942"/>
            <a:ext cx="3428992" cy="27860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1143000"/>
          </a:xfrm>
        </p:spPr>
        <p:txBody>
          <a:bodyPr/>
          <a:lstStyle/>
          <a:p>
            <a:pPr algn="l"/>
            <a:r>
              <a:rPr lang="ru-RU" dirty="0" smtClean="0">
                <a:latin typeface="Comic Sans MS" pitchFamily="66" charset="0"/>
              </a:rPr>
              <a:t>Бериллий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97207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800" dirty="0" smtClean="0"/>
              <a:t>Бериллий (лат. </a:t>
            </a:r>
            <a:r>
              <a:rPr lang="ru-RU" sz="2800" i="1" dirty="0" err="1" smtClean="0"/>
              <a:t>Beryllium</a:t>
            </a:r>
            <a:r>
              <a:rPr lang="ru-RU" sz="2800" dirty="0" smtClean="0"/>
              <a:t>) –Высокотоксичный </a:t>
            </a:r>
          </a:p>
          <a:p>
            <a:pPr algn="just">
              <a:buNone/>
            </a:pPr>
            <a:r>
              <a:rPr lang="ru-RU" sz="2800" dirty="0" smtClean="0"/>
              <a:t>элемент. Относительно твёрдый металл светло-серого</a:t>
            </a:r>
          </a:p>
          <a:p>
            <a:pPr algn="just">
              <a:buNone/>
            </a:pPr>
            <a:r>
              <a:rPr lang="ru-RU" sz="2800" dirty="0" smtClean="0"/>
              <a:t>цвета. Металлический бериллий относительно мало</a:t>
            </a:r>
          </a:p>
          <a:p>
            <a:pPr algn="just">
              <a:buNone/>
            </a:pPr>
            <a:r>
              <a:rPr lang="ru-RU" sz="2800" dirty="0" smtClean="0"/>
              <a:t>реакционноспособен при комнатной температуре. </a:t>
            </a:r>
          </a:p>
          <a:p>
            <a:pPr algn="just">
              <a:buNone/>
            </a:pPr>
            <a:r>
              <a:rPr lang="ru-RU" sz="2800" dirty="0" smtClean="0"/>
              <a:t>Получают бериллий действием калия на безводный</a:t>
            </a:r>
          </a:p>
          <a:p>
            <a:pPr algn="just">
              <a:buNone/>
            </a:pPr>
            <a:r>
              <a:rPr lang="ru-RU" sz="2800" dirty="0" smtClean="0"/>
              <a:t>хлорид бериллия: </a:t>
            </a:r>
          </a:p>
          <a:p>
            <a:pPr>
              <a:buNone/>
            </a:pPr>
            <a:r>
              <a:rPr lang="en-US" sz="2800" dirty="0" smtClean="0"/>
              <a:t>BeCl</a:t>
            </a:r>
            <a:r>
              <a:rPr lang="en-US" sz="1800" dirty="0" smtClean="0"/>
              <a:t>2 </a:t>
            </a:r>
            <a:r>
              <a:rPr lang="en-US" sz="3000" dirty="0" smtClean="0"/>
              <a:t>+</a:t>
            </a:r>
            <a:r>
              <a:rPr lang="en-US" sz="1800" dirty="0" smtClean="0"/>
              <a:t> </a:t>
            </a:r>
            <a:r>
              <a:rPr lang="en-US" sz="2800" dirty="0" smtClean="0"/>
              <a:t>2K      Be + 2KCl</a:t>
            </a:r>
          </a:p>
          <a:p>
            <a:pPr>
              <a:buNone/>
            </a:pPr>
            <a:r>
              <a:rPr lang="ru-RU" sz="2800" dirty="0" smtClean="0"/>
              <a:t>В настоящее время бериллий получают,</a:t>
            </a:r>
          </a:p>
          <a:p>
            <a:pPr>
              <a:buNone/>
            </a:pPr>
            <a:r>
              <a:rPr lang="ru-RU" sz="2800" dirty="0" smtClean="0"/>
              <a:t>восстанавливая его фторид магнием: </a:t>
            </a:r>
          </a:p>
          <a:p>
            <a:pPr>
              <a:buNone/>
            </a:pPr>
            <a:r>
              <a:rPr lang="en-US" sz="2800" dirty="0" smtClean="0"/>
              <a:t>BeF</a:t>
            </a:r>
            <a:r>
              <a:rPr lang="en-US" sz="1800" dirty="0" smtClean="0"/>
              <a:t>2 </a:t>
            </a:r>
            <a:r>
              <a:rPr lang="en-US" sz="3000" dirty="0" smtClean="0"/>
              <a:t>+ Mg</a:t>
            </a:r>
            <a:r>
              <a:rPr lang="ru-RU" sz="3000" dirty="0" smtClean="0"/>
              <a:t>     </a:t>
            </a:r>
            <a:r>
              <a:rPr lang="en-US" sz="3000" dirty="0" smtClean="0"/>
              <a:t>Be +</a:t>
            </a:r>
            <a:r>
              <a:rPr lang="ru-RU" sz="3000" dirty="0" smtClean="0"/>
              <a:t> </a:t>
            </a:r>
            <a:r>
              <a:rPr lang="en-US" sz="3000" dirty="0" smtClean="0"/>
              <a:t>MgF</a:t>
            </a:r>
            <a:r>
              <a:rPr lang="en-US" sz="1800" dirty="0" smtClean="0"/>
              <a:t>2</a:t>
            </a:r>
            <a:endParaRPr lang="ru-RU" sz="30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pic>
        <p:nvPicPr>
          <p:cNvPr id="2050" name="Picture 2" descr="D:\Загрузки\450px-Be-140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995397"/>
            <a:ext cx="2643174" cy="2862603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1785918" y="4714884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857356" y="6215082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D:\Загрузки\pb_0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6801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ru-RU" sz="2000" dirty="0" smtClean="0"/>
              <a:t>Ядовиты только пары́ и растворимые соединения ртути. Металлическая ртуть не оказывает существенного воздействия на организм. Пары могут вызвать тяжёлое отравление. Ртуть и её соединения (сулема, каломель, цианид ртути) поражают нервную систему, печень, почки, желудочно-кишечный тракт, при вдыхании — дыхательные пути (проникновение ртути в организм чаще происходит именно при вдыхании её паров, не имеющих запаха). С целью профилактики, работающим с ртутью рекомендуется каждый день полоскать рот раствором хлората или перманганата калия. </a:t>
            </a:r>
            <a:r>
              <a:rPr lang="ru-RU" sz="2000" b="1" u="sng" dirty="0" smtClean="0"/>
              <a:t>Сырой яичный белок является антидотом при отравлении солями ртути.</a:t>
            </a:r>
          </a:p>
          <a:p>
            <a:pPr marL="0">
              <a:buNone/>
            </a:pPr>
            <a:r>
              <a:rPr lang="ru-RU" sz="2000" dirty="0" smtClean="0"/>
              <a:t>Очистка помещений и предметов от загрязнений металлической ртутью и источников ртутных паров называется демеркуризацией. В быту широко применяется демеркуризация с помощью серы. </a:t>
            </a:r>
          </a:p>
          <a:p>
            <a:pPr marL="0">
              <a:buNone/>
            </a:pPr>
            <a:r>
              <a:rPr lang="ru-RU" sz="2000" dirty="0" smtClean="0"/>
              <a:t>Так, например, </a:t>
            </a:r>
            <a:r>
              <a:rPr lang="ru-RU" sz="2000" b="1" u="sng" dirty="0" smtClean="0"/>
              <a:t>если разбился градусник, следует тщательно собрать все шарики ртути медицинской клизмой в стеклянную банку с герметичной крышкой, а щели и неровности засыпать </a:t>
            </a:r>
          </a:p>
          <a:p>
            <a:pPr marL="0">
              <a:buNone/>
            </a:pPr>
            <a:r>
              <a:rPr lang="ru-RU" sz="2000" b="1" u="sng" dirty="0" smtClean="0"/>
              <a:t>порошком серы. </a:t>
            </a:r>
            <a:r>
              <a:rPr lang="ru-RU" sz="2000" dirty="0" smtClean="0"/>
              <a:t>Сера легко вступает в </a:t>
            </a:r>
          </a:p>
          <a:p>
            <a:pPr marL="0">
              <a:buNone/>
            </a:pPr>
            <a:r>
              <a:rPr lang="ru-RU" sz="2000" dirty="0" smtClean="0"/>
              <a:t>химическую реакцию со ртутью при </a:t>
            </a:r>
          </a:p>
          <a:p>
            <a:pPr marL="0">
              <a:buNone/>
            </a:pPr>
            <a:r>
              <a:rPr lang="ru-RU" sz="2000" dirty="0" smtClean="0"/>
              <a:t>комнатной температуре, образуя ядовитое, </a:t>
            </a:r>
          </a:p>
          <a:p>
            <a:pPr marL="0">
              <a:buNone/>
            </a:pPr>
            <a:r>
              <a:rPr lang="ru-RU" sz="2000" dirty="0" smtClean="0"/>
              <a:t>но не летучее соединение HgS.</a:t>
            </a:r>
            <a:endParaRPr lang="ru-RU" sz="2000" dirty="0"/>
          </a:p>
        </p:txBody>
      </p:sp>
      <p:pic>
        <p:nvPicPr>
          <p:cNvPr id="45058" name="Picture 2" descr="D:\Загрузки\image3068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500570"/>
            <a:ext cx="3857620" cy="23574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Применение бериллия и его роль в жизнедеятельности  живых организмов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Бериллий применяют в качестве огнеупорного материала,</a:t>
            </a:r>
          </a:p>
          <a:p>
            <a:pPr>
              <a:buNone/>
            </a:pPr>
            <a:r>
              <a:rPr lang="ru-RU" sz="2400" dirty="0" smtClean="0"/>
              <a:t>ракетного топлива, лазерного материала, для легировании</a:t>
            </a:r>
          </a:p>
          <a:p>
            <a:pPr>
              <a:buNone/>
            </a:pPr>
            <a:r>
              <a:rPr lang="ru-RU" sz="2400" dirty="0" smtClean="0"/>
              <a:t>сплавов, так же в горном деле, аэрокосмической</a:t>
            </a:r>
          </a:p>
          <a:p>
            <a:pPr>
              <a:buNone/>
            </a:pPr>
            <a:r>
              <a:rPr lang="ru-RU" sz="2400" dirty="0" smtClean="0"/>
              <a:t>технике, ядерной энергетике, рентгенотехнике. </a:t>
            </a:r>
          </a:p>
          <a:p>
            <a:pPr>
              <a:buNone/>
            </a:pPr>
            <a:r>
              <a:rPr lang="ru-RU" sz="2400" dirty="0" smtClean="0"/>
              <a:t>В живых организмах бериллий не несёт какой-либо значимой</a:t>
            </a:r>
          </a:p>
          <a:p>
            <a:pPr>
              <a:buNone/>
            </a:pPr>
            <a:r>
              <a:rPr lang="ru-RU" sz="2400" dirty="0" smtClean="0"/>
              <a:t>биологической функции. Однако бериллий может замещать</a:t>
            </a:r>
          </a:p>
          <a:p>
            <a:pPr>
              <a:buNone/>
            </a:pPr>
            <a:r>
              <a:rPr lang="ru-RU" sz="2400" dirty="0" smtClean="0"/>
              <a:t>магний в некоторых ферментах, что приводит к нарушению их</a:t>
            </a:r>
          </a:p>
          <a:p>
            <a:pPr>
              <a:buNone/>
            </a:pPr>
            <a:r>
              <a:rPr lang="ru-RU" sz="2400" dirty="0" smtClean="0"/>
              <a:t>работы. Ежедневное поступление бериллия в организм человека с</a:t>
            </a:r>
          </a:p>
          <a:p>
            <a:pPr>
              <a:buNone/>
            </a:pPr>
            <a:r>
              <a:rPr lang="ru-RU" sz="2400" dirty="0" smtClean="0"/>
              <a:t>пищей составляет около 0,01 мг.</a:t>
            </a:r>
          </a:p>
          <a:p>
            <a:pPr>
              <a:buNone/>
            </a:pPr>
            <a:r>
              <a:rPr lang="ru-RU" sz="2400" b="1" dirty="0" smtClean="0"/>
              <a:t>		Бериллий ядовит:</a:t>
            </a:r>
            <a:r>
              <a:rPr lang="ru-RU" sz="2400" dirty="0" smtClean="0"/>
              <a:t> Летучие (и растворимые) соединения</a:t>
            </a:r>
          </a:p>
          <a:p>
            <a:pPr>
              <a:buNone/>
            </a:pPr>
            <a:r>
              <a:rPr lang="ru-RU" sz="2400" dirty="0" smtClean="0"/>
              <a:t>		бериллия, в том числе и пыль, содержащая его</a:t>
            </a:r>
          </a:p>
          <a:p>
            <a:pPr>
              <a:buNone/>
            </a:pPr>
            <a:r>
              <a:rPr lang="ru-RU" sz="2400" dirty="0" smtClean="0"/>
              <a:t>		соединения, </a:t>
            </a:r>
            <a:r>
              <a:rPr lang="ru-RU" sz="2400" dirty="0" err="1" smtClean="0"/>
              <a:t>высокотоксичны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D:\Загрузки\80px-Skull_and_crossbone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5003993"/>
            <a:ext cx="961390" cy="925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5984" y="5214950"/>
            <a:ext cx="1643074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электролиз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329246" cy="1143000"/>
          </a:xfrm>
        </p:spPr>
        <p:txBody>
          <a:bodyPr/>
          <a:lstStyle/>
          <a:p>
            <a:pPr algn="l"/>
            <a:r>
              <a:rPr lang="ru-RU" dirty="0" smtClean="0">
                <a:latin typeface="Comic Sans MS" pitchFamily="66" charset="0"/>
              </a:rPr>
              <a:t>Магний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  <a:noFill/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dirty="0" smtClean="0"/>
              <a:t>Магний (лат. </a:t>
            </a:r>
            <a:r>
              <a:rPr lang="en-US" sz="2800" i="1" dirty="0" smtClean="0"/>
              <a:t>Magnesium</a:t>
            </a:r>
            <a:r>
              <a:rPr lang="en-US" sz="2800" dirty="0" smtClean="0"/>
              <a:t>) </a:t>
            </a:r>
            <a:r>
              <a:rPr lang="ru-RU" sz="2800" dirty="0" smtClean="0"/>
              <a:t>- лёгкий, ковкий металл</a:t>
            </a:r>
          </a:p>
          <a:p>
            <a:pPr>
              <a:buNone/>
            </a:pPr>
            <a:r>
              <a:rPr lang="ru-RU" sz="2800" dirty="0" smtClean="0"/>
              <a:t>серебристо-белого цвета. Это распространённый элемент</a:t>
            </a:r>
          </a:p>
          <a:p>
            <a:pPr>
              <a:buNone/>
            </a:pPr>
            <a:r>
              <a:rPr lang="ru-RU" sz="2800" dirty="0" smtClean="0"/>
              <a:t>земной коры. Большие количества магния находятся в</a:t>
            </a:r>
          </a:p>
          <a:p>
            <a:pPr>
              <a:buNone/>
            </a:pPr>
            <a:r>
              <a:rPr lang="ru-RU" sz="2800" dirty="0" smtClean="0"/>
              <a:t>морской воде. При горении выделяется большое</a:t>
            </a:r>
          </a:p>
          <a:p>
            <a:pPr>
              <a:buNone/>
            </a:pPr>
            <a:r>
              <a:rPr lang="ru-RU" sz="2800" dirty="0" smtClean="0"/>
              <a:t>количество света и тепла. Обычный промышленный</a:t>
            </a:r>
          </a:p>
          <a:p>
            <a:pPr>
              <a:buNone/>
            </a:pPr>
            <a:r>
              <a:rPr lang="ru-RU" sz="2800" dirty="0" smtClean="0"/>
              <a:t>метод получения металлического магния — это</a:t>
            </a:r>
          </a:p>
          <a:p>
            <a:pPr>
              <a:buNone/>
            </a:pPr>
            <a:r>
              <a:rPr lang="ru-RU" sz="2800" dirty="0" smtClean="0"/>
              <a:t>электролиз расплава смеси безводных хлоридов магния</a:t>
            </a:r>
          </a:p>
          <a:p>
            <a:pPr>
              <a:buNone/>
            </a:pPr>
            <a:r>
              <a:rPr lang="ru-RU" sz="2800" dirty="0" smtClean="0"/>
              <a:t>MgCl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 (бишофит), натрия NaCl и калия KCl. В расплаве</a:t>
            </a:r>
          </a:p>
          <a:p>
            <a:pPr>
              <a:buNone/>
            </a:pPr>
            <a:r>
              <a:rPr lang="ru-RU" sz="2800" dirty="0" smtClean="0"/>
              <a:t>электрохимическому восстановлению подвергается хлорид</a:t>
            </a:r>
          </a:p>
          <a:p>
            <a:pPr>
              <a:buNone/>
            </a:pPr>
            <a:r>
              <a:rPr lang="ru-RU" sz="2800" dirty="0" smtClean="0"/>
              <a:t>магния:MgCl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 		         </a:t>
            </a:r>
            <a:r>
              <a:rPr lang="ru-RU" sz="2800" dirty="0" err="1" smtClean="0"/>
              <a:t>Mg</a:t>
            </a:r>
            <a:r>
              <a:rPr lang="ru-RU" sz="2800" dirty="0" smtClean="0"/>
              <a:t> + Cl</a:t>
            </a:r>
            <a:r>
              <a:rPr lang="ru-RU" sz="2800" baseline="-25000" dirty="0" smtClean="0"/>
              <a:t>2</a:t>
            </a: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pic>
        <p:nvPicPr>
          <p:cNvPr id="4098" name="Picture 2" descr="D:\Загрузки\796px-Magnesium_cryst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214950"/>
            <a:ext cx="2786050" cy="164305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2285984" y="5429264"/>
            <a:ext cx="1571636" cy="1588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4858149" y="5428867"/>
            <a:ext cx="285752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D:\Загрузки\magnesium-hy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14480" cy="1629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Применение магния и его роль в жизнедеятельности  живых организмов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Магний применяется для                        	                восстановления металлического               	                титана из тетрахлорида титана.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Используется для изготовления различных</a:t>
            </a:r>
          </a:p>
          <a:p>
            <a:pPr>
              <a:buNone/>
            </a:pPr>
            <a:r>
              <a:rPr lang="ru-RU" dirty="0" smtClean="0"/>
              <a:t>сплавов, соединений (например гидрид магния),</a:t>
            </a:r>
          </a:p>
          <a:p>
            <a:pPr>
              <a:buNone/>
            </a:pPr>
            <a:r>
              <a:rPr lang="ru-RU" dirty="0" smtClean="0"/>
              <a:t>аккумуляторов, огнеупорных материалов, как</a:t>
            </a:r>
          </a:p>
          <a:p>
            <a:pPr>
              <a:buNone/>
            </a:pPr>
            <a:r>
              <a:rPr lang="ru-RU" dirty="0" smtClean="0"/>
              <a:t>химический источник тока, в военном</a:t>
            </a:r>
          </a:p>
          <a:p>
            <a:pPr>
              <a:buNone/>
            </a:pPr>
            <a:r>
              <a:rPr lang="ru-RU" dirty="0" smtClean="0"/>
              <a:t>деле, пиротехнике, медицине, </a:t>
            </a:r>
          </a:p>
          <a:p>
            <a:pPr>
              <a:buNone/>
            </a:pPr>
            <a:r>
              <a:rPr lang="ru-RU" dirty="0" smtClean="0"/>
              <a:t>фотографии (магниевая фотовспышка).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D:\Загрузки\~magvit_61_0x0_m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729674"/>
            <a:ext cx="2571736" cy="2128326"/>
          </a:xfrm>
          <a:prstGeom prst="rect">
            <a:avLst/>
          </a:prstGeom>
          <a:noFill/>
        </p:spPr>
      </p:pic>
      <p:pic>
        <p:nvPicPr>
          <p:cNvPr id="4099" name="Picture 3" descr="D:\Загрузки\00000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2571736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501122" cy="59833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Магний — один из важных биогенных элементов, в значительных</a:t>
            </a:r>
          </a:p>
          <a:p>
            <a:pPr>
              <a:buNone/>
            </a:pPr>
            <a:r>
              <a:rPr lang="ru-RU" sz="2000" dirty="0" smtClean="0"/>
              <a:t>количествах содержится в тканях животных и растений. Магний</a:t>
            </a:r>
          </a:p>
          <a:p>
            <a:pPr>
              <a:buNone/>
            </a:pPr>
            <a:r>
              <a:rPr lang="ru-RU" sz="2000" dirty="0" smtClean="0"/>
              <a:t>необходим на всех этапах синтеза белка. Установлено также, что </a:t>
            </a:r>
          </a:p>
          <a:p>
            <a:pPr>
              <a:buNone/>
            </a:pPr>
            <a:r>
              <a:rPr lang="ru-RU" sz="2000" dirty="0" smtClean="0"/>
              <a:t>80-90 % современных людей страдают от дефицита магния. Это может</a:t>
            </a:r>
          </a:p>
          <a:p>
            <a:pPr>
              <a:buNone/>
            </a:pPr>
            <a:r>
              <a:rPr lang="ru-RU" sz="2000" dirty="0" smtClean="0"/>
              <a:t>проявляться по разному: бессонница, хроническая усталость, остеопороз,</a:t>
            </a:r>
          </a:p>
          <a:p>
            <a:pPr>
              <a:buNone/>
            </a:pPr>
            <a:r>
              <a:rPr lang="ru-RU" sz="2000" dirty="0" smtClean="0"/>
              <a:t>артрит, мигрень, мышечные судороги и спазмы, сердечная аритмия. При</a:t>
            </a:r>
          </a:p>
          <a:p>
            <a:pPr>
              <a:buNone/>
            </a:pPr>
            <a:r>
              <a:rPr lang="ru-RU" sz="2000" dirty="0" smtClean="0"/>
              <a:t>потливости, частом употреблении слабительных и мочегонных, алкоголя,</a:t>
            </a:r>
          </a:p>
          <a:p>
            <a:pPr>
              <a:buNone/>
            </a:pPr>
            <a:r>
              <a:rPr lang="ru-RU" sz="2000" dirty="0" smtClean="0"/>
              <a:t>больших психических и физических нагрузках (в первую очередь при</a:t>
            </a:r>
          </a:p>
          <a:p>
            <a:pPr>
              <a:buNone/>
            </a:pPr>
            <a:r>
              <a:rPr lang="ru-RU" sz="2000" dirty="0" smtClean="0"/>
              <a:t>стрессах и у спортсменов) потребность в магнии увеличивается. К пище,</a:t>
            </a:r>
          </a:p>
          <a:p>
            <a:pPr>
              <a:buNone/>
            </a:pPr>
            <a:r>
              <a:rPr lang="ru-RU" sz="2000" dirty="0" smtClean="0"/>
              <a:t>богатой магнием, относятся: кунжут, отруби, орехи. Магния совсем мало</a:t>
            </a:r>
          </a:p>
          <a:p>
            <a:pPr>
              <a:buNone/>
            </a:pPr>
            <a:r>
              <a:rPr lang="ru-RU" sz="2000" dirty="0" smtClean="0"/>
              <a:t>в хлебе, молочных, мясных и других повседневных продуктах питания</a:t>
            </a:r>
          </a:p>
          <a:p>
            <a:pPr>
              <a:buNone/>
            </a:pPr>
            <a:r>
              <a:rPr lang="ru-RU" sz="2000" dirty="0" smtClean="0"/>
              <a:t>                                      современного человека. Суточная норма </a:t>
            </a:r>
          </a:p>
          <a:p>
            <a:pPr>
              <a:buNone/>
            </a:pPr>
            <a:r>
              <a:rPr lang="ru-RU" sz="2000" dirty="0" smtClean="0"/>
              <a:t>                                      магния — порядка 300 мг для женщин и </a:t>
            </a:r>
          </a:p>
          <a:p>
            <a:pPr>
              <a:buNone/>
            </a:pPr>
            <a:r>
              <a:rPr lang="ru-RU" sz="2000" dirty="0" smtClean="0"/>
              <a:t>                                      400 мг для мужчин.</a:t>
            </a:r>
            <a:endParaRPr lang="ru-RU" sz="2000" dirty="0"/>
          </a:p>
        </p:txBody>
      </p:sp>
      <p:pic>
        <p:nvPicPr>
          <p:cNvPr id="4" name="Picture 2" descr="D:\Загрузки\55724139_1267200411_07fef77a1e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500570"/>
            <a:ext cx="2000232" cy="2357429"/>
          </a:xfrm>
          <a:prstGeom prst="rect">
            <a:avLst/>
          </a:prstGeom>
          <a:noFill/>
        </p:spPr>
      </p:pic>
      <p:pic>
        <p:nvPicPr>
          <p:cNvPr id="5123" name="Picture 3" descr="D:\Загрузки\sh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0570"/>
            <a:ext cx="2643174" cy="23574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Кальций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Кальций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/>
              <a:t>(лат. </a:t>
            </a:r>
            <a:r>
              <a:rPr lang="en-US" i="1" dirty="0" smtClean="0"/>
              <a:t>Calcium</a:t>
            </a:r>
            <a:r>
              <a:rPr lang="ru-RU" i="1" dirty="0" smtClean="0"/>
              <a:t>) – </a:t>
            </a:r>
            <a:r>
              <a:rPr lang="ru-RU" dirty="0" smtClean="0"/>
              <a:t>мягкий, химически</a:t>
            </a:r>
          </a:p>
          <a:p>
            <a:pPr>
              <a:buNone/>
            </a:pPr>
            <a:r>
              <a:rPr lang="ru-RU" dirty="0" smtClean="0"/>
              <a:t>активный щёлочноземельный металл серебристо-белого</a:t>
            </a:r>
          </a:p>
          <a:p>
            <a:pPr>
              <a:buNone/>
            </a:pPr>
            <a:r>
              <a:rPr lang="ru-RU" dirty="0" smtClean="0"/>
              <a:t>цвета. Из-за высокой химической активности кальций в</a:t>
            </a:r>
          </a:p>
          <a:p>
            <a:pPr>
              <a:buNone/>
            </a:pPr>
            <a:r>
              <a:rPr lang="ru-RU" dirty="0" smtClean="0"/>
              <a:t>свободном виде в природе не встречается. Большая</a:t>
            </a:r>
          </a:p>
          <a:p>
            <a:pPr>
              <a:buNone/>
            </a:pPr>
            <a:r>
              <a:rPr lang="ru-RU" dirty="0" smtClean="0"/>
              <a:t>часть кальция содержится в составе силикатов и</a:t>
            </a:r>
          </a:p>
          <a:p>
            <a:pPr>
              <a:buNone/>
            </a:pPr>
            <a:r>
              <a:rPr lang="ru-RU" dirty="0" smtClean="0"/>
              <a:t>алюмосиликатов различных горных пород. Свободный</a:t>
            </a:r>
          </a:p>
          <a:p>
            <a:pPr>
              <a:buNone/>
            </a:pPr>
            <a:r>
              <a:rPr lang="ru-RU" dirty="0" smtClean="0"/>
              <a:t>металлический кальций получают электролизом расплава,</a:t>
            </a:r>
          </a:p>
          <a:p>
            <a:pPr>
              <a:buNone/>
            </a:pPr>
            <a:r>
              <a:rPr lang="ru-RU" dirty="0" smtClean="0"/>
              <a:t>состоящего из CaCl</a:t>
            </a:r>
            <a:r>
              <a:rPr lang="ru-RU" baseline="-25000" dirty="0" smtClean="0"/>
              <a:t>2</a:t>
            </a:r>
            <a:r>
              <a:rPr lang="ru-RU" dirty="0" smtClean="0"/>
              <a:t> (75-80 %) и KCl или из CaCl</a:t>
            </a:r>
            <a:r>
              <a:rPr lang="ru-RU" baseline="-25000" dirty="0" smtClean="0"/>
              <a:t>2</a:t>
            </a:r>
            <a:r>
              <a:rPr lang="ru-RU" dirty="0" smtClean="0"/>
              <a:t> и CaF</a:t>
            </a:r>
            <a:r>
              <a:rPr lang="ru-RU" baseline="-25000" dirty="0" smtClean="0"/>
              <a:t>2</a:t>
            </a:r>
            <a:r>
              <a:rPr lang="ru-RU" dirty="0" smtClean="0"/>
              <a:t>, а</a:t>
            </a:r>
          </a:p>
          <a:p>
            <a:pPr>
              <a:buNone/>
            </a:pPr>
            <a:r>
              <a:rPr lang="ru-RU" dirty="0" smtClean="0"/>
              <a:t>также алюминотермическим восстановлением </a:t>
            </a:r>
            <a:r>
              <a:rPr lang="ru-RU" dirty="0" err="1" smtClean="0"/>
              <a:t>CaO</a:t>
            </a:r>
            <a:r>
              <a:rPr lang="ru-RU" dirty="0" smtClean="0"/>
              <a:t> при </a:t>
            </a:r>
          </a:p>
          <a:p>
            <a:pPr>
              <a:buNone/>
            </a:pPr>
            <a:r>
              <a:rPr lang="ru-RU" dirty="0" smtClean="0"/>
              <a:t>1170—1200 °C: </a:t>
            </a:r>
          </a:p>
          <a:p>
            <a:pPr>
              <a:buNone/>
            </a:pPr>
            <a:r>
              <a:rPr lang="ru-RU" dirty="0" smtClean="0"/>
              <a:t>4CaO + 2Al     CaAl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  <a:r>
              <a:rPr lang="ru-RU" baseline="-25000" dirty="0" smtClean="0"/>
              <a:t>4</a:t>
            </a:r>
            <a:r>
              <a:rPr lang="ru-RU" dirty="0" smtClean="0"/>
              <a:t> + 3Ca.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D:\Загрузки\800px-Calcium_unter_Argon_Schutzgasatmosphä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000635"/>
            <a:ext cx="2928926" cy="1857365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2000232" y="5572140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4" name="Picture 4" descr="D:\Загрузки\periodict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85918" cy="1651554"/>
          </a:xfrm>
          <a:prstGeom prst="rect">
            <a:avLst/>
          </a:prstGeom>
          <a:noFill/>
        </p:spPr>
      </p:pic>
      <p:pic>
        <p:nvPicPr>
          <p:cNvPr id="6146" name="Picture 2" descr="D:\Загрузки\flame_calcium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7768" y="0"/>
            <a:ext cx="2616232" cy="200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Применение кальция и его роль в жизнедеятельности  живых организмов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Главное применение металлического кальция — это</a:t>
            </a:r>
          </a:p>
          <a:p>
            <a:pPr>
              <a:buNone/>
            </a:pPr>
            <a:r>
              <a:rPr lang="ru-RU" sz="2400" dirty="0" smtClean="0"/>
              <a:t>использование его как восстановителя при получении</a:t>
            </a:r>
          </a:p>
          <a:p>
            <a:pPr>
              <a:buNone/>
            </a:pPr>
            <a:r>
              <a:rPr lang="ru-RU" sz="2400" dirty="0" smtClean="0"/>
              <a:t>металлов, особенно никеля, меди и нержавеющей стали. </a:t>
            </a:r>
          </a:p>
          <a:p>
            <a:pPr>
              <a:buNone/>
            </a:pPr>
            <a:r>
              <a:rPr lang="ru-RU" sz="2400" dirty="0" smtClean="0"/>
              <a:t>Кальций и его гидрид используются также для получения</a:t>
            </a:r>
          </a:p>
          <a:p>
            <a:pPr>
              <a:buNone/>
            </a:pPr>
            <a:r>
              <a:rPr lang="ru-RU" sz="2400" dirty="0" smtClean="0"/>
              <a:t>трудновосстанавливаемых металлов, таких, как хром, торий </a:t>
            </a:r>
          </a:p>
          <a:p>
            <a:pPr>
              <a:buNone/>
            </a:pPr>
            <a:r>
              <a:rPr lang="ru-RU" sz="2400" dirty="0" smtClean="0"/>
              <a:t>и уран.</a:t>
            </a:r>
            <a:r>
              <a:rPr lang="ru-RU" sz="2400" b="1" dirty="0" smtClean="0"/>
              <a:t> </a:t>
            </a:r>
            <a:r>
              <a:rPr lang="ru-RU" sz="2400" dirty="0" smtClean="0"/>
              <a:t>Так же применяется в металлотермии, ядерном</a:t>
            </a:r>
          </a:p>
          <a:p>
            <a:pPr>
              <a:buNone/>
            </a:pPr>
            <a:r>
              <a:rPr lang="ru-RU" sz="2400" dirty="0" smtClean="0"/>
              <a:t>синтезе, легировании сплавов, металлургии, в производстве</a:t>
            </a:r>
          </a:p>
          <a:p>
            <a:pPr>
              <a:buNone/>
            </a:pPr>
            <a:r>
              <a:rPr lang="ru-RU" sz="2400" dirty="0" smtClean="0"/>
              <a:t>оптических и лазерных материалов, химических источников</a:t>
            </a:r>
          </a:p>
          <a:p>
            <a:pPr>
              <a:buNone/>
            </a:pPr>
            <a:r>
              <a:rPr lang="ru-RU" sz="2400" dirty="0" smtClean="0"/>
              <a:t>тока, огнеупорных материалов, строительных материалов,</a:t>
            </a:r>
          </a:p>
          <a:p>
            <a:pPr>
              <a:buNone/>
            </a:pPr>
            <a:r>
              <a:rPr lang="ru-RU" sz="2400" dirty="0" smtClean="0"/>
              <a:t>лекарственных средств.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935</Words>
  <Application>Microsoft Office PowerPoint</Application>
  <PresentationFormat>Экран (4:3)</PresentationFormat>
  <Paragraphs>285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II-я группа химических элементов периодической системы элементов Д.И. Менделеева</vt:lpstr>
      <vt:lpstr>Главная подгруппа</vt:lpstr>
      <vt:lpstr>Бериллий</vt:lpstr>
      <vt:lpstr>Применение бериллия и его роль в жизнедеятельности  живых организмов</vt:lpstr>
      <vt:lpstr>Магний</vt:lpstr>
      <vt:lpstr>Применение магния и его роль в жизнедеятельности  живых организмов</vt:lpstr>
      <vt:lpstr>Слайд 7</vt:lpstr>
      <vt:lpstr>Кальций</vt:lpstr>
      <vt:lpstr>Применение кальция и его роль в жизнедеятельности  живых организмов</vt:lpstr>
      <vt:lpstr>Слайд 10</vt:lpstr>
      <vt:lpstr>Слайд 11</vt:lpstr>
      <vt:lpstr>Стронций</vt:lpstr>
      <vt:lpstr>Применение стронция и его роль в жизнедеятельности  живых организмов</vt:lpstr>
      <vt:lpstr>Слайд 14</vt:lpstr>
      <vt:lpstr>Барий</vt:lpstr>
      <vt:lpstr>Применение бария и его роль в жизнедеятельности  живых организмов</vt:lpstr>
      <vt:lpstr>Слайд 17</vt:lpstr>
      <vt:lpstr>Радий</vt:lpstr>
      <vt:lpstr>Применение радия и его роль в жизнедеятельности  живых организмов</vt:lpstr>
      <vt:lpstr>Слайд 20</vt:lpstr>
      <vt:lpstr>Побочная подгруппа </vt:lpstr>
      <vt:lpstr>Цинк</vt:lpstr>
      <vt:lpstr>Применение цинка и его роль в жизнедеятельности  живых организмов</vt:lpstr>
      <vt:lpstr>Слайд 24</vt:lpstr>
      <vt:lpstr>Кадмий</vt:lpstr>
      <vt:lpstr>Применение кадмия и его роль в жизнедеятельности  живых организмов</vt:lpstr>
      <vt:lpstr>Слайд 27</vt:lpstr>
      <vt:lpstr>Ртуть</vt:lpstr>
      <vt:lpstr>Применение ртути и ее роль в жизнедеятельности  живых организмов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ICS</dc:creator>
  <cp:lastModifiedBy>Танечка</cp:lastModifiedBy>
  <cp:revision>94</cp:revision>
  <dcterms:created xsi:type="dcterms:W3CDTF">2012-01-15T12:58:46Z</dcterms:created>
  <dcterms:modified xsi:type="dcterms:W3CDTF">2013-01-10T19:37:35Z</dcterms:modified>
</cp:coreProperties>
</file>