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76" r:id="rId8"/>
    <p:sldId id="265" r:id="rId9"/>
    <p:sldId id="266" r:id="rId10"/>
    <p:sldId id="267" r:id="rId11"/>
    <p:sldId id="269" r:id="rId12"/>
    <p:sldId id="270" r:id="rId13"/>
    <p:sldId id="271" r:id="rId14"/>
    <p:sldId id="272" r:id="rId15"/>
    <p:sldId id="273" r:id="rId16"/>
    <p:sldId id="274" r:id="rId17"/>
    <p:sldId id="275" r:id="rId18"/>
    <p:sldId id="263" r:id="rId19"/>
    <p:sldId id="264" r:id="rId20"/>
    <p:sldId id="279" r:id="rId21"/>
    <p:sldId id="280" r:id="rId22"/>
    <p:sldId id="277" r:id="rId23"/>
    <p:sldId id="281" r:id="rId24"/>
    <p:sldId id="278"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01.09.2013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01.09.2013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1.jpeg"/><Relationship Id="rId1" Type="http://schemas.openxmlformats.org/officeDocument/2006/relationships/slideLayout" Target="../slideLayouts/slideLayout7.xml"/><Relationship Id="rId4" Type="http://schemas.openxmlformats.org/officeDocument/2006/relationships/image" Target="../media/image32.jpeg"/></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 Id="rId4" Type="http://schemas.openxmlformats.org/officeDocument/2006/relationships/image" Target="../media/image35.jpeg"/></Relationships>
</file>

<file path=ppt/slides/_rels/slide1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8.jpeg"/><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1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7.xml"/><Relationship Id="rId5" Type="http://schemas.openxmlformats.org/officeDocument/2006/relationships/image" Target="../media/image46.jpeg"/><Relationship Id="rId4" Type="http://schemas.openxmlformats.org/officeDocument/2006/relationships/image" Target="../media/image4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7.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7.xml"/><Relationship Id="rId5" Type="http://schemas.openxmlformats.org/officeDocument/2006/relationships/image" Target="../media/image51.jpeg"/><Relationship Id="rId4" Type="http://schemas.openxmlformats.org/officeDocument/2006/relationships/image" Target="../media/image5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500042"/>
            <a:ext cx="6115328" cy="1077218"/>
          </a:xfrm>
          <a:prstGeom prst="rect">
            <a:avLst/>
          </a:prstGeom>
          <a:solidFill>
            <a:schemeClr val="bg1"/>
          </a:solidFill>
          <a:ln>
            <a:solidFill>
              <a:srgbClr val="7030A0"/>
            </a:solidFill>
          </a:ln>
        </p:spPr>
        <p:txBody>
          <a:bodyPr wrap="none" rtlCol="0">
            <a:spAutoFit/>
          </a:bodyPr>
          <a:lstStyle/>
          <a:p>
            <a:r>
              <a:rPr lang="ru-RU" sz="2800" b="1" dirty="0" smtClean="0">
                <a:solidFill>
                  <a:srgbClr val="7030A0"/>
                </a:solidFill>
              </a:rPr>
              <a:t>ОСНОВЫ ЗДОРОВОГО ОБРАЗА ЖИЗНИ</a:t>
            </a:r>
          </a:p>
          <a:p>
            <a:endParaRPr lang="ru-RU" dirty="0" smtClean="0"/>
          </a:p>
          <a:p>
            <a:endParaRPr lang="ru-RU" dirty="0"/>
          </a:p>
        </p:txBody>
      </p:sp>
      <p:pic>
        <p:nvPicPr>
          <p:cNvPr id="37890" name="Picture 2" descr="http://im2-tub-ru.yandex.net/i?id=26273715-38-72&amp;n=21"/>
          <p:cNvPicPr>
            <a:picLocks noChangeAspect="1" noChangeArrowheads="1"/>
          </p:cNvPicPr>
          <p:nvPr/>
        </p:nvPicPr>
        <p:blipFill>
          <a:blip r:embed="rId2"/>
          <a:srcRect/>
          <a:stretch>
            <a:fillRect/>
          </a:stretch>
        </p:blipFill>
        <p:spPr bwMode="auto">
          <a:xfrm>
            <a:off x="642910" y="2071678"/>
            <a:ext cx="2876550" cy="1914525"/>
          </a:xfrm>
          <a:prstGeom prst="rect">
            <a:avLst/>
          </a:prstGeom>
          <a:noFill/>
        </p:spPr>
      </p:pic>
      <p:pic>
        <p:nvPicPr>
          <p:cNvPr id="37892" name="Picture 4" descr="http://im3-tub-ru.yandex.net/i?id=167575451-38-72&amp;n=21"/>
          <p:cNvPicPr>
            <a:picLocks noChangeAspect="1" noChangeArrowheads="1"/>
          </p:cNvPicPr>
          <p:nvPr/>
        </p:nvPicPr>
        <p:blipFill>
          <a:blip r:embed="rId3"/>
          <a:srcRect/>
          <a:stretch>
            <a:fillRect/>
          </a:stretch>
        </p:blipFill>
        <p:spPr bwMode="auto">
          <a:xfrm>
            <a:off x="3857620" y="4197527"/>
            <a:ext cx="3742399" cy="2660473"/>
          </a:xfrm>
          <a:prstGeom prst="rect">
            <a:avLst/>
          </a:prstGeom>
          <a:noFill/>
        </p:spPr>
      </p:pic>
      <p:pic>
        <p:nvPicPr>
          <p:cNvPr id="37902" name="Picture 14" descr="http://im7-tub-ru.yandex.net/i?id=140839638-53-72&amp;n=21"/>
          <p:cNvPicPr>
            <a:picLocks noChangeAspect="1" noChangeArrowheads="1"/>
          </p:cNvPicPr>
          <p:nvPr/>
        </p:nvPicPr>
        <p:blipFill>
          <a:blip r:embed="rId4"/>
          <a:srcRect/>
          <a:stretch>
            <a:fillRect/>
          </a:stretch>
        </p:blipFill>
        <p:spPr bwMode="auto">
          <a:xfrm>
            <a:off x="5429256" y="1785926"/>
            <a:ext cx="3071834" cy="2143140"/>
          </a:xfrm>
          <a:prstGeom prst="rect">
            <a:avLst/>
          </a:prstGeom>
          <a:noFill/>
        </p:spPr>
      </p:pic>
      <p:pic>
        <p:nvPicPr>
          <p:cNvPr id="37914" name="Picture 26" descr="http://im8-tub-ru.yandex.net/i?id=164664370-69-72&amp;n=21"/>
          <p:cNvPicPr>
            <a:picLocks noChangeAspect="1" noChangeArrowheads="1"/>
          </p:cNvPicPr>
          <p:nvPr/>
        </p:nvPicPr>
        <p:blipFill>
          <a:blip r:embed="rId5"/>
          <a:srcRect/>
          <a:stretch>
            <a:fillRect/>
          </a:stretch>
        </p:blipFill>
        <p:spPr bwMode="auto">
          <a:xfrm>
            <a:off x="857224" y="4929198"/>
            <a:ext cx="2143125"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descr="0c6106eabbf5"/>
          <p:cNvPicPr>
            <a:picLocks noChangeAspect="1" noChangeArrowheads="1"/>
          </p:cNvPicPr>
          <p:nvPr/>
        </p:nvPicPr>
        <p:blipFill>
          <a:blip r:embed="rId2"/>
          <a:srcRect/>
          <a:stretch>
            <a:fillRect/>
          </a:stretch>
        </p:blipFill>
        <p:spPr bwMode="auto">
          <a:xfrm>
            <a:off x="0" y="0"/>
            <a:ext cx="3821113" cy="3821112"/>
          </a:xfrm>
          <a:prstGeom prst="rect">
            <a:avLst/>
          </a:prstGeom>
          <a:noFill/>
        </p:spPr>
      </p:pic>
      <p:pic>
        <p:nvPicPr>
          <p:cNvPr id="3" name="Picture 80" descr="7428d74289b9"/>
          <p:cNvPicPr>
            <a:picLocks noChangeAspect="1" noChangeArrowheads="1"/>
          </p:cNvPicPr>
          <p:nvPr/>
        </p:nvPicPr>
        <p:blipFill>
          <a:blip r:embed="rId3"/>
          <a:srcRect/>
          <a:stretch>
            <a:fillRect/>
          </a:stretch>
        </p:blipFill>
        <p:spPr bwMode="auto">
          <a:xfrm>
            <a:off x="4208463" y="3205162"/>
            <a:ext cx="4935537" cy="3652838"/>
          </a:xfrm>
          <a:prstGeom prst="rect">
            <a:avLst/>
          </a:prstGeom>
          <a:noFill/>
        </p:spPr>
      </p:pic>
      <p:pic>
        <p:nvPicPr>
          <p:cNvPr id="4" name="Picture 83" descr="humor1_1"/>
          <p:cNvPicPr>
            <a:picLocks noChangeAspect="1" noChangeArrowheads="1" noCrop="1"/>
          </p:cNvPicPr>
          <p:nvPr/>
        </p:nvPicPr>
        <p:blipFill>
          <a:blip r:embed="rId4"/>
          <a:srcRect/>
          <a:stretch>
            <a:fillRect/>
          </a:stretch>
        </p:blipFill>
        <p:spPr bwMode="auto">
          <a:xfrm>
            <a:off x="7296150" y="357166"/>
            <a:ext cx="1847850" cy="2743200"/>
          </a:xfrm>
          <a:prstGeom prst="rect">
            <a:avLst/>
          </a:prstGeom>
          <a:noFill/>
        </p:spPr>
      </p:pic>
      <p:sp>
        <p:nvSpPr>
          <p:cNvPr id="5" name="TextBox 4"/>
          <p:cNvSpPr txBox="1"/>
          <p:nvPr/>
        </p:nvSpPr>
        <p:spPr>
          <a:xfrm>
            <a:off x="285720" y="4143380"/>
            <a:ext cx="2846998" cy="461665"/>
          </a:xfrm>
          <a:prstGeom prst="rect">
            <a:avLst/>
          </a:prstGeom>
          <a:noFill/>
        </p:spPr>
        <p:txBody>
          <a:bodyPr wrap="none" rtlCol="0">
            <a:spAutoFit/>
          </a:bodyPr>
          <a:lstStyle/>
          <a:p>
            <a:r>
              <a:rPr lang="ru-RU" sz="2400" b="1" dirty="0" smtClean="0"/>
              <a:t>Завтрак – 7.20-7.40</a:t>
            </a:r>
            <a:endParaRPr lang="ru-RU" sz="2400" b="1" dirty="0"/>
          </a:p>
        </p:txBody>
      </p:sp>
      <p:sp>
        <p:nvSpPr>
          <p:cNvPr id="6" name="TextBox 5"/>
          <p:cNvSpPr txBox="1"/>
          <p:nvPr/>
        </p:nvSpPr>
        <p:spPr>
          <a:xfrm>
            <a:off x="3929058" y="2714620"/>
            <a:ext cx="3834768" cy="461665"/>
          </a:xfrm>
          <a:prstGeom prst="rect">
            <a:avLst/>
          </a:prstGeom>
          <a:noFill/>
        </p:spPr>
        <p:txBody>
          <a:bodyPr wrap="none" rtlCol="0">
            <a:spAutoFit/>
          </a:bodyPr>
          <a:lstStyle/>
          <a:p>
            <a:r>
              <a:rPr lang="ru-RU" sz="2400" b="1" dirty="0" smtClean="0"/>
              <a:t>Дорога в школу – 7.40-7.50</a:t>
            </a:r>
            <a:endParaRPr lang="ru-RU"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3" descr="4ca1f4b728bc"/>
          <p:cNvPicPr>
            <a:picLocks noChangeAspect="1" noChangeArrowheads="1"/>
          </p:cNvPicPr>
          <p:nvPr/>
        </p:nvPicPr>
        <p:blipFill>
          <a:blip r:embed="rId2"/>
          <a:srcRect/>
          <a:stretch>
            <a:fillRect/>
          </a:stretch>
        </p:blipFill>
        <p:spPr bwMode="auto">
          <a:xfrm>
            <a:off x="323850" y="476250"/>
            <a:ext cx="4103688" cy="4103688"/>
          </a:xfrm>
          <a:prstGeom prst="rect">
            <a:avLst/>
          </a:prstGeom>
          <a:noFill/>
        </p:spPr>
      </p:pic>
      <p:pic>
        <p:nvPicPr>
          <p:cNvPr id="3" name="Picture 27" descr="l1_sociol_o"/>
          <p:cNvPicPr>
            <a:picLocks noChangeAspect="1" noChangeArrowheads="1"/>
          </p:cNvPicPr>
          <p:nvPr/>
        </p:nvPicPr>
        <p:blipFill>
          <a:blip r:embed="rId3"/>
          <a:srcRect/>
          <a:stretch>
            <a:fillRect/>
          </a:stretch>
        </p:blipFill>
        <p:spPr bwMode="auto">
          <a:xfrm>
            <a:off x="6629400" y="2819400"/>
            <a:ext cx="2228850" cy="3749675"/>
          </a:xfrm>
          <a:prstGeom prst="rect">
            <a:avLst/>
          </a:prstGeom>
          <a:noFill/>
        </p:spPr>
      </p:pic>
      <p:sp>
        <p:nvSpPr>
          <p:cNvPr id="4" name="TextBox 3"/>
          <p:cNvSpPr txBox="1"/>
          <p:nvPr/>
        </p:nvSpPr>
        <p:spPr>
          <a:xfrm>
            <a:off x="642910" y="5072074"/>
            <a:ext cx="4978479" cy="523220"/>
          </a:xfrm>
          <a:prstGeom prst="rect">
            <a:avLst/>
          </a:prstGeom>
          <a:noFill/>
        </p:spPr>
        <p:txBody>
          <a:bodyPr wrap="none" rtlCol="0">
            <a:spAutoFit/>
          </a:bodyPr>
          <a:lstStyle/>
          <a:p>
            <a:r>
              <a:rPr lang="ru-RU" sz="2800" b="1" dirty="0" smtClean="0"/>
              <a:t>Учебные занятия – 8.00-12.50</a:t>
            </a:r>
            <a:endParaRPr lang="ru-RU"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ost-53751-1221158065тб"/>
          <p:cNvPicPr>
            <a:picLocks noChangeAspect="1" noChangeArrowheads="1"/>
          </p:cNvPicPr>
          <p:nvPr/>
        </p:nvPicPr>
        <p:blipFill>
          <a:blip r:embed="rId2"/>
          <a:srcRect/>
          <a:stretch>
            <a:fillRect/>
          </a:stretch>
        </p:blipFill>
        <p:spPr bwMode="auto">
          <a:xfrm>
            <a:off x="179388" y="188913"/>
            <a:ext cx="4032250" cy="3971925"/>
          </a:xfrm>
          <a:prstGeom prst="rect">
            <a:avLst/>
          </a:prstGeom>
          <a:noFill/>
        </p:spPr>
      </p:pic>
      <p:pic>
        <p:nvPicPr>
          <p:cNvPr id="4" name="Picture 53" descr="540bbb08e374"/>
          <p:cNvPicPr>
            <a:picLocks noChangeAspect="1" noChangeArrowheads="1"/>
          </p:cNvPicPr>
          <p:nvPr/>
        </p:nvPicPr>
        <p:blipFill>
          <a:blip r:embed="rId3"/>
          <a:srcRect/>
          <a:stretch>
            <a:fillRect/>
          </a:stretch>
        </p:blipFill>
        <p:spPr bwMode="auto">
          <a:xfrm>
            <a:off x="5899150" y="3613150"/>
            <a:ext cx="3244850" cy="3244850"/>
          </a:xfrm>
          <a:prstGeom prst="rect">
            <a:avLst/>
          </a:prstGeom>
          <a:noFill/>
        </p:spPr>
      </p:pic>
      <p:sp>
        <p:nvSpPr>
          <p:cNvPr id="7" name="TextBox 6"/>
          <p:cNvSpPr txBox="1"/>
          <p:nvPr/>
        </p:nvSpPr>
        <p:spPr>
          <a:xfrm>
            <a:off x="0" y="4429132"/>
            <a:ext cx="4882683" cy="523220"/>
          </a:xfrm>
          <a:prstGeom prst="rect">
            <a:avLst/>
          </a:prstGeom>
          <a:noFill/>
        </p:spPr>
        <p:txBody>
          <a:bodyPr wrap="none" rtlCol="0">
            <a:spAutoFit/>
          </a:bodyPr>
          <a:lstStyle/>
          <a:p>
            <a:r>
              <a:rPr lang="ru-RU" sz="2800" b="1" dirty="0" smtClean="0"/>
              <a:t>Дорога из школы 12.50-13.00</a:t>
            </a:r>
            <a:endParaRPr lang="ru-RU" sz="2800" b="1" dirty="0"/>
          </a:p>
        </p:txBody>
      </p:sp>
      <p:sp>
        <p:nvSpPr>
          <p:cNvPr id="8" name="TextBox 7"/>
          <p:cNvSpPr txBox="1"/>
          <p:nvPr/>
        </p:nvSpPr>
        <p:spPr>
          <a:xfrm>
            <a:off x="5857884" y="2857496"/>
            <a:ext cx="2994859" cy="523220"/>
          </a:xfrm>
          <a:prstGeom prst="rect">
            <a:avLst/>
          </a:prstGeom>
          <a:noFill/>
        </p:spPr>
        <p:txBody>
          <a:bodyPr wrap="none" rtlCol="0">
            <a:spAutoFit/>
          </a:bodyPr>
          <a:lstStyle/>
          <a:p>
            <a:r>
              <a:rPr lang="ru-RU" sz="2800" b="1" dirty="0" smtClean="0"/>
              <a:t>Обед-13.00-13.30</a:t>
            </a:r>
            <a:endParaRPr lang="ru-RU"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5d465015f508"/>
          <p:cNvPicPr>
            <a:picLocks noChangeAspect="1" noChangeArrowheads="1"/>
          </p:cNvPicPr>
          <p:nvPr/>
        </p:nvPicPr>
        <p:blipFill>
          <a:blip r:embed="rId2"/>
          <a:srcRect/>
          <a:stretch>
            <a:fillRect/>
          </a:stretch>
        </p:blipFill>
        <p:spPr bwMode="auto">
          <a:xfrm>
            <a:off x="179388" y="188913"/>
            <a:ext cx="3529012" cy="3260725"/>
          </a:xfrm>
          <a:prstGeom prst="rect">
            <a:avLst/>
          </a:prstGeom>
          <a:noFill/>
        </p:spPr>
      </p:pic>
      <p:pic>
        <p:nvPicPr>
          <p:cNvPr id="3" name="Picture 16" descr="61e91ec0bb33t"/>
          <p:cNvPicPr>
            <a:picLocks noChangeAspect="1" noChangeArrowheads="1"/>
          </p:cNvPicPr>
          <p:nvPr/>
        </p:nvPicPr>
        <p:blipFill>
          <a:blip r:embed="rId3"/>
          <a:srcRect b="12122"/>
          <a:stretch>
            <a:fillRect/>
          </a:stretch>
        </p:blipFill>
        <p:spPr bwMode="auto">
          <a:xfrm>
            <a:off x="3929058" y="428604"/>
            <a:ext cx="2473325" cy="2209800"/>
          </a:xfrm>
          <a:prstGeom prst="rect">
            <a:avLst/>
          </a:prstGeom>
          <a:noFill/>
        </p:spPr>
      </p:pic>
      <p:pic>
        <p:nvPicPr>
          <p:cNvPr id="4" name="Picture 14" descr="00a613512fa5t"/>
          <p:cNvPicPr>
            <a:picLocks noChangeAspect="1" noChangeArrowheads="1"/>
          </p:cNvPicPr>
          <p:nvPr/>
        </p:nvPicPr>
        <p:blipFill>
          <a:blip r:embed="rId4"/>
          <a:srcRect b="11111"/>
          <a:stretch>
            <a:fillRect/>
          </a:stretch>
        </p:blipFill>
        <p:spPr bwMode="auto">
          <a:xfrm>
            <a:off x="285720" y="3857628"/>
            <a:ext cx="2625725" cy="2438400"/>
          </a:xfrm>
          <a:prstGeom prst="rect">
            <a:avLst/>
          </a:prstGeom>
          <a:noFill/>
        </p:spPr>
      </p:pic>
      <p:pic>
        <p:nvPicPr>
          <p:cNvPr id="5" name="Picture 15" descr="51f16850823bt"/>
          <p:cNvPicPr>
            <a:picLocks noChangeAspect="1" noChangeArrowheads="1"/>
          </p:cNvPicPr>
          <p:nvPr/>
        </p:nvPicPr>
        <p:blipFill>
          <a:blip r:embed="rId5"/>
          <a:srcRect b="9375"/>
          <a:stretch>
            <a:fillRect/>
          </a:stretch>
        </p:blipFill>
        <p:spPr bwMode="auto">
          <a:xfrm>
            <a:off x="3286116" y="4071942"/>
            <a:ext cx="2371725" cy="2209800"/>
          </a:xfrm>
          <a:prstGeom prst="rect">
            <a:avLst/>
          </a:prstGeom>
          <a:noFill/>
        </p:spPr>
      </p:pic>
      <p:pic>
        <p:nvPicPr>
          <p:cNvPr id="6" name="Picture 8" descr="boyreading"/>
          <p:cNvPicPr>
            <a:picLocks noChangeAspect="1" noChangeArrowheads="1"/>
          </p:cNvPicPr>
          <p:nvPr/>
        </p:nvPicPr>
        <p:blipFill>
          <a:blip r:embed="rId6"/>
          <a:srcRect/>
          <a:stretch>
            <a:fillRect/>
          </a:stretch>
        </p:blipFill>
        <p:spPr bwMode="auto">
          <a:xfrm>
            <a:off x="5908675" y="4286256"/>
            <a:ext cx="3235325" cy="1806575"/>
          </a:xfrm>
          <a:prstGeom prst="rect">
            <a:avLst/>
          </a:prstGeom>
          <a:noFill/>
        </p:spPr>
      </p:pic>
      <p:sp>
        <p:nvSpPr>
          <p:cNvPr id="7" name="TextBox 6"/>
          <p:cNvSpPr txBox="1"/>
          <p:nvPr/>
        </p:nvSpPr>
        <p:spPr>
          <a:xfrm>
            <a:off x="0" y="3500438"/>
            <a:ext cx="9254713" cy="461665"/>
          </a:xfrm>
          <a:prstGeom prst="rect">
            <a:avLst/>
          </a:prstGeom>
          <a:noFill/>
        </p:spPr>
        <p:txBody>
          <a:bodyPr wrap="none" rtlCol="0">
            <a:spAutoFit/>
          </a:bodyPr>
          <a:lstStyle/>
          <a:p>
            <a:r>
              <a:rPr lang="ru-RU" sz="2400" b="1" dirty="0" smtClean="0"/>
              <a:t>Отдых, прогулка на свежем воздухе, помощь по дому – 13.30-15.30</a:t>
            </a:r>
            <a:endParaRPr lang="ru-RU"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30e440ab3aeat"/>
          <p:cNvPicPr>
            <a:picLocks noChangeAspect="1" noChangeArrowheads="1"/>
          </p:cNvPicPr>
          <p:nvPr/>
        </p:nvPicPr>
        <p:blipFill>
          <a:blip r:embed="rId2"/>
          <a:srcRect/>
          <a:stretch>
            <a:fillRect/>
          </a:stretch>
        </p:blipFill>
        <p:spPr bwMode="auto">
          <a:xfrm>
            <a:off x="0" y="228600"/>
            <a:ext cx="3627438" cy="4103688"/>
          </a:xfrm>
          <a:prstGeom prst="rect">
            <a:avLst/>
          </a:prstGeom>
          <a:noFill/>
        </p:spPr>
      </p:pic>
      <p:pic>
        <p:nvPicPr>
          <p:cNvPr id="4" name="Picture 10" descr="5d465015f508"/>
          <p:cNvPicPr>
            <a:picLocks noChangeAspect="1" noChangeArrowheads="1"/>
          </p:cNvPicPr>
          <p:nvPr/>
        </p:nvPicPr>
        <p:blipFill>
          <a:blip r:embed="rId3"/>
          <a:srcRect/>
          <a:stretch>
            <a:fillRect/>
          </a:stretch>
        </p:blipFill>
        <p:spPr bwMode="auto">
          <a:xfrm>
            <a:off x="3714744" y="0"/>
            <a:ext cx="3529012" cy="3260725"/>
          </a:xfrm>
          <a:prstGeom prst="rect">
            <a:avLst/>
          </a:prstGeom>
          <a:noFill/>
        </p:spPr>
      </p:pic>
      <p:sp>
        <p:nvSpPr>
          <p:cNvPr id="5" name="TextBox 4"/>
          <p:cNvSpPr txBox="1"/>
          <p:nvPr/>
        </p:nvSpPr>
        <p:spPr>
          <a:xfrm>
            <a:off x="0" y="4357694"/>
            <a:ext cx="5177828" cy="461665"/>
          </a:xfrm>
          <a:prstGeom prst="rect">
            <a:avLst/>
          </a:prstGeom>
          <a:noFill/>
        </p:spPr>
        <p:txBody>
          <a:bodyPr wrap="none" rtlCol="0">
            <a:spAutoFit/>
          </a:bodyPr>
          <a:lstStyle/>
          <a:p>
            <a:r>
              <a:rPr lang="ru-RU" sz="2400" b="1" dirty="0" smtClean="0"/>
              <a:t>Приготовление уроков – 16.30-18.30</a:t>
            </a:r>
            <a:endParaRPr lang="ru-RU" sz="2400" b="1" dirty="0"/>
          </a:p>
        </p:txBody>
      </p:sp>
      <p:pic>
        <p:nvPicPr>
          <p:cNvPr id="6" name="Picture 5" descr="b2fc97cbd319"/>
          <p:cNvPicPr>
            <a:picLocks noChangeAspect="1" noChangeArrowheads="1"/>
          </p:cNvPicPr>
          <p:nvPr/>
        </p:nvPicPr>
        <p:blipFill>
          <a:blip r:embed="rId4"/>
          <a:srcRect/>
          <a:stretch>
            <a:fillRect/>
          </a:stretch>
        </p:blipFill>
        <p:spPr bwMode="auto">
          <a:xfrm>
            <a:off x="5543550" y="3473450"/>
            <a:ext cx="3600450" cy="3384550"/>
          </a:xfrm>
          <a:prstGeom prst="rect">
            <a:avLst/>
          </a:prstGeom>
          <a:noFill/>
        </p:spPr>
      </p:pic>
      <p:sp>
        <p:nvSpPr>
          <p:cNvPr id="7" name="TextBox 6"/>
          <p:cNvSpPr txBox="1"/>
          <p:nvPr/>
        </p:nvSpPr>
        <p:spPr>
          <a:xfrm>
            <a:off x="285720" y="5286388"/>
            <a:ext cx="4546694" cy="830997"/>
          </a:xfrm>
          <a:prstGeom prst="rect">
            <a:avLst/>
          </a:prstGeom>
          <a:noFill/>
        </p:spPr>
        <p:txBody>
          <a:bodyPr wrap="none" rtlCol="0">
            <a:spAutoFit/>
          </a:bodyPr>
          <a:lstStyle/>
          <a:p>
            <a:r>
              <a:rPr lang="ru-RU" sz="2400" b="1" dirty="0" smtClean="0"/>
              <a:t>Прогулка на свежем воздухе, </a:t>
            </a:r>
          </a:p>
          <a:p>
            <a:r>
              <a:rPr lang="ru-RU" sz="2400" b="1" dirty="0" smtClean="0"/>
              <a:t>свободное время – 18.30-19.30</a:t>
            </a:r>
            <a:endParaRPr lang="ru-RU"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4bd47120e608"/>
          <p:cNvPicPr>
            <a:picLocks noChangeAspect="1" noChangeArrowheads="1"/>
          </p:cNvPicPr>
          <p:nvPr/>
        </p:nvPicPr>
        <p:blipFill>
          <a:blip r:embed="rId2"/>
          <a:srcRect/>
          <a:stretch>
            <a:fillRect/>
          </a:stretch>
        </p:blipFill>
        <p:spPr bwMode="auto">
          <a:xfrm>
            <a:off x="5627687" y="3341688"/>
            <a:ext cx="3516313" cy="3516312"/>
          </a:xfrm>
          <a:prstGeom prst="rect">
            <a:avLst/>
          </a:prstGeom>
          <a:noFill/>
        </p:spPr>
      </p:pic>
      <p:pic>
        <p:nvPicPr>
          <p:cNvPr id="5" name="Picture 7" descr="72cea29bd6c6"/>
          <p:cNvPicPr>
            <a:picLocks noChangeAspect="1" noChangeArrowheads="1"/>
          </p:cNvPicPr>
          <p:nvPr/>
        </p:nvPicPr>
        <p:blipFill>
          <a:blip r:embed="rId3"/>
          <a:srcRect/>
          <a:stretch>
            <a:fillRect/>
          </a:stretch>
        </p:blipFill>
        <p:spPr bwMode="auto">
          <a:xfrm>
            <a:off x="3786182" y="428604"/>
            <a:ext cx="2724150" cy="3810000"/>
          </a:xfrm>
          <a:prstGeom prst="rect">
            <a:avLst/>
          </a:prstGeom>
          <a:noFill/>
        </p:spPr>
      </p:pic>
      <p:pic>
        <p:nvPicPr>
          <p:cNvPr id="6" name="Picture 12" descr="post-53751-1221413255тим"/>
          <p:cNvPicPr>
            <a:picLocks noChangeAspect="1" noChangeArrowheads="1"/>
          </p:cNvPicPr>
          <p:nvPr/>
        </p:nvPicPr>
        <p:blipFill>
          <a:blip r:embed="rId4"/>
          <a:srcRect/>
          <a:stretch>
            <a:fillRect/>
          </a:stretch>
        </p:blipFill>
        <p:spPr bwMode="auto">
          <a:xfrm>
            <a:off x="0" y="3089275"/>
            <a:ext cx="3794125" cy="3768725"/>
          </a:xfrm>
          <a:prstGeom prst="rect">
            <a:avLst/>
          </a:prstGeom>
          <a:noFill/>
        </p:spPr>
      </p:pic>
      <p:sp>
        <p:nvSpPr>
          <p:cNvPr id="7" name="TextBox 6"/>
          <p:cNvSpPr txBox="1"/>
          <p:nvPr/>
        </p:nvSpPr>
        <p:spPr>
          <a:xfrm>
            <a:off x="285720" y="500042"/>
            <a:ext cx="3712876" cy="830997"/>
          </a:xfrm>
          <a:prstGeom prst="rect">
            <a:avLst/>
          </a:prstGeom>
          <a:noFill/>
        </p:spPr>
        <p:txBody>
          <a:bodyPr wrap="none" rtlCol="0">
            <a:spAutoFit/>
          </a:bodyPr>
          <a:lstStyle/>
          <a:p>
            <a:r>
              <a:rPr lang="ru-RU" sz="2400" b="1" dirty="0" smtClean="0"/>
              <a:t>Ужин, свободное время – </a:t>
            </a:r>
          </a:p>
          <a:p>
            <a:r>
              <a:rPr lang="ru-RU" sz="2400" b="1" dirty="0" smtClean="0"/>
              <a:t>19.30-20.30</a:t>
            </a:r>
            <a:endParaRPr lang="ru-RU"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сон"/>
          <p:cNvPicPr>
            <a:picLocks noChangeAspect="1" noChangeArrowheads="1"/>
          </p:cNvPicPr>
          <p:nvPr/>
        </p:nvPicPr>
        <p:blipFill>
          <a:blip r:embed="rId2"/>
          <a:srcRect/>
          <a:stretch>
            <a:fillRect/>
          </a:stretch>
        </p:blipFill>
        <p:spPr bwMode="auto">
          <a:xfrm>
            <a:off x="0" y="914400"/>
            <a:ext cx="9144000" cy="5943600"/>
          </a:xfrm>
          <a:prstGeom prst="rect">
            <a:avLst/>
          </a:prstGeom>
          <a:noFill/>
        </p:spPr>
      </p:pic>
      <p:sp>
        <p:nvSpPr>
          <p:cNvPr id="4" name="TextBox 3"/>
          <p:cNvSpPr txBox="1"/>
          <p:nvPr/>
        </p:nvSpPr>
        <p:spPr>
          <a:xfrm>
            <a:off x="1214414" y="500042"/>
            <a:ext cx="5794279" cy="523220"/>
          </a:xfrm>
          <a:prstGeom prst="rect">
            <a:avLst/>
          </a:prstGeom>
          <a:noFill/>
        </p:spPr>
        <p:txBody>
          <a:bodyPr wrap="none" rtlCol="0">
            <a:spAutoFit/>
          </a:bodyPr>
          <a:lstStyle/>
          <a:p>
            <a:r>
              <a:rPr lang="ru-RU" sz="2800" b="1" dirty="0" smtClean="0"/>
              <a:t>Вечерний туалет, сон – 20.30-21.00</a:t>
            </a:r>
            <a:endParaRPr lang="ru-RU"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28596" y="2000240"/>
            <a:ext cx="8229600" cy="4525963"/>
          </a:xfrm>
          <a:prstGeom prst="rect">
            <a:avLst/>
          </a:prstGeom>
          <a:solidFill>
            <a:schemeClr val="accent3">
              <a:lumMod val="20000"/>
              <a:lumOff val="80000"/>
            </a:schemeClr>
          </a:solidFill>
          <a:ln/>
        </p:spPr>
        <p:txBody>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ru-RU" sz="3200" b="1" i="0" u="none" strike="noStrike" kern="1200" cap="none" spc="0" normalizeH="0" baseline="0" noProof="0" smtClean="0">
                <a:ln>
                  <a:noFill/>
                </a:ln>
                <a:solidFill>
                  <a:srgbClr val="0000FF"/>
                </a:solidFill>
                <a:effectLst/>
                <a:uLnTx/>
                <a:uFillTx/>
                <a:latin typeface="+mn-lt"/>
                <a:ea typeface="+mn-ea"/>
                <a:cs typeface="+mn-cs"/>
              </a:rPr>
              <a:t>приучи себя просыпаться и вставать каждый день в одно и то же время;</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ru-RU" sz="3200" b="1" i="0" u="none" strike="noStrike" kern="1200" cap="none" spc="0" normalizeH="0" baseline="0" noProof="0" smtClean="0">
                <a:ln>
                  <a:noFill/>
                </a:ln>
                <a:solidFill>
                  <a:srgbClr val="0000FF"/>
                </a:solidFill>
                <a:effectLst/>
                <a:uLnTx/>
                <a:uFillTx/>
                <a:latin typeface="+mn-lt"/>
                <a:ea typeface="+mn-ea"/>
                <a:cs typeface="+mn-cs"/>
              </a:rPr>
              <a:t>выполняй каждый день утреннюю зарядку;</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ru-RU" sz="3200" b="1" i="0" u="none" strike="noStrike" kern="1200" cap="none" spc="0" normalizeH="0" baseline="0" noProof="0" smtClean="0">
                <a:ln>
                  <a:noFill/>
                </a:ln>
                <a:solidFill>
                  <a:srgbClr val="0000FF"/>
                </a:solidFill>
                <a:effectLst/>
                <a:uLnTx/>
                <a:uFillTx/>
                <a:latin typeface="+mn-lt"/>
                <a:ea typeface="+mn-ea"/>
                <a:cs typeface="+mn-cs"/>
              </a:rPr>
              <a:t>следи за чистотой тела, волос, ногтей и полостью рта;</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ru-RU" sz="3200" b="1" i="0" u="none" strike="noStrike" kern="1200" cap="none" spc="0" normalizeH="0" baseline="0" noProof="0" smtClean="0">
                <a:ln>
                  <a:noFill/>
                </a:ln>
                <a:solidFill>
                  <a:srgbClr val="0000FF"/>
                </a:solidFill>
                <a:effectLst/>
                <a:uLnTx/>
                <a:uFillTx/>
                <a:latin typeface="+mn-lt"/>
                <a:ea typeface="+mn-ea"/>
                <a:cs typeface="+mn-cs"/>
              </a:rPr>
              <a:t>старайся есть в одно и то же время.</a:t>
            </a:r>
            <a:endParaRPr kumimoji="0" lang="ru-RU" sz="3200" b="1" i="0" u="none" strike="noStrike" kern="1200" cap="none" spc="0" normalizeH="0" baseline="0" noProof="0" dirty="0">
              <a:ln>
                <a:noFill/>
              </a:ln>
              <a:solidFill>
                <a:srgbClr val="0000FF"/>
              </a:solidFill>
              <a:effectLst/>
              <a:uLnTx/>
              <a:uFillTx/>
              <a:latin typeface="+mn-lt"/>
              <a:ea typeface="+mn-ea"/>
              <a:cs typeface="+mn-cs"/>
            </a:endParaRPr>
          </a:p>
        </p:txBody>
      </p:sp>
      <p:sp>
        <p:nvSpPr>
          <p:cNvPr id="3" name="Прямоугольник 2"/>
          <p:cNvSpPr/>
          <p:nvPr/>
        </p:nvSpPr>
        <p:spPr>
          <a:xfrm>
            <a:off x="2571736" y="428604"/>
            <a:ext cx="4003084" cy="707886"/>
          </a:xfrm>
          <a:prstGeom prst="rect">
            <a:avLst/>
          </a:prstGeom>
          <a:solidFill>
            <a:schemeClr val="accent4">
              <a:lumMod val="20000"/>
              <a:lumOff val="80000"/>
            </a:schemeClr>
          </a:solidFill>
        </p:spPr>
        <p:txBody>
          <a:bodyPr wrap="none">
            <a:spAutoFit/>
          </a:bodyPr>
          <a:lstStyle/>
          <a:p>
            <a:r>
              <a:rPr lang="ru-RU" sz="4000" b="1" dirty="0" smtClean="0">
                <a:solidFill>
                  <a:srgbClr val="FF0000"/>
                </a:solidFill>
              </a:rPr>
              <a:t>РЕКОМЕНДАЦИИ</a:t>
            </a:r>
            <a:endParaRPr lang="ru-RU"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500034" y="0"/>
            <a:ext cx="833837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ru-RU" sz="36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АКТИВНЫЙ ОБРАЗ ЖИЗНИ, СПОРТ</a:t>
            </a:r>
            <a:endParaRPr kumimoji="0" lang="ru-RU" sz="3600" b="1" i="0" u="none" strike="noStrike" cap="none" normalizeH="0" baseline="0" dirty="0" smtClean="0">
              <a:ln>
                <a:noFill/>
              </a:ln>
              <a:solidFill>
                <a:srgbClr val="002060"/>
              </a:solidFill>
              <a:effectLst/>
              <a:latin typeface="Arial" pitchFamily="34" charset="0"/>
              <a:cs typeface="Arial" pitchFamily="34" charset="0"/>
            </a:endParaRPr>
          </a:p>
        </p:txBody>
      </p:sp>
      <p:pic>
        <p:nvPicPr>
          <p:cNvPr id="3" name="Picture 28" descr="http://im0-tub-ru.yandex.net/i?id=130055056-42-72&amp;n=21"/>
          <p:cNvPicPr>
            <a:picLocks noChangeAspect="1" noChangeArrowheads="1"/>
          </p:cNvPicPr>
          <p:nvPr/>
        </p:nvPicPr>
        <p:blipFill>
          <a:blip r:embed="rId2"/>
          <a:srcRect/>
          <a:stretch>
            <a:fillRect/>
          </a:stretch>
        </p:blipFill>
        <p:spPr bwMode="auto">
          <a:xfrm>
            <a:off x="179978" y="1571612"/>
            <a:ext cx="2625108" cy="1857388"/>
          </a:xfrm>
          <a:prstGeom prst="rect">
            <a:avLst/>
          </a:prstGeom>
          <a:noFill/>
        </p:spPr>
      </p:pic>
      <p:pic>
        <p:nvPicPr>
          <p:cNvPr id="4" name="Picture 20" descr="http://im2-tub-ru.yandex.net/i?id=14926124-15-72&amp;n=21"/>
          <p:cNvPicPr>
            <a:picLocks noChangeAspect="1" noChangeArrowheads="1"/>
          </p:cNvPicPr>
          <p:nvPr/>
        </p:nvPicPr>
        <p:blipFill>
          <a:blip r:embed="rId3"/>
          <a:srcRect/>
          <a:stretch>
            <a:fillRect/>
          </a:stretch>
        </p:blipFill>
        <p:spPr bwMode="auto">
          <a:xfrm>
            <a:off x="285720" y="3857628"/>
            <a:ext cx="3309008" cy="2571768"/>
          </a:xfrm>
          <a:prstGeom prst="rect">
            <a:avLst/>
          </a:prstGeom>
          <a:noFill/>
        </p:spPr>
      </p:pic>
      <p:pic>
        <p:nvPicPr>
          <p:cNvPr id="5" name="Picture 24" descr="http://im5-tub-ru.yandex.net/i?id=267653929-24-72&amp;n=21"/>
          <p:cNvPicPr>
            <a:picLocks noChangeAspect="1" noChangeArrowheads="1"/>
          </p:cNvPicPr>
          <p:nvPr/>
        </p:nvPicPr>
        <p:blipFill>
          <a:blip r:embed="rId4"/>
          <a:srcRect/>
          <a:stretch>
            <a:fillRect/>
          </a:stretch>
        </p:blipFill>
        <p:spPr bwMode="auto">
          <a:xfrm>
            <a:off x="3214678" y="785794"/>
            <a:ext cx="1857388" cy="2786082"/>
          </a:xfrm>
          <a:prstGeom prst="rect">
            <a:avLst/>
          </a:prstGeom>
          <a:noFill/>
        </p:spPr>
      </p:pic>
      <p:pic>
        <p:nvPicPr>
          <p:cNvPr id="6" name="Picture 8" descr="http://im3-tub-ru.yandex.net/i?id=163357664-64-72&amp;n=21"/>
          <p:cNvPicPr>
            <a:picLocks noChangeAspect="1" noChangeArrowheads="1"/>
          </p:cNvPicPr>
          <p:nvPr/>
        </p:nvPicPr>
        <p:blipFill>
          <a:blip r:embed="rId5"/>
          <a:srcRect/>
          <a:stretch>
            <a:fillRect/>
          </a:stretch>
        </p:blipFill>
        <p:spPr bwMode="auto">
          <a:xfrm>
            <a:off x="3929058" y="4071942"/>
            <a:ext cx="2907497" cy="2357430"/>
          </a:xfrm>
          <a:prstGeom prst="rect">
            <a:avLst/>
          </a:prstGeom>
          <a:noFill/>
        </p:spPr>
      </p:pic>
      <p:pic>
        <p:nvPicPr>
          <p:cNvPr id="7" name="Picture 18" descr="http://im6-tub-ru.yandex.net/i?id=311714083-69-72&amp;n=21"/>
          <p:cNvPicPr>
            <a:picLocks noChangeAspect="1" noChangeArrowheads="1"/>
          </p:cNvPicPr>
          <p:nvPr/>
        </p:nvPicPr>
        <p:blipFill>
          <a:blip r:embed="rId6"/>
          <a:srcRect/>
          <a:stretch>
            <a:fillRect/>
          </a:stretch>
        </p:blipFill>
        <p:spPr bwMode="auto">
          <a:xfrm>
            <a:off x="5286348" y="1071546"/>
            <a:ext cx="3429024" cy="2286016"/>
          </a:xfrm>
          <a:prstGeom prst="rect">
            <a:avLst/>
          </a:prstGeom>
          <a:noFill/>
        </p:spPr>
      </p:pic>
      <p:pic>
        <p:nvPicPr>
          <p:cNvPr id="8" name="Picture 22" descr="http://im5-tub-ru.yandex.net/i?id=211170176-55-72&amp;n=21"/>
          <p:cNvPicPr>
            <a:picLocks noChangeAspect="1" noChangeArrowheads="1"/>
          </p:cNvPicPr>
          <p:nvPr/>
        </p:nvPicPr>
        <p:blipFill>
          <a:blip r:embed="rId7"/>
          <a:srcRect/>
          <a:stretch>
            <a:fillRect/>
          </a:stretch>
        </p:blipFill>
        <p:spPr bwMode="auto">
          <a:xfrm>
            <a:off x="7000892" y="4071942"/>
            <a:ext cx="1905000" cy="14287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488" y="285728"/>
            <a:ext cx="3601563" cy="646331"/>
          </a:xfrm>
          <a:prstGeom prst="rect">
            <a:avLst/>
          </a:prstGeom>
          <a:solidFill>
            <a:schemeClr val="accent4">
              <a:lumMod val="20000"/>
              <a:lumOff val="80000"/>
            </a:schemeClr>
          </a:solidFill>
        </p:spPr>
        <p:txBody>
          <a:bodyPr wrap="none" rtlCol="0">
            <a:spAutoFit/>
          </a:bodyPr>
          <a:lstStyle/>
          <a:p>
            <a:r>
              <a:rPr lang="ru-RU" sz="3600" dirty="0" smtClean="0"/>
              <a:t>ТАБАКОКУРЕНИЕ</a:t>
            </a:r>
            <a:endParaRPr lang="ru-RU" sz="3600" dirty="0"/>
          </a:p>
        </p:txBody>
      </p:sp>
      <p:pic>
        <p:nvPicPr>
          <p:cNvPr id="59394" name="Picture 2" descr="http://im3-tub-ru.yandex.net/i?id=114766423-61-72&amp;n=21"/>
          <p:cNvPicPr>
            <a:picLocks noChangeAspect="1" noChangeArrowheads="1"/>
          </p:cNvPicPr>
          <p:nvPr/>
        </p:nvPicPr>
        <p:blipFill>
          <a:blip r:embed="rId2"/>
          <a:srcRect/>
          <a:stretch>
            <a:fillRect/>
          </a:stretch>
        </p:blipFill>
        <p:spPr bwMode="auto">
          <a:xfrm>
            <a:off x="428596" y="1000108"/>
            <a:ext cx="3740494" cy="3000396"/>
          </a:xfrm>
          <a:prstGeom prst="rect">
            <a:avLst/>
          </a:prstGeom>
          <a:noFill/>
        </p:spPr>
      </p:pic>
      <p:pic>
        <p:nvPicPr>
          <p:cNvPr id="59396" name="Picture 4" descr="http://im3-tub-ru.yandex.net/i?id=53485413-47-72&amp;n=21"/>
          <p:cNvPicPr>
            <a:picLocks noChangeAspect="1" noChangeArrowheads="1"/>
          </p:cNvPicPr>
          <p:nvPr/>
        </p:nvPicPr>
        <p:blipFill>
          <a:blip r:embed="rId3"/>
          <a:srcRect/>
          <a:stretch>
            <a:fillRect/>
          </a:stretch>
        </p:blipFill>
        <p:spPr bwMode="auto">
          <a:xfrm>
            <a:off x="4714876" y="1142984"/>
            <a:ext cx="4083872" cy="2500330"/>
          </a:xfrm>
          <a:prstGeom prst="rect">
            <a:avLst/>
          </a:prstGeom>
          <a:noFill/>
        </p:spPr>
      </p:pic>
      <p:pic>
        <p:nvPicPr>
          <p:cNvPr id="59398" name="Picture 6" descr="http://im8-tub-ru.yandex.net/i?id=95911568-51-72&amp;n=21"/>
          <p:cNvPicPr>
            <a:picLocks noChangeAspect="1" noChangeArrowheads="1"/>
          </p:cNvPicPr>
          <p:nvPr/>
        </p:nvPicPr>
        <p:blipFill>
          <a:blip r:embed="rId4"/>
          <a:srcRect/>
          <a:stretch>
            <a:fillRect/>
          </a:stretch>
        </p:blipFill>
        <p:spPr bwMode="auto">
          <a:xfrm>
            <a:off x="500034" y="4429132"/>
            <a:ext cx="2762270" cy="2071702"/>
          </a:xfrm>
          <a:prstGeom prst="rect">
            <a:avLst/>
          </a:prstGeom>
          <a:noFill/>
        </p:spPr>
      </p:pic>
      <p:pic>
        <p:nvPicPr>
          <p:cNvPr id="59400" name="Picture 8" descr="http://im3-tub-ru.yandex.net/i?id=268650413-41-72&amp;n=21"/>
          <p:cNvPicPr>
            <a:picLocks noChangeAspect="1" noChangeArrowheads="1"/>
          </p:cNvPicPr>
          <p:nvPr/>
        </p:nvPicPr>
        <p:blipFill>
          <a:blip r:embed="rId5"/>
          <a:srcRect/>
          <a:stretch>
            <a:fillRect/>
          </a:stretch>
        </p:blipFill>
        <p:spPr bwMode="auto">
          <a:xfrm>
            <a:off x="4857752" y="3786190"/>
            <a:ext cx="3571900" cy="279054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9144000" cy="1846659"/>
          </a:xfrm>
          <a:prstGeom prst="rect">
            <a:avLst/>
          </a:prstGeom>
          <a:solidFill>
            <a:schemeClr val="bg2"/>
          </a:solidFill>
        </p:spPr>
        <p:txBody>
          <a:bodyPr wrap="square" rtlCol="0">
            <a:spAutoFit/>
          </a:bodyPr>
          <a:lstStyle/>
          <a:p>
            <a:r>
              <a:rPr lang="ru-RU" sz="3200" b="1" dirty="0" smtClean="0">
                <a:solidFill>
                  <a:srgbClr val="002060"/>
                </a:solidFill>
              </a:rPr>
              <a:t>Здоровье - это не просто отсутствие болезней,</a:t>
            </a:r>
          </a:p>
          <a:p>
            <a:r>
              <a:rPr lang="ru-RU" sz="3200" b="1" dirty="0" smtClean="0">
                <a:solidFill>
                  <a:srgbClr val="002060"/>
                </a:solidFill>
              </a:rPr>
              <a:t> это состояние физического, психологического </a:t>
            </a:r>
          </a:p>
          <a:p>
            <a:r>
              <a:rPr lang="ru-RU" sz="3200" b="1" dirty="0" smtClean="0">
                <a:solidFill>
                  <a:srgbClr val="002060"/>
                </a:solidFill>
              </a:rPr>
              <a:t>и социального благополучия.</a:t>
            </a:r>
          </a:p>
          <a:p>
            <a:endParaRPr lang="ru-RU" dirty="0"/>
          </a:p>
        </p:txBody>
      </p:sp>
      <p:sp>
        <p:nvSpPr>
          <p:cNvPr id="7" name="TextBox 6"/>
          <p:cNvSpPr txBox="1"/>
          <p:nvPr/>
        </p:nvSpPr>
        <p:spPr>
          <a:xfrm>
            <a:off x="1" y="2214554"/>
            <a:ext cx="9144000" cy="2677656"/>
          </a:xfrm>
          <a:prstGeom prst="rect">
            <a:avLst/>
          </a:prstGeom>
          <a:solidFill>
            <a:schemeClr val="accent5">
              <a:lumMod val="20000"/>
              <a:lumOff val="80000"/>
            </a:schemeClr>
          </a:solidFill>
        </p:spPr>
        <p:txBody>
          <a:bodyPr wrap="square" rtlCol="0">
            <a:spAutoFit/>
          </a:bodyPr>
          <a:lstStyle/>
          <a:p>
            <a:r>
              <a:rPr lang="ru-RU" sz="2400" b="1" i="1" dirty="0" smtClean="0">
                <a:solidFill>
                  <a:srgbClr val="002060"/>
                </a:solidFill>
              </a:rPr>
              <a:t>Здоровье человека оценивается по нескольким критериям:</a:t>
            </a:r>
          </a:p>
          <a:p>
            <a:r>
              <a:rPr lang="ru-RU" sz="2400" b="1" i="1" dirty="0" smtClean="0">
                <a:solidFill>
                  <a:srgbClr val="002060"/>
                </a:solidFill>
              </a:rPr>
              <a:t>*отсутствие болезни</a:t>
            </a:r>
          </a:p>
          <a:p>
            <a:r>
              <a:rPr lang="ru-RU" sz="2400" b="1" i="1" dirty="0" smtClean="0">
                <a:solidFill>
                  <a:srgbClr val="002060"/>
                </a:solidFill>
              </a:rPr>
              <a:t>*нормальная работа организма</a:t>
            </a:r>
          </a:p>
          <a:p>
            <a:r>
              <a:rPr lang="ru-RU" sz="2400" b="1" i="1" dirty="0" smtClean="0">
                <a:solidFill>
                  <a:srgbClr val="002060"/>
                </a:solidFill>
              </a:rPr>
              <a:t>*способность приспосабливаться к окружающей среде</a:t>
            </a:r>
          </a:p>
          <a:p>
            <a:r>
              <a:rPr lang="ru-RU" sz="2400" b="1" i="1" dirty="0" smtClean="0">
                <a:solidFill>
                  <a:srgbClr val="002060"/>
                </a:solidFill>
              </a:rPr>
              <a:t>*физическое, духовное, умственное, социальное благополучие</a:t>
            </a:r>
          </a:p>
          <a:p>
            <a:r>
              <a:rPr lang="ru-RU" sz="2400" b="1" i="1" dirty="0" smtClean="0">
                <a:solidFill>
                  <a:srgbClr val="002060"/>
                </a:solidFill>
              </a:rPr>
              <a:t>*способность полноценно учиться, трудиться, общаться с людьми</a:t>
            </a:r>
          </a:p>
          <a:p>
            <a:r>
              <a:rPr lang="ru-RU" sz="2400" b="1" i="1" dirty="0" smtClean="0">
                <a:solidFill>
                  <a:srgbClr val="002060"/>
                </a:solidFill>
              </a:rPr>
              <a:t>*стремление к творчеству</a:t>
            </a:r>
            <a:endParaRPr lang="ru-RU" sz="2400" b="1" i="1"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14356"/>
            <a:ext cx="9144000" cy="2677656"/>
          </a:xfrm>
          <a:prstGeom prst="rect">
            <a:avLst/>
          </a:prstGeom>
        </p:spPr>
        <p:txBody>
          <a:bodyPr wrap="square">
            <a:spAutoFit/>
          </a:bodyPr>
          <a:lstStyle/>
          <a:p>
            <a:pPr marL="363538" indent="-363538">
              <a:lnSpc>
                <a:spcPct val="120000"/>
              </a:lnSpc>
              <a:buClr>
                <a:srgbClr val="FF0000"/>
              </a:buClr>
              <a:buSzPct val="135000"/>
              <a:buFont typeface="Wingdings" pitchFamily="2" charset="2"/>
              <a:buChar char="G"/>
              <a:defRPr/>
            </a:pPr>
            <a:r>
              <a:rPr lang="ru-RU" sz="2800" dirty="0" smtClean="0">
                <a:solidFill>
                  <a:schemeClr val="bg2">
                    <a:lumMod val="10000"/>
                  </a:schemeClr>
                </a:solidFill>
              </a:rPr>
              <a:t>Из каждых </a:t>
            </a:r>
            <a:r>
              <a:rPr lang="ru-RU" sz="2800" dirty="0" smtClean="0">
                <a:solidFill>
                  <a:srgbClr val="FF0000"/>
                </a:solidFill>
              </a:rPr>
              <a:t>100 человек</a:t>
            </a:r>
            <a:r>
              <a:rPr lang="ru-RU" sz="2800" dirty="0" smtClean="0">
                <a:solidFill>
                  <a:schemeClr val="bg2">
                    <a:lumMod val="10000"/>
                  </a:schemeClr>
                </a:solidFill>
              </a:rPr>
              <a:t>, умерших от рака, </a:t>
            </a:r>
            <a:r>
              <a:rPr lang="ru-RU" sz="2800" dirty="0" smtClean="0">
                <a:solidFill>
                  <a:srgbClr val="FF0000"/>
                </a:solidFill>
              </a:rPr>
              <a:t>90 курили</a:t>
            </a:r>
            <a:r>
              <a:rPr lang="ru-RU" sz="2800" dirty="0" smtClean="0">
                <a:solidFill>
                  <a:schemeClr val="bg2">
                    <a:lumMod val="10000"/>
                  </a:schemeClr>
                </a:solidFill>
              </a:rPr>
              <a:t>.</a:t>
            </a:r>
          </a:p>
          <a:p>
            <a:pPr marL="363538" indent="-363538">
              <a:lnSpc>
                <a:spcPct val="120000"/>
              </a:lnSpc>
              <a:buClr>
                <a:srgbClr val="FF0000"/>
              </a:buClr>
              <a:buSzPct val="135000"/>
              <a:buFont typeface="Wingdings" pitchFamily="2" charset="2"/>
              <a:buChar char="G"/>
              <a:defRPr/>
            </a:pPr>
            <a:r>
              <a:rPr lang="ru-RU" sz="2800" dirty="0" smtClean="0">
                <a:solidFill>
                  <a:schemeClr val="bg2">
                    <a:lumMod val="10000"/>
                  </a:schemeClr>
                </a:solidFill>
              </a:rPr>
              <a:t> Из каждых </a:t>
            </a:r>
            <a:r>
              <a:rPr lang="ru-RU" sz="2800" dirty="0" smtClean="0">
                <a:solidFill>
                  <a:srgbClr val="FF0000"/>
                </a:solidFill>
              </a:rPr>
              <a:t>100 человек</a:t>
            </a:r>
            <a:r>
              <a:rPr lang="ru-RU" sz="2800" dirty="0" smtClean="0">
                <a:solidFill>
                  <a:schemeClr val="bg2">
                    <a:lumMod val="10000"/>
                  </a:schemeClr>
                </a:solidFill>
              </a:rPr>
              <a:t>, умерших от хронических заболеваний лёгких, </a:t>
            </a:r>
            <a:r>
              <a:rPr lang="ru-RU" sz="2800" dirty="0" smtClean="0">
                <a:solidFill>
                  <a:srgbClr val="FF0000"/>
                </a:solidFill>
              </a:rPr>
              <a:t>75 курили</a:t>
            </a:r>
            <a:r>
              <a:rPr lang="ru-RU" sz="2800" dirty="0" smtClean="0">
                <a:solidFill>
                  <a:schemeClr val="bg2">
                    <a:lumMod val="10000"/>
                  </a:schemeClr>
                </a:solidFill>
              </a:rPr>
              <a:t>.</a:t>
            </a:r>
          </a:p>
          <a:p>
            <a:pPr marL="363538" indent="-363538">
              <a:lnSpc>
                <a:spcPct val="120000"/>
              </a:lnSpc>
              <a:buClr>
                <a:srgbClr val="FF0000"/>
              </a:buClr>
              <a:buSzPct val="135000"/>
              <a:buFont typeface="Wingdings" pitchFamily="2" charset="2"/>
              <a:buChar char="G"/>
              <a:defRPr/>
            </a:pPr>
            <a:r>
              <a:rPr lang="ru-RU" sz="2800" dirty="0" smtClean="0">
                <a:solidFill>
                  <a:schemeClr val="bg2">
                    <a:lumMod val="10000"/>
                  </a:schemeClr>
                </a:solidFill>
              </a:rPr>
              <a:t> Из каждых </a:t>
            </a:r>
            <a:r>
              <a:rPr lang="ru-RU" sz="2800" dirty="0" smtClean="0">
                <a:solidFill>
                  <a:srgbClr val="FF0000"/>
                </a:solidFill>
              </a:rPr>
              <a:t>100 человек</a:t>
            </a:r>
            <a:r>
              <a:rPr lang="ru-RU" sz="2800" dirty="0" smtClean="0">
                <a:solidFill>
                  <a:schemeClr val="bg2">
                    <a:lumMod val="10000"/>
                  </a:schemeClr>
                </a:solidFill>
              </a:rPr>
              <a:t>, умерших от ишемической болезни сердца, </a:t>
            </a:r>
            <a:r>
              <a:rPr lang="ru-RU" sz="2800" dirty="0" smtClean="0">
                <a:solidFill>
                  <a:srgbClr val="FF0000"/>
                </a:solidFill>
              </a:rPr>
              <a:t>25 курили</a:t>
            </a:r>
            <a:r>
              <a:rPr lang="ru-RU" sz="2800" dirty="0" smtClean="0">
                <a:solidFill>
                  <a:schemeClr val="bg2">
                    <a:lumMod val="10000"/>
                  </a:schemeClr>
                </a:solidFill>
              </a:rPr>
              <a:t>.</a:t>
            </a:r>
            <a:endParaRPr lang="ru-RU" sz="2800" dirty="0" smtClean="0">
              <a:solidFill>
                <a:schemeClr val="bg2">
                  <a:lumMod val="10000"/>
                </a:schemeClr>
              </a:solidFill>
            </a:endParaRPr>
          </a:p>
        </p:txBody>
      </p:sp>
      <p:sp>
        <p:nvSpPr>
          <p:cNvPr id="3" name="Прямоугольник 2"/>
          <p:cNvSpPr/>
          <p:nvPr/>
        </p:nvSpPr>
        <p:spPr>
          <a:xfrm>
            <a:off x="0" y="3921812"/>
            <a:ext cx="9144000" cy="2936188"/>
          </a:xfrm>
          <a:prstGeom prst="rect">
            <a:avLst/>
          </a:prstGeom>
        </p:spPr>
        <p:txBody>
          <a:bodyPr wrap="square">
            <a:spAutoFit/>
          </a:bodyPr>
          <a:lstStyle/>
          <a:p>
            <a:pPr marL="363538" indent="-363538">
              <a:lnSpc>
                <a:spcPct val="110000"/>
              </a:lnSpc>
              <a:buClr>
                <a:srgbClr val="FF0000"/>
              </a:buClr>
              <a:buSzPct val="135000"/>
              <a:buFont typeface="Wingdings 2" pitchFamily="18" charset="2"/>
              <a:buChar char="J"/>
              <a:defRPr/>
            </a:pPr>
            <a:r>
              <a:rPr lang="ru-RU" sz="2800" dirty="0" smtClean="0"/>
              <a:t>Если человек </a:t>
            </a:r>
            <a:r>
              <a:rPr lang="ru-RU" sz="2800" dirty="0" smtClean="0">
                <a:solidFill>
                  <a:srgbClr val="FF0000"/>
                </a:solidFill>
              </a:rPr>
              <a:t>начал курить в 15 лет</a:t>
            </a:r>
            <a:r>
              <a:rPr lang="ru-RU" sz="2800" dirty="0" smtClean="0"/>
              <a:t>,       продолжительность его жизни </a:t>
            </a:r>
            <a:r>
              <a:rPr lang="ru-RU" sz="2800" dirty="0" smtClean="0">
                <a:solidFill>
                  <a:srgbClr val="FF0000"/>
                </a:solidFill>
              </a:rPr>
              <a:t>уменьшается                более чем на 8 лет.</a:t>
            </a:r>
          </a:p>
          <a:p>
            <a:pPr marL="363538" indent="-363538">
              <a:lnSpc>
                <a:spcPct val="110000"/>
              </a:lnSpc>
              <a:buClr>
                <a:srgbClr val="FF0000"/>
              </a:buClr>
              <a:buSzPct val="135000"/>
              <a:buFont typeface="Wingdings 2" pitchFamily="18" charset="2"/>
              <a:buChar char="J"/>
              <a:defRPr/>
            </a:pPr>
            <a:r>
              <a:rPr lang="ru-RU" sz="2800" dirty="0" smtClean="0"/>
              <a:t>Начавшие курить </a:t>
            </a:r>
            <a:r>
              <a:rPr lang="ru-RU" sz="2800" dirty="0" smtClean="0">
                <a:solidFill>
                  <a:srgbClr val="FF0000"/>
                </a:solidFill>
              </a:rPr>
              <a:t>до 15 лет</a:t>
            </a:r>
            <a:r>
              <a:rPr lang="ru-RU" sz="2800" dirty="0" smtClean="0"/>
              <a:t>, в 5 раз </a:t>
            </a:r>
            <a:r>
              <a:rPr lang="ru-RU" sz="2800" dirty="0" smtClean="0">
                <a:solidFill>
                  <a:srgbClr val="FF0000"/>
                </a:solidFill>
              </a:rPr>
              <a:t>чаще                  умирают от рака</a:t>
            </a:r>
            <a:r>
              <a:rPr lang="ru-RU" sz="2800" dirty="0" smtClean="0"/>
              <a:t>, чем те, кто начал курить                     </a:t>
            </a:r>
            <a:r>
              <a:rPr lang="ru-RU" sz="2800" dirty="0" smtClean="0">
                <a:solidFill>
                  <a:srgbClr val="FF0000"/>
                </a:solidFill>
              </a:rPr>
              <a:t>после 25 лет</a:t>
            </a:r>
            <a:r>
              <a:rPr lang="ru-RU" sz="2800" dirty="0" smtClean="0"/>
              <a:t>.</a:t>
            </a:r>
            <a:endParaRPr lang="ru-RU" sz="2800" dirty="0"/>
          </a:p>
        </p:txBody>
      </p:sp>
      <p:sp>
        <p:nvSpPr>
          <p:cNvPr id="4" name="TextBox 3"/>
          <p:cNvSpPr txBox="1"/>
          <p:nvPr/>
        </p:nvSpPr>
        <p:spPr>
          <a:xfrm>
            <a:off x="3929058" y="0"/>
            <a:ext cx="1641347" cy="646331"/>
          </a:xfrm>
          <a:prstGeom prst="rect">
            <a:avLst/>
          </a:prstGeom>
          <a:noFill/>
        </p:spPr>
        <p:txBody>
          <a:bodyPr wrap="none" rtlCol="0">
            <a:spAutoFit/>
          </a:bodyPr>
          <a:lstStyle/>
          <a:p>
            <a:r>
              <a:rPr lang="ru-RU" sz="3600" b="1" dirty="0" smtClean="0"/>
              <a:t>ФАКТЫ</a:t>
            </a:r>
            <a:endParaRPr lang="ru-RU"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1588496"/>
            <a:ext cx="7786742" cy="3843103"/>
          </a:xfrm>
          <a:prstGeom prst="rect">
            <a:avLst/>
          </a:prstGeom>
        </p:spPr>
        <p:txBody>
          <a:bodyPr wrap="square">
            <a:spAutoFit/>
          </a:bodyPr>
          <a:lstStyle/>
          <a:p>
            <a:pPr marL="363538" indent="-363538">
              <a:lnSpc>
                <a:spcPct val="110000"/>
              </a:lnSpc>
              <a:buClr>
                <a:srgbClr val="FF0000"/>
              </a:buClr>
              <a:buSzPct val="135000"/>
              <a:buFont typeface="Wingdings 2" pitchFamily="18" charset="2"/>
              <a:buChar char="J"/>
              <a:defRPr/>
            </a:pPr>
            <a:r>
              <a:rPr lang="ru-RU" sz="3200" b="1" dirty="0" smtClean="0"/>
              <a:t>Уровень смертности детей при родах у курящих матерей в среднем выше на 30%,чем у не курящих.</a:t>
            </a:r>
          </a:p>
          <a:p>
            <a:pPr marL="363538" indent="-363538">
              <a:lnSpc>
                <a:spcPct val="110000"/>
              </a:lnSpc>
              <a:buClr>
                <a:srgbClr val="FF0000"/>
              </a:buClr>
              <a:buSzPct val="135000"/>
              <a:buFont typeface="Wingdings 2" pitchFamily="18" charset="2"/>
              <a:buChar char="J"/>
              <a:defRPr/>
            </a:pPr>
            <a:r>
              <a:rPr lang="ru-RU" sz="3200" b="1" dirty="0" smtClean="0"/>
              <a:t>Курение во время беременности           повышает риск </a:t>
            </a:r>
            <a:r>
              <a:rPr lang="ru-RU" sz="3200" b="1" dirty="0" smtClean="0"/>
              <a:t>  </a:t>
            </a:r>
            <a:r>
              <a:rPr lang="ru-RU" sz="3200" b="1" dirty="0" smtClean="0"/>
              <a:t>мертворождения</a:t>
            </a:r>
            <a:r>
              <a:rPr lang="ru-RU" sz="3200" b="1" dirty="0" smtClean="0"/>
              <a:t>,    </a:t>
            </a:r>
            <a:r>
              <a:rPr lang="ru-RU" sz="3200" b="1" dirty="0" smtClean="0"/>
              <a:t>а также число </a:t>
            </a:r>
            <a:r>
              <a:rPr lang="ru-RU" sz="3200" b="1" dirty="0" smtClean="0"/>
              <a:t> врождённых   </a:t>
            </a:r>
            <a:r>
              <a:rPr lang="ru-RU" sz="3200" b="1" dirty="0" smtClean="0"/>
              <a:t>дефектов у ребёнка.</a:t>
            </a:r>
            <a:endParaRPr lang="ru-RU" sz="3200" b="1" dirty="0"/>
          </a:p>
        </p:txBody>
      </p:sp>
      <p:sp>
        <p:nvSpPr>
          <p:cNvPr id="3" name="TextBox 2"/>
          <p:cNvSpPr txBox="1"/>
          <p:nvPr/>
        </p:nvSpPr>
        <p:spPr>
          <a:xfrm>
            <a:off x="3929058" y="500042"/>
            <a:ext cx="1642950" cy="646331"/>
          </a:xfrm>
          <a:prstGeom prst="rect">
            <a:avLst/>
          </a:prstGeom>
          <a:noFill/>
        </p:spPr>
        <p:txBody>
          <a:bodyPr wrap="none" rtlCol="0">
            <a:spAutoFit/>
          </a:bodyPr>
          <a:lstStyle/>
          <a:p>
            <a:r>
              <a:rPr lang="ru-RU" sz="3600" b="1" dirty="0" smtClean="0"/>
              <a:t>ФАКТЫ</a:t>
            </a:r>
            <a:endParaRPr lang="ru-RU" sz="3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428604"/>
            <a:ext cx="5479833" cy="646331"/>
          </a:xfrm>
          <a:prstGeom prst="rect">
            <a:avLst/>
          </a:prstGeom>
          <a:solidFill>
            <a:schemeClr val="accent5">
              <a:lumMod val="20000"/>
              <a:lumOff val="80000"/>
            </a:schemeClr>
          </a:solidFill>
        </p:spPr>
        <p:txBody>
          <a:bodyPr wrap="none" rtlCol="0">
            <a:spAutoFit/>
          </a:bodyPr>
          <a:lstStyle/>
          <a:p>
            <a:r>
              <a:rPr lang="ru-RU" sz="3600" b="1" dirty="0" smtClean="0">
                <a:solidFill>
                  <a:srgbClr val="002060"/>
                </a:solidFill>
              </a:rPr>
              <a:t>РАЦИОНАЛЬНОЕ ПИТАНИЕ</a:t>
            </a:r>
            <a:endParaRPr lang="ru-RU" sz="3600" b="1" dirty="0">
              <a:solidFill>
                <a:srgbClr val="002060"/>
              </a:solidFill>
            </a:endParaRPr>
          </a:p>
        </p:txBody>
      </p:sp>
      <p:sp>
        <p:nvSpPr>
          <p:cNvPr id="3" name="Прямоугольник 2"/>
          <p:cNvSpPr/>
          <p:nvPr/>
        </p:nvSpPr>
        <p:spPr>
          <a:xfrm>
            <a:off x="285720" y="1277642"/>
            <a:ext cx="7072362" cy="4524315"/>
          </a:xfrm>
          <a:prstGeom prst="rect">
            <a:avLst/>
          </a:prstGeom>
        </p:spPr>
        <p:txBody>
          <a:bodyPr wrap="square">
            <a:spAutoFit/>
          </a:bodyPr>
          <a:lstStyle/>
          <a:p>
            <a:pPr>
              <a:lnSpc>
                <a:spcPct val="80000"/>
              </a:lnSpc>
            </a:pPr>
            <a:r>
              <a:rPr lang="ru-RU" sz="2400" dirty="0" smtClean="0"/>
              <a:t>Составляющей </a:t>
            </a:r>
            <a:r>
              <a:rPr lang="ru-RU" sz="2400" dirty="0" smtClean="0"/>
              <a:t>здорового образа жизни является рациональное питание. Когда о нем идет речь, следует помнить </a:t>
            </a:r>
            <a:r>
              <a:rPr lang="ru-RU" sz="2400" b="1" dirty="0" smtClean="0"/>
              <a:t>о двух основных законах</a:t>
            </a:r>
            <a:r>
              <a:rPr lang="ru-RU" sz="2400" dirty="0" smtClean="0"/>
              <a:t>, нарушение которых опасно для здоровья. </a:t>
            </a:r>
            <a:r>
              <a:rPr lang="ru-RU" sz="2400" dirty="0" smtClean="0"/>
              <a:t> </a:t>
            </a:r>
            <a:endParaRPr lang="ru-RU" sz="2400" dirty="0" smtClean="0"/>
          </a:p>
          <a:p>
            <a:pPr>
              <a:lnSpc>
                <a:spcPct val="80000"/>
              </a:lnSpc>
            </a:pPr>
            <a:r>
              <a:rPr lang="ru-RU" sz="2400" b="1" dirty="0" smtClean="0"/>
              <a:t>Первый закон</a:t>
            </a:r>
            <a:r>
              <a:rPr lang="ru-RU" sz="2400" dirty="0" smtClean="0"/>
              <a:t> - равновесие получаемой и расходуемой энергии. Если организм получает энергии больше, чем расходует, то есть если мы получаем пищи больше, чем это необходимо для нормального развития человека, для работы и хорошего самочувствия, - мы полнеем. Сейчас более трети нашей страны, включая детей, имеет лишний вес. А причина одна - избыточное питание, что в итоге приводит к атеросклерозу, ишемической болезни сердца, гипертонии, сахарному диабету, целому ряду других недугов. </a:t>
            </a:r>
            <a:endParaRPr lang="ru-RU" sz="2400" dirty="0"/>
          </a:p>
        </p:txBody>
      </p:sp>
      <p:pic>
        <p:nvPicPr>
          <p:cNvPr id="4" name="Picture 7" descr="091"/>
          <p:cNvPicPr>
            <a:picLocks noChangeAspect="1" noChangeArrowheads="1" noCrop="1"/>
          </p:cNvPicPr>
          <p:nvPr/>
        </p:nvPicPr>
        <p:blipFill>
          <a:blip r:embed="rId2" cstate="print"/>
          <a:srcRect/>
          <a:stretch>
            <a:fillRect/>
          </a:stretch>
        </p:blipFill>
        <p:spPr>
          <a:xfrm>
            <a:off x="6643702" y="1428736"/>
            <a:ext cx="2232025" cy="302418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88442"/>
            <a:ext cx="9144000" cy="4573560"/>
          </a:xfrm>
          <a:prstGeom prst="rect">
            <a:avLst/>
          </a:prstGeom>
        </p:spPr>
        <p:txBody>
          <a:bodyPr wrap="square">
            <a:spAutoFit/>
          </a:bodyPr>
          <a:lstStyle/>
          <a:p>
            <a:pPr>
              <a:lnSpc>
                <a:spcPct val="80000"/>
              </a:lnSpc>
            </a:pPr>
            <a:r>
              <a:rPr lang="ru-RU" sz="2800" b="1" dirty="0" smtClean="0"/>
              <a:t>Второй закон</a:t>
            </a:r>
            <a:r>
              <a:rPr lang="ru-RU" sz="2800" dirty="0" smtClean="0"/>
              <a:t> - соответствие химического состава рациона физиологическим потребностям организма в пищевых веществах. Питание должно быть разнообразным и обеспечивать потребности в белках, жирах, углеводах, витаминах, минеральных веществах, пищевых волокнах. Многие из этих веществ незаменимы, поскольку не образуются в организме, а поступают только с пищей. Отсутствие хотя бы одного из них, например, витамина С, приводит к заболеванию, и даже смерти. Витамины группы В мы получаем главным образом с хлебом из муки грубого помола, а источником витамина А и других жирорастворимых витаминов являются молочная продукция, рыбий жир, печень. </a:t>
            </a:r>
            <a:endParaRPr lang="ru-RU" sz="2800" dirty="0" smtClean="0"/>
          </a:p>
        </p:txBody>
      </p:sp>
      <p:sp>
        <p:nvSpPr>
          <p:cNvPr id="3" name="TextBox 2"/>
          <p:cNvSpPr txBox="1"/>
          <p:nvPr/>
        </p:nvSpPr>
        <p:spPr>
          <a:xfrm>
            <a:off x="2000232" y="428604"/>
            <a:ext cx="4892878" cy="584775"/>
          </a:xfrm>
          <a:prstGeom prst="rect">
            <a:avLst/>
          </a:prstGeom>
          <a:solidFill>
            <a:schemeClr val="accent5">
              <a:lumMod val="20000"/>
              <a:lumOff val="80000"/>
            </a:schemeClr>
          </a:solidFill>
        </p:spPr>
        <p:txBody>
          <a:bodyPr wrap="none" rtlCol="0">
            <a:spAutoFit/>
          </a:bodyPr>
          <a:lstStyle/>
          <a:p>
            <a:r>
              <a:rPr lang="ru-RU" sz="3200" b="1" dirty="0" smtClean="0">
                <a:solidFill>
                  <a:srgbClr val="002060"/>
                </a:solidFill>
              </a:rPr>
              <a:t>РАЦИОНАЛЬНОЕ ПИТАНИЕ</a:t>
            </a:r>
            <a:endParaRPr lang="ru-RU" sz="3200" b="1"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3306" y="357166"/>
            <a:ext cx="2386038" cy="584775"/>
          </a:xfrm>
          <a:prstGeom prst="rect">
            <a:avLst/>
          </a:prstGeom>
          <a:noFill/>
        </p:spPr>
        <p:txBody>
          <a:bodyPr wrap="none" rtlCol="0">
            <a:spAutoFit/>
          </a:bodyPr>
          <a:lstStyle/>
          <a:p>
            <a:r>
              <a:rPr lang="ru-RU" sz="3200" b="1" dirty="0" smtClean="0"/>
              <a:t>НАРКОТИКИ</a:t>
            </a:r>
            <a:endParaRPr lang="ru-RU" sz="3200" b="1" dirty="0"/>
          </a:p>
        </p:txBody>
      </p:sp>
      <p:pic>
        <p:nvPicPr>
          <p:cNvPr id="71682" name="Picture 2" descr="http://im2-tub-ru.yandex.net/i?id=151948024-10-72&amp;n=21"/>
          <p:cNvPicPr>
            <a:picLocks noChangeAspect="1" noChangeArrowheads="1"/>
          </p:cNvPicPr>
          <p:nvPr/>
        </p:nvPicPr>
        <p:blipFill>
          <a:blip r:embed="rId2"/>
          <a:srcRect/>
          <a:stretch>
            <a:fillRect/>
          </a:stretch>
        </p:blipFill>
        <p:spPr bwMode="auto">
          <a:xfrm>
            <a:off x="285720" y="1000108"/>
            <a:ext cx="4756818" cy="3143272"/>
          </a:xfrm>
          <a:prstGeom prst="rect">
            <a:avLst/>
          </a:prstGeom>
          <a:noFill/>
        </p:spPr>
      </p:pic>
      <p:pic>
        <p:nvPicPr>
          <p:cNvPr id="71684" name="Picture 4" descr="http://im6-tub-ru.yandex.net/i?id=144444947-20-72&amp;n=21"/>
          <p:cNvPicPr>
            <a:picLocks noChangeAspect="1" noChangeArrowheads="1"/>
          </p:cNvPicPr>
          <p:nvPr/>
        </p:nvPicPr>
        <p:blipFill>
          <a:blip r:embed="rId3"/>
          <a:srcRect/>
          <a:stretch>
            <a:fillRect/>
          </a:stretch>
        </p:blipFill>
        <p:spPr bwMode="auto">
          <a:xfrm>
            <a:off x="1071537" y="4643446"/>
            <a:ext cx="2476517" cy="1857388"/>
          </a:xfrm>
          <a:prstGeom prst="rect">
            <a:avLst/>
          </a:prstGeom>
          <a:noFill/>
        </p:spPr>
      </p:pic>
      <p:pic>
        <p:nvPicPr>
          <p:cNvPr id="71686" name="Picture 6" descr="http://im0-tub-ru.yandex.net/i?id=147630898-03-72&amp;n=21"/>
          <p:cNvPicPr>
            <a:picLocks noChangeAspect="1" noChangeArrowheads="1"/>
          </p:cNvPicPr>
          <p:nvPr/>
        </p:nvPicPr>
        <p:blipFill>
          <a:blip r:embed="rId4"/>
          <a:srcRect/>
          <a:stretch>
            <a:fillRect/>
          </a:stretch>
        </p:blipFill>
        <p:spPr bwMode="auto">
          <a:xfrm>
            <a:off x="5214942" y="1285860"/>
            <a:ext cx="3413784" cy="2286016"/>
          </a:xfrm>
          <a:prstGeom prst="rect">
            <a:avLst/>
          </a:prstGeom>
          <a:noFill/>
        </p:spPr>
      </p:pic>
      <p:pic>
        <p:nvPicPr>
          <p:cNvPr id="71688" name="Picture 8" descr="http://im0-tub-ru.yandex.net/i?id=427349338-18-72&amp;n=21"/>
          <p:cNvPicPr>
            <a:picLocks noChangeAspect="1" noChangeArrowheads="1"/>
          </p:cNvPicPr>
          <p:nvPr/>
        </p:nvPicPr>
        <p:blipFill>
          <a:blip r:embed="rId5"/>
          <a:srcRect/>
          <a:stretch>
            <a:fillRect/>
          </a:stretch>
        </p:blipFill>
        <p:spPr bwMode="auto">
          <a:xfrm>
            <a:off x="5143504" y="3714752"/>
            <a:ext cx="3714744" cy="278605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0"/>
            <a:ext cx="6143861" cy="523220"/>
          </a:xfrm>
          <a:prstGeom prst="rect">
            <a:avLst/>
          </a:prstGeom>
          <a:solidFill>
            <a:schemeClr val="accent3">
              <a:lumMod val="20000"/>
              <a:lumOff val="80000"/>
            </a:schemeClr>
          </a:solidFill>
        </p:spPr>
        <p:txBody>
          <a:bodyPr wrap="none" rtlCol="0">
            <a:spAutoFit/>
          </a:bodyPr>
          <a:lstStyle/>
          <a:p>
            <a:r>
              <a:rPr lang="ru-RU" sz="2800" b="1" dirty="0" smtClean="0">
                <a:solidFill>
                  <a:srgbClr val="7030A0"/>
                </a:solidFill>
              </a:rPr>
              <a:t>ФАКТОРЫ, ВЛИЯЮЩИЕ НА ЗДОРОВЬЕ</a:t>
            </a:r>
            <a:endParaRPr lang="ru-RU" sz="2800" b="1" dirty="0">
              <a:solidFill>
                <a:srgbClr val="7030A0"/>
              </a:solidFill>
            </a:endParaRPr>
          </a:p>
        </p:txBody>
      </p:sp>
      <p:sp>
        <p:nvSpPr>
          <p:cNvPr id="3" name="TextBox 2"/>
          <p:cNvSpPr txBox="1"/>
          <p:nvPr/>
        </p:nvSpPr>
        <p:spPr>
          <a:xfrm>
            <a:off x="1000100" y="2214554"/>
            <a:ext cx="1731756" cy="584775"/>
          </a:xfrm>
          <a:prstGeom prst="rect">
            <a:avLst/>
          </a:prstGeom>
          <a:solidFill>
            <a:schemeClr val="accent2">
              <a:lumMod val="20000"/>
              <a:lumOff val="80000"/>
            </a:schemeClr>
          </a:solidFill>
        </p:spPr>
        <p:txBody>
          <a:bodyPr wrap="none" rtlCol="0">
            <a:spAutoFit/>
          </a:bodyPr>
          <a:lstStyle/>
          <a:p>
            <a:r>
              <a:rPr lang="ru-RU" sz="3200" dirty="0" smtClean="0"/>
              <a:t>Алкоголь</a:t>
            </a:r>
            <a:endParaRPr lang="ru-RU" sz="3200" dirty="0"/>
          </a:p>
        </p:txBody>
      </p:sp>
      <p:sp>
        <p:nvSpPr>
          <p:cNvPr id="4" name="TextBox 3"/>
          <p:cNvSpPr txBox="1"/>
          <p:nvPr/>
        </p:nvSpPr>
        <p:spPr>
          <a:xfrm>
            <a:off x="3857620" y="1857364"/>
            <a:ext cx="2517036" cy="584775"/>
          </a:xfrm>
          <a:prstGeom prst="rect">
            <a:avLst/>
          </a:prstGeom>
          <a:solidFill>
            <a:schemeClr val="accent3">
              <a:lumMod val="20000"/>
              <a:lumOff val="80000"/>
            </a:schemeClr>
          </a:solidFill>
        </p:spPr>
        <p:txBody>
          <a:bodyPr wrap="none" rtlCol="0">
            <a:spAutoFit/>
          </a:bodyPr>
          <a:lstStyle/>
          <a:p>
            <a:r>
              <a:rPr lang="ru-RU" sz="3200" dirty="0" smtClean="0"/>
              <a:t>Закаливание</a:t>
            </a:r>
            <a:endParaRPr lang="ru-RU" sz="3200" dirty="0"/>
          </a:p>
        </p:txBody>
      </p:sp>
      <p:sp>
        <p:nvSpPr>
          <p:cNvPr id="5" name="TextBox 4"/>
          <p:cNvSpPr txBox="1"/>
          <p:nvPr/>
        </p:nvSpPr>
        <p:spPr>
          <a:xfrm>
            <a:off x="857224" y="3357562"/>
            <a:ext cx="2105063" cy="584775"/>
          </a:xfrm>
          <a:prstGeom prst="rect">
            <a:avLst/>
          </a:prstGeom>
          <a:solidFill>
            <a:schemeClr val="accent5">
              <a:lumMod val="20000"/>
              <a:lumOff val="80000"/>
            </a:schemeClr>
          </a:solidFill>
        </p:spPr>
        <p:txBody>
          <a:bodyPr wrap="none" rtlCol="0">
            <a:spAutoFit/>
          </a:bodyPr>
          <a:lstStyle/>
          <a:p>
            <a:r>
              <a:rPr lang="ru-RU" sz="3200" dirty="0" smtClean="0"/>
              <a:t>Режим дня</a:t>
            </a:r>
            <a:endParaRPr lang="ru-RU" sz="3200" dirty="0"/>
          </a:p>
        </p:txBody>
      </p:sp>
      <p:sp>
        <p:nvSpPr>
          <p:cNvPr id="6" name="TextBox 5"/>
          <p:cNvSpPr txBox="1"/>
          <p:nvPr/>
        </p:nvSpPr>
        <p:spPr>
          <a:xfrm>
            <a:off x="3286116" y="2928934"/>
            <a:ext cx="5424498" cy="584775"/>
          </a:xfrm>
          <a:prstGeom prst="rect">
            <a:avLst/>
          </a:prstGeom>
          <a:solidFill>
            <a:schemeClr val="accent5">
              <a:lumMod val="20000"/>
              <a:lumOff val="80000"/>
            </a:schemeClr>
          </a:solidFill>
        </p:spPr>
        <p:txBody>
          <a:bodyPr wrap="none" rtlCol="0">
            <a:spAutoFit/>
          </a:bodyPr>
          <a:lstStyle/>
          <a:p>
            <a:r>
              <a:rPr lang="ru-RU" sz="3200" dirty="0" smtClean="0"/>
              <a:t>Активный образ жизни, спорт</a:t>
            </a:r>
            <a:endParaRPr lang="ru-RU" sz="3200" dirty="0"/>
          </a:p>
        </p:txBody>
      </p:sp>
      <p:sp>
        <p:nvSpPr>
          <p:cNvPr id="7" name="TextBox 6"/>
          <p:cNvSpPr txBox="1"/>
          <p:nvPr/>
        </p:nvSpPr>
        <p:spPr>
          <a:xfrm>
            <a:off x="857224" y="4929198"/>
            <a:ext cx="2857834" cy="584775"/>
          </a:xfrm>
          <a:prstGeom prst="rect">
            <a:avLst/>
          </a:prstGeom>
          <a:solidFill>
            <a:schemeClr val="accent6">
              <a:lumMod val="20000"/>
              <a:lumOff val="80000"/>
            </a:schemeClr>
          </a:solidFill>
        </p:spPr>
        <p:txBody>
          <a:bodyPr wrap="none" rtlCol="0">
            <a:spAutoFit/>
          </a:bodyPr>
          <a:lstStyle/>
          <a:p>
            <a:r>
              <a:rPr lang="ru-RU" sz="3200" dirty="0" err="1" smtClean="0"/>
              <a:t>Табакокурение</a:t>
            </a:r>
            <a:endParaRPr lang="ru-RU" sz="3200" dirty="0"/>
          </a:p>
        </p:txBody>
      </p:sp>
      <p:sp>
        <p:nvSpPr>
          <p:cNvPr id="8" name="TextBox 7"/>
          <p:cNvSpPr txBox="1"/>
          <p:nvPr/>
        </p:nvSpPr>
        <p:spPr>
          <a:xfrm>
            <a:off x="4071934" y="4143380"/>
            <a:ext cx="4271939" cy="584775"/>
          </a:xfrm>
          <a:prstGeom prst="rect">
            <a:avLst/>
          </a:prstGeom>
          <a:solidFill>
            <a:schemeClr val="accent6">
              <a:lumMod val="20000"/>
              <a:lumOff val="80000"/>
            </a:schemeClr>
          </a:solidFill>
        </p:spPr>
        <p:txBody>
          <a:bodyPr wrap="none" rtlCol="0">
            <a:spAutoFit/>
          </a:bodyPr>
          <a:lstStyle/>
          <a:p>
            <a:r>
              <a:rPr lang="ru-RU" sz="3200" dirty="0" smtClean="0"/>
              <a:t>Рациональное питание</a:t>
            </a:r>
            <a:endParaRPr lang="ru-RU" sz="3200" dirty="0"/>
          </a:p>
        </p:txBody>
      </p:sp>
      <p:sp>
        <p:nvSpPr>
          <p:cNvPr id="9" name="TextBox 8"/>
          <p:cNvSpPr txBox="1"/>
          <p:nvPr/>
        </p:nvSpPr>
        <p:spPr>
          <a:xfrm>
            <a:off x="4857752" y="5286388"/>
            <a:ext cx="2056717" cy="584775"/>
          </a:xfrm>
          <a:prstGeom prst="rect">
            <a:avLst/>
          </a:prstGeom>
          <a:solidFill>
            <a:schemeClr val="accent6">
              <a:lumMod val="20000"/>
              <a:lumOff val="80000"/>
            </a:schemeClr>
          </a:solidFill>
        </p:spPr>
        <p:txBody>
          <a:bodyPr wrap="none" rtlCol="0">
            <a:spAutoFit/>
          </a:bodyPr>
          <a:lstStyle/>
          <a:p>
            <a:r>
              <a:rPr lang="ru-RU" sz="3200" dirty="0" smtClean="0"/>
              <a:t>Наркотики</a:t>
            </a:r>
            <a:endParaRPr lang="ru-RU" sz="3200" dirty="0"/>
          </a:p>
        </p:txBody>
      </p:sp>
      <p:sp>
        <p:nvSpPr>
          <p:cNvPr id="10" name="TextBox 9"/>
          <p:cNvSpPr txBox="1"/>
          <p:nvPr/>
        </p:nvSpPr>
        <p:spPr>
          <a:xfrm>
            <a:off x="0" y="785794"/>
            <a:ext cx="9144000" cy="1077218"/>
          </a:xfrm>
          <a:prstGeom prst="rect">
            <a:avLst/>
          </a:prstGeom>
          <a:solidFill>
            <a:schemeClr val="accent6">
              <a:lumMod val="20000"/>
              <a:lumOff val="80000"/>
            </a:schemeClr>
          </a:solidFill>
        </p:spPr>
        <p:txBody>
          <a:bodyPr wrap="square" rtlCol="0">
            <a:spAutoFit/>
          </a:bodyPr>
          <a:lstStyle/>
          <a:p>
            <a:r>
              <a:rPr lang="ru-RU" sz="3200" b="1" dirty="0" smtClean="0">
                <a:solidFill>
                  <a:srgbClr val="002060"/>
                </a:solidFill>
              </a:rPr>
              <a:t>Фактор –момент, существенное обстоятельство </a:t>
            </a:r>
          </a:p>
          <a:p>
            <a:r>
              <a:rPr lang="ru-RU" sz="3200" b="1" dirty="0" smtClean="0">
                <a:solidFill>
                  <a:srgbClr val="002060"/>
                </a:solidFill>
              </a:rPr>
              <a:t>в каком-нибудь процессе, явлении</a:t>
            </a:r>
            <a:endParaRPr lang="ru-RU" sz="3200" b="1"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8508291" cy="34624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Char char="•"/>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269875" algn="l" defTabSz="914400" rtl="0" eaLnBrk="1" fontAlgn="base" latinLnBrk="0" hangingPunct="1">
              <a:lnSpc>
                <a:spcPct val="100000"/>
              </a:lnSpc>
              <a:spcBef>
                <a:spcPct val="0"/>
              </a:spcBef>
              <a:spcAft>
                <a:spcPct val="0"/>
              </a:spcAft>
              <a:buClrTx/>
              <a:buSzTx/>
              <a:buFontTx/>
              <a:buChar char="•"/>
              <a:tabLst/>
            </a:pPr>
            <a:endParaRPr lang="ru-RU" sz="1400" dirty="0" smtClean="0">
              <a:latin typeface="Times New Roman" pitchFamily="18" charset="0"/>
              <a:ea typeface="Times New Roman" pitchFamily="18" charset="0"/>
              <a:cs typeface="Times New Roman" pitchFamily="18" charset="0"/>
            </a:endParaRPr>
          </a:p>
          <a:p>
            <a:pPr marL="0" marR="0" lvl="0" indent="269875" algn="l" defTabSz="914400" rtl="0" eaLnBrk="1" fontAlgn="base" latinLnBrk="0" hangingPunct="1">
              <a:lnSpc>
                <a:spcPct val="100000"/>
              </a:lnSpc>
              <a:spcBef>
                <a:spcPct val="0"/>
              </a:spcBef>
              <a:spcAft>
                <a:spcPct val="0"/>
              </a:spcAft>
              <a:buClrTx/>
              <a:buSzTx/>
              <a:buFontTx/>
              <a:buChar char="•"/>
              <a:tabLst/>
            </a:pP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1.Согласны ли вы, что зарядка - это источник бодрости и здоровья?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Верно ли, что жевательная резинка сохраняет зубы?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Верно ли, что от курения ежегодно погибает более 10000 человек?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Верно ли, что бананы поднимают настроение?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Верно ли, что морковь замедляет старение организма?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Правда ли, что есть безвредные наркотики?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Отказаться от курения легко?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Правда ли, что недостаток солнца вызывает депрессию?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Правда ли, что ребёнку достаточно спать ночью 5 часов?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im0-tub-ru.yandex.net/i?id=69734802-35-72&amp;n=21"/>
          <p:cNvPicPr>
            <a:picLocks noChangeAspect="1" noChangeArrowheads="1"/>
          </p:cNvPicPr>
          <p:nvPr/>
        </p:nvPicPr>
        <p:blipFill>
          <a:blip r:embed="rId2"/>
          <a:srcRect/>
          <a:stretch>
            <a:fillRect/>
          </a:stretch>
        </p:blipFill>
        <p:spPr bwMode="auto">
          <a:xfrm>
            <a:off x="285720" y="3571876"/>
            <a:ext cx="1735467" cy="2829566"/>
          </a:xfrm>
          <a:prstGeom prst="rect">
            <a:avLst/>
          </a:prstGeom>
          <a:noFill/>
        </p:spPr>
      </p:pic>
      <p:pic>
        <p:nvPicPr>
          <p:cNvPr id="4" name="Picture 12" descr="http://im8-tub-ru.yandex.net/i?id=140451507-53-72&amp;n=21"/>
          <p:cNvPicPr>
            <a:picLocks noChangeAspect="1" noChangeArrowheads="1"/>
          </p:cNvPicPr>
          <p:nvPr/>
        </p:nvPicPr>
        <p:blipFill>
          <a:blip r:embed="rId3"/>
          <a:srcRect/>
          <a:stretch>
            <a:fillRect/>
          </a:stretch>
        </p:blipFill>
        <p:spPr bwMode="auto">
          <a:xfrm>
            <a:off x="6715140" y="3685325"/>
            <a:ext cx="2000264" cy="294156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1802" y="500042"/>
            <a:ext cx="2841612" cy="584775"/>
          </a:xfrm>
          <a:prstGeom prst="rect">
            <a:avLst/>
          </a:prstGeom>
          <a:solidFill>
            <a:schemeClr val="bg2">
              <a:lumMod val="90000"/>
            </a:schemeClr>
          </a:solidFill>
        </p:spPr>
        <p:txBody>
          <a:bodyPr wrap="none" rtlCol="0">
            <a:spAutoFit/>
          </a:bodyPr>
          <a:lstStyle/>
          <a:p>
            <a:r>
              <a:rPr lang="ru-RU" sz="3200" b="1" dirty="0" smtClean="0">
                <a:solidFill>
                  <a:srgbClr val="002060"/>
                </a:solidFill>
              </a:rPr>
              <a:t>ЗАКАЛИВАНИЕ</a:t>
            </a:r>
            <a:endParaRPr lang="ru-RU" sz="3200" b="1" dirty="0">
              <a:solidFill>
                <a:srgbClr val="002060"/>
              </a:solidFill>
            </a:endParaRPr>
          </a:p>
        </p:txBody>
      </p:sp>
      <p:pic>
        <p:nvPicPr>
          <p:cNvPr id="3" name="Picture 4" descr="е"/>
          <p:cNvPicPr>
            <a:picLocks noChangeAspect="1" noChangeArrowheads="1"/>
          </p:cNvPicPr>
          <p:nvPr/>
        </p:nvPicPr>
        <p:blipFill>
          <a:blip r:embed="rId2" cstate="print"/>
          <a:srcRect/>
          <a:stretch>
            <a:fillRect/>
          </a:stretch>
        </p:blipFill>
        <p:spPr>
          <a:xfrm>
            <a:off x="288063" y="1428737"/>
            <a:ext cx="3059975" cy="4305314"/>
          </a:xfrm>
          <a:prstGeom prst="rect">
            <a:avLst/>
          </a:prstGeom>
          <a:noFill/>
        </p:spPr>
      </p:pic>
      <p:sp>
        <p:nvSpPr>
          <p:cNvPr id="4" name="Прямоугольник 3"/>
          <p:cNvSpPr/>
          <p:nvPr/>
        </p:nvSpPr>
        <p:spPr>
          <a:xfrm>
            <a:off x="4000496" y="1643050"/>
            <a:ext cx="4572000" cy="3637919"/>
          </a:xfrm>
          <a:prstGeom prst="rect">
            <a:avLst/>
          </a:prstGeom>
          <a:solidFill>
            <a:schemeClr val="accent5">
              <a:lumMod val="20000"/>
              <a:lumOff val="80000"/>
            </a:schemeClr>
          </a:solidFill>
        </p:spPr>
        <p:txBody>
          <a:bodyPr>
            <a:spAutoFit/>
          </a:bodyPr>
          <a:lstStyle/>
          <a:p>
            <a:pPr>
              <a:lnSpc>
                <a:spcPct val="80000"/>
              </a:lnSpc>
            </a:pPr>
            <a:r>
              <a:rPr lang="ru-RU" sz="2400" b="1" dirty="0" smtClean="0"/>
              <a:t>Закаливание</a:t>
            </a:r>
            <a:r>
              <a:rPr lang="ru-RU" sz="2400" dirty="0" smtClean="0"/>
              <a:t> - </a:t>
            </a:r>
            <a:r>
              <a:rPr lang="ru-RU" sz="2400" b="1" i="1" dirty="0" smtClean="0"/>
              <a:t>мощное оздоровительное средство. Оно позволяет избежать многих болезней, продлить жизнь на долгие годы, сохранить высокую работоспособность. Закаливание оказывает общеукрепляющее действие на организм, повышает тонус нервной системы, улучшает кровообращение, нормализует обмен веществ. </a:t>
            </a:r>
            <a:endParaRPr lang="ru-RU" sz="2400" b="1"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428596" y="857232"/>
            <a:ext cx="834375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ru-RU" sz="1400" b="0" i="1" u="sng" strike="noStrike" cap="none" normalizeH="0" baseline="0" dirty="0" smtClean="0">
              <a:ln>
                <a:noFill/>
              </a:ln>
              <a:solidFill>
                <a:schemeClr val="tx1"/>
              </a:solidFill>
              <a:effectLst/>
              <a:latin typeface="Calibri"/>
              <a:ea typeface="Times New Roman" pitchFamily="18" charset="0"/>
              <a:cs typeface="Times New Roman" pitchFamily="18" charset="0"/>
            </a:endParaRPr>
          </a:p>
          <a:p>
            <a:pPr marL="0" marR="0" lvl="0" indent="269875" algn="l" defTabSz="914400" rtl="0" eaLnBrk="1" fontAlgn="base" latinLnBrk="0" hangingPunct="1">
              <a:lnSpc>
                <a:spcPct val="100000"/>
              </a:lnSpc>
              <a:spcBef>
                <a:spcPct val="0"/>
              </a:spcBef>
              <a:spcAft>
                <a:spcPct val="0"/>
              </a:spcAft>
              <a:buClrTx/>
              <a:buSzTx/>
              <a:buFontTx/>
              <a:buNone/>
              <a:tabLst/>
            </a:pPr>
            <a:endParaRPr lang="ru-RU" sz="1400" i="1" u="sng" dirty="0" smtClean="0">
              <a:latin typeface="Calibri"/>
              <a:ea typeface="Times New Roman" pitchFamily="18" charset="0"/>
              <a:cs typeface="Times New Roman" pitchFamily="18" charset="0"/>
            </a:endParaRPr>
          </a:p>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3200" b="0" i="1"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Дополните пословицу и объясните</a:t>
            </a:r>
          </a:p>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32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её смысл</a:t>
            </a:r>
            <a:r>
              <a:rPr kumimoji="0" lang="ru-RU" sz="3200" b="0" i="1" u="sng"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Пьяному море по колено, а лужа по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у трезвого на уме, у пьяного на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хмелём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познаться</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честью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Пить до дна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видать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8" descr="http://im4-tub-ru.yandex.net/i?id=216347632-45-72&amp;n=21"/>
          <p:cNvPicPr>
            <a:picLocks noChangeAspect="1" noChangeArrowheads="1"/>
          </p:cNvPicPr>
          <p:nvPr/>
        </p:nvPicPr>
        <p:blipFill>
          <a:blip r:embed="rId2"/>
          <a:srcRect/>
          <a:stretch>
            <a:fillRect/>
          </a:stretch>
        </p:blipFill>
        <p:spPr bwMode="auto">
          <a:xfrm>
            <a:off x="357158" y="4500570"/>
            <a:ext cx="2667005" cy="2000254"/>
          </a:xfrm>
          <a:prstGeom prst="rect">
            <a:avLst/>
          </a:prstGeom>
          <a:noFill/>
        </p:spPr>
      </p:pic>
      <p:pic>
        <p:nvPicPr>
          <p:cNvPr id="4" name="Picture 6" descr="http://im6-tub-ru.yandex.net/i?id=148738888-42-72&amp;n=21"/>
          <p:cNvPicPr>
            <a:picLocks noChangeAspect="1" noChangeArrowheads="1"/>
          </p:cNvPicPr>
          <p:nvPr/>
        </p:nvPicPr>
        <p:blipFill>
          <a:blip r:embed="rId3"/>
          <a:srcRect/>
          <a:stretch>
            <a:fillRect/>
          </a:stretch>
        </p:blipFill>
        <p:spPr bwMode="auto">
          <a:xfrm>
            <a:off x="3214678" y="4786322"/>
            <a:ext cx="2571768" cy="1714512"/>
          </a:xfrm>
          <a:prstGeom prst="rect">
            <a:avLst/>
          </a:prstGeom>
          <a:noFill/>
        </p:spPr>
      </p:pic>
      <p:pic>
        <p:nvPicPr>
          <p:cNvPr id="5" name="Picture 4" descr="http://im7-tub-ru.yandex.net/i?id=115054417-38-72&amp;n=21"/>
          <p:cNvPicPr>
            <a:picLocks noChangeAspect="1" noChangeArrowheads="1"/>
          </p:cNvPicPr>
          <p:nvPr/>
        </p:nvPicPr>
        <p:blipFill>
          <a:blip r:embed="rId4"/>
          <a:srcRect/>
          <a:stretch>
            <a:fillRect/>
          </a:stretch>
        </p:blipFill>
        <p:spPr bwMode="auto">
          <a:xfrm>
            <a:off x="6000760" y="4500570"/>
            <a:ext cx="1357322" cy="2015825"/>
          </a:xfrm>
          <a:prstGeom prst="rect">
            <a:avLst/>
          </a:prstGeom>
          <a:noFill/>
        </p:spPr>
      </p:pic>
      <p:pic>
        <p:nvPicPr>
          <p:cNvPr id="6" name="Picture 2" descr="http://im0-tub-ru.yandex.net/i?id=23106570-36-72&amp;n=21"/>
          <p:cNvPicPr>
            <a:picLocks noChangeAspect="1" noChangeArrowheads="1"/>
          </p:cNvPicPr>
          <p:nvPr/>
        </p:nvPicPr>
        <p:blipFill>
          <a:blip r:embed="rId5"/>
          <a:srcRect/>
          <a:stretch>
            <a:fillRect/>
          </a:stretch>
        </p:blipFill>
        <p:spPr bwMode="auto">
          <a:xfrm>
            <a:off x="7437126" y="0"/>
            <a:ext cx="1706874" cy="2285992"/>
          </a:xfrm>
          <a:prstGeom prst="rect">
            <a:avLst/>
          </a:prstGeom>
          <a:noFill/>
        </p:spPr>
      </p:pic>
      <p:sp>
        <p:nvSpPr>
          <p:cNvPr id="7" name="TextBox 6"/>
          <p:cNvSpPr txBox="1"/>
          <p:nvPr/>
        </p:nvSpPr>
        <p:spPr>
          <a:xfrm>
            <a:off x="3143240" y="428604"/>
            <a:ext cx="2260747" cy="646331"/>
          </a:xfrm>
          <a:prstGeom prst="rect">
            <a:avLst/>
          </a:prstGeom>
          <a:solidFill>
            <a:schemeClr val="accent5">
              <a:lumMod val="20000"/>
              <a:lumOff val="80000"/>
            </a:schemeClr>
          </a:solidFill>
        </p:spPr>
        <p:txBody>
          <a:bodyPr wrap="none" rtlCol="0">
            <a:spAutoFit/>
          </a:bodyPr>
          <a:lstStyle/>
          <a:p>
            <a:r>
              <a:rPr lang="ru-RU" sz="3600" dirty="0" smtClean="0"/>
              <a:t>АЛКОГОЛЬ</a:t>
            </a:r>
            <a:endParaRPr lang="ru-RU"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428604"/>
            <a:ext cx="2704587" cy="646331"/>
          </a:xfrm>
          <a:prstGeom prst="rect">
            <a:avLst/>
          </a:prstGeom>
          <a:solidFill>
            <a:schemeClr val="accent3">
              <a:lumMod val="20000"/>
              <a:lumOff val="80000"/>
            </a:schemeClr>
          </a:solidFill>
        </p:spPr>
        <p:txBody>
          <a:bodyPr wrap="none" rtlCol="0">
            <a:spAutoFit/>
          </a:bodyPr>
          <a:lstStyle/>
          <a:p>
            <a:r>
              <a:rPr lang="ru-RU" sz="3600" b="1" dirty="0" smtClean="0">
                <a:solidFill>
                  <a:srgbClr val="FF0000"/>
                </a:solidFill>
              </a:rPr>
              <a:t>РЕЖИМ ДНЯ</a:t>
            </a:r>
            <a:endParaRPr lang="ru-RU" sz="3600" b="1" dirty="0">
              <a:solidFill>
                <a:srgbClr val="FF0000"/>
              </a:solidFill>
            </a:endParaRPr>
          </a:p>
        </p:txBody>
      </p:sp>
      <p:pic>
        <p:nvPicPr>
          <p:cNvPr id="3" name="Picture 5" descr="5434f88a87d4t"/>
          <p:cNvPicPr>
            <a:picLocks noChangeAspect="1" noChangeArrowheads="1"/>
          </p:cNvPicPr>
          <p:nvPr/>
        </p:nvPicPr>
        <p:blipFill>
          <a:blip r:embed="rId2"/>
          <a:srcRect/>
          <a:stretch>
            <a:fillRect/>
          </a:stretch>
        </p:blipFill>
        <p:spPr bwMode="auto">
          <a:xfrm>
            <a:off x="714348" y="1285860"/>
            <a:ext cx="4194859" cy="4429156"/>
          </a:xfrm>
          <a:prstGeom prst="rect">
            <a:avLst/>
          </a:prstGeom>
          <a:noFill/>
        </p:spPr>
      </p:pic>
      <p:sp>
        <p:nvSpPr>
          <p:cNvPr id="5" name="TextBox 4"/>
          <p:cNvSpPr txBox="1"/>
          <p:nvPr/>
        </p:nvSpPr>
        <p:spPr>
          <a:xfrm>
            <a:off x="5143505" y="1285860"/>
            <a:ext cx="3714776" cy="3108543"/>
          </a:xfrm>
          <a:prstGeom prst="rect">
            <a:avLst/>
          </a:prstGeom>
          <a:solidFill>
            <a:schemeClr val="accent6">
              <a:lumMod val="20000"/>
              <a:lumOff val="80000"/>
            </a:schemeClr>
          </a:solidFill>
        </p:spPr>
        <p:txBody>
          <a:bodyPr wrap="square" rtlCol="0">
            <a:spAutoFit/>
          </a:bodyPr>
          <a:lstStyle/>
          <a:p>
            <a:r>
              <a:rPr lang="ru-RU" sz="2800" b="1" dirty="0" smtClean="0">
                <a:solidFill>
                  <a:srgbClr val="FF0000"/>
                </a:solidFill>
              </a:rPr>
              <a:t>Режим дня </a:t>
            </a:r>
            <a:r>
              <a:rPr lang="ru-RU" sz="2800" b="1" i="1" dirty="0" smtClean="0"/>
              <a:t>– это правильное</a:t>
            </a:r>
          </a:p>
          <a:p>
            <a:r>
              <a:rPr lang="ru-RU" sz="2800" b="1" i="1" dirty="0" smtClean="0"/>
              <a:t>распределение времени,</a:t>
            </a:r>
          </a:p>
          <a:p>
            <a:r>
              <a:rPr lang="ru-RU" sz="2800" b="1" i="1" dirty="0" smtClean="0"/>
              <a:t>на основные жизненные</a:t>
            </a:r>
          </a:p>
          <a:p>
            <a:r>
              <a:rPr lang="ru-RU" sz="2800" b="1" i="1" dirty="0" smtClean="0"/>
              <a:t>потребности человека</a:t>
            </a:r>
            <a:endParaRPr lang="ru-RU" sz="28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descr="http://&amp;dcy;&amp;iecy;&amp;tcy;&amp;icy;&amp;ncy;&amp;ncy;.&amp;rcy;&amp;fcy;/wp-content/uploads/2012/02/%D1%80%D0%B5%D0%B6%D0%B8%D0%BC-%D0%B4%D0%BD%D1%8F-%D1%88%D0%BA%D0%BE%D0%BB%D1%8C%D0%BD%D0%B8%D0%BA%D0%B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8372" name="AutoShape 4" descr="http://&amp;dcy;&amp;iecy;&amp;tcy;&amp;icy;&amp;ncy;&amp;ncy;.&amp;rcy;&amp;fcy;/wp-content/uploads/2012/02/%D1%80%D0%B5%D0%B6%D0%B8%D0%BC-%D0%B4%D0%BD%D1%8F-%D1%88%D0%BA%D0%BE%D0%BB%D1%8C%D0%BD%D0%B8%D0%BA%D0%B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8374" name="AutoShape 6" descr="http://&amp;dcy;&amp;iecy;&amp;tcy;&amp;icy;&amp;ncy;&amp;ncy;.&amp;rcy;&amp;fcy;/wp-content/uploads/2012/02/%D1%80%D0%B5%D0%B6%D0%B8%D0%BC-%D0%B4%D0%BD%D1%8F-%D1%88%D0%BA%D0%BE%D0%BB%D1%8C%D0%BD%D0%B8%D0%BA%D0%B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 name="Picture 1029" descr="c429ee41ba61t"/>
          <p:cNvPicPr>
            <a:picLocks noChangeAspect="1" noChangeArrowheads="1"/>
          </p:cNvPicPr>
          <p:nvPr/>
        </p:nvPicPr>
        <p:blipFill>
          <a:blip r:embed="rId2"/>
          <a:srcRect b="4167"/>
          <a:stretch>
            <a:fillRect/>
          </a:stretch>
        </p:blipFill>
        <p:spPr bwMode="auto">
          <a:xfrm>
            <a:off x="285720" y="785794"/>
            <a:ext cx="3812175" cy="3857628"/>
          </a:xfrm>
          <a:prstGeom prst="rect">
            <a:avLst/>
          </a:prstGeom>
          <a:noFill/>
        </p:spPr>
      </p:pic>
      <p:sp>
        <p:nvSpPr>
          <p:cNvPr id="7" name="Прямоугольник 6"/>
          <p:cNvSpPr/>
          <p:nvPr/>
        </p:nvSpPr>
        <p:spPr>
          <a:xfrm>
            <a:off x="4572000" y="733246"/>
            <a:ext cx="4572000" cy="6124754"/>
          </a:xfrm>
          <a:prstGeom prst="rect">
            <a:avLst/>
          </a:prstGeom>
        </p:spPr>
        <p:txBody>
          <a:bodyPr wrap="square">
            <a:spAutoFit/>
          </a:bodyPr>
          <a:lstStyle/>
          <a:p>
            <a:r>
              <a:rPr lang="ru-RU" sz="2800" b="1" dirty="0" smtClean="0">
                <a:latin typeface="Monotype Corsiva" pitchFamily="66" charset="0"/>
              </a:rPr>
              <a:t>Каждый день, как только вы пробудились, подумайте –у меня есть бесценная человеческая жизнь, и я не собираюсь тратить ее впустую. Я буду использовать всю свою энергию чтобы развивать себя, открывать свое сердце другим людям. Я буду думать о других только хорошее, не позволю себе злиться или думать плохо о ком-то, я собираюсь быть полезным людям настолько, насколько я смогу.» </a:t>
            </a:r>
            <a:endParaRPr lang="ru-RU" sz="2800" dirty="0"/>
          </a:p>
        </p:txBody>
      </p:sp>
      <p:pic>
        <p:nvPicPr>
          <p:cNvPr id="8" name="Picture 1038" descr="361"/>
          <p:cNvPicPr>
            <a:picLocks noChangeAspect="1" noChangeArrowheads="1" noCrop="1"/>
          </p:cNvPicPr>
          <p:nvPr/>
        </p:nvPicPr>
        <p:blipFill>
          <a:blip r:embed="rId3"/>
          <a:srcRect/>
          <a:stretch>
            <a:fillRect/>
          </a:stretch>
        </p:blipFill>
        <p:spPr bwMode="auto">
          <a:xfrm>
            <a:off x="1219200" y="4876800"/>
            <a:ext cx="1463675" cy="1463675"/>
          </a:xfrm>
          <a:prstGeom prst="rect">
            <a:avLst/>
          </a:prstGeom>
          <a:noFill/>
        </p:spPr>
      </p:pic>
      <p:sp>
        <p:nvSpPr>
          <p:cNvPr id="9" name="TextBox 8"/>
          <p:cNvSpPr txBox="1"/>
          <p:nvPr/>
        </p:nvSpPr>
        <p:spPr>
          <a:xfrm>
            <a:off x="5000628" y="428604"/>
            <a:ext cx="1839350" cy="400110"/>
          </a:xfrm>
          <a:prstGeom prst="rect">
            <a:avLst/>
          </a:prstGeom>
          <a:noFill/>
        </p:spPr>
        <p:txBody>
          <a:bodyPr wrap="none" rtlCol="0">
            <a:spAutoFit/>
          </a:bodyPr>
          <a:lstStyle/>
          <a:p>
            <a:r>
              <a:rPr lang="ru-RU" sz="2000" b="1" dirty="0" smtClean="0"/>
              <a:t>Подъем – 7 00</a:t>
            </a:r>
            <a:endParaRPr lang="ru-RU"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270915985f52t"/>
          <p:cNvPicPr>
            <a:picLocks noChangeAspect="1" noChangeArrowheads="1"/>
          </p:cNvPicPr>
          <p:nvPr/>
        </p:nvPicPr>
        <p:blipFill>
          <a:blip r:embed="rId2"/>
          <a:srcRect b="5556"/>
          <a:stretch>
            <a:fillRect/>
          </a:stretch>
        </p:blipFill>
        <p:spPr bwMode="auto">
          <a:xfrm>
            <a:off x="228600" y="685801"/>
            <a:ext cx="3986210" cy="3975786"/>
          </a:xfrm>
          <a:prstGeom prst="rect">
            <a:avLst/>
          </a:prstGeom>
          <a:noFill/>
        </p:spPr>
      </p:pic>
      <p:pic>
        <p:nvPicPr>
          <p:cNvPr id="3" name="Picture 33" descr="91307b4f8fa3t"/>
          <p:cNvPicPr>
            <a:picLocks noChangeAspect="1" noChangeArrowheads="1"/>
          </p:cNvPicPr>
          <p:nvPr/>
        </p:nvPicPr>
        <p:blipFill>
          <a:blip r:embed="rId3"/>
          <a:srcRect r="200" b="5493"/>
          <a:stretch>
            <a:fillRect/>
          </a:stretch>
        </p:blipFill>
        <p:spPr bwMode="auto">
          <a:xfrm>
            <a:off x="5000628" y="2714620"/>
            <a:ext cx="3816350" cy="3816350"/>
          </a:xfrm>
          <a:prstGeom prst="rect">
            <a:avLst/>
          </a:prstGeom>
          <a:noFill/>
        </p:spPr>
      </p:pic>
      <p:sp>
        <p:nvSpPr>
          <p:cNvPr id="4" name="TextBox 3"/>
          <p:cNvSpPr txBox="1"/>
          <p:nvPr/>
        </p:nvSpPr>
        <p:spPr>
          <a:xfrm>
            <a:off x="3714744" y="285728"/>
            <a:ext cx="5039649" cy="830997"/>
          </a:xfrm>
          <a:prstGeom prst="rect">
            <a:avLst/>
          </a:prstGeom>
          <a:noFill/>
        </p:spPr>
        <p:txBody>
          <a:bodyPr wrap="none" rtlCol="0">
            <a:spAutoFit/>
          </a:bodyPr>
          <a:lstStyle/>
          <a:p>
            <a:r>
              <a:rPr lang="ru-RU" sz="2400" b="1" i="1" dirty="0" smtClean="0"/>
              <a:t>Утренняя гимнастика, умывание,</a:t>
            </a:r>
          </a:p>
          <a:p>
            <a:r>
              <a:rPr lang="ru-RU" sz="2400" b="1" i="1" dirty="0" smtClean="0"/>
              <a:t>одевание, уборка постели 7.00-7.20</a:t>
            </a:r>
            <a:endParaRPr lang="ru-RU" sz="24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203</TotalTime>
  <Words>823</Words>
  <PresentationFormat>Экран (4:3)</PresentationFormat>
  <Paragraphs>87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Папа</dc:creator>
  <cp:lastModifiedBy>Папа</cp:lastModifiedBy>
  <cp:revision>26</cp:revision>
  <dcterms:created xsi:type="dcterms:W3CDTF">2013-09-01T15:48:06Z</dcterms:created>
  <dcterms:modified xsi:type="dcterms:W3CDTF">2013-09-01T19:48:46Z</dcterms:modified>
</cp:coreProperties>
</file>