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40" r:id="rId2"/>
    <p:sldId id="297" r:id="rId3"/>
    <p:sldId id="299" r:id="rId4"/>
    <p:sldId id="311" r:id="rId5"/>
    <p:sldId id="257" r:id="rId6"/>
    <p:sldId id="258" r:id="rId7"/>
    <p:sldId id="259" r:id="rId8"/>
    <p:sldId id="260" r:id="rId9"/>
    <p:sldId id="312" r:id="rId10"/>
    <p:sldId id="313" r:id="rId11"/>
    <p:sldId id="300" r:id="rId12"/>
    <p:sldId id="314" r:id="rId13"/>
    <p:sldId id="262" r:id="rId14"/>
    <p:sldId id="261" r:id="rId15"/>
    <p:sldId id="315" r:id="rId16"/>
    <p:sldId id="316" r:id="rId17"/>
    <p:sldId id="317" r:id="rId18"/>
    <p:sldId id="318" r:id="rId19"/>
    <p:sldId id="301" r:id="rId20"/>
    <p:sldId id="319" r:id="rId21"/>
    <p:sldId id="264" r:id="rId22"/>
    <p:sldId id="320" r:id="rId23"/>
    <p:sldId id="263" r:id="rId24"/>
    <p:sldId id="321" r:id="rId25"/>
    <p:sldId id="305" r:id="rId26"/>
    <p:sldId id="322" r:id="rId27"/>
    <p:sldId id="323" r:id="rId28"/>
    <p:sldId id="276" r:id="rId29"/>
    <p:sldId id="277" r:id="rId30"/>
    <p:sldId id="324" r:id="rId31"/>
    <p:sldId id="278" r:id="rId32"/>
    <p:sldId id="279" r:id="rId33"/>
    <p:sldId id="307" r:id="rId34"/>
    <p:sldId id="325" r:id="rId35"/>
    <p:sldId id="282" r:id="rId36"/>
    <p:sldId id="291" r:id="rId37"/>
    <p:sldId id="292" r:id="rId38"/>
    <p:sldId id="326" r:id="rId39"/>
    <p:sldId id="283" r:id="rId40"/>
    <p:sldId id="290" r:id="rId41"/>
    <p:sldId id="308" r:id="rId42"/>
    <p:sldId id="327" r:id="rId43"/>
    <p:sldId id="284" r:id="rId44"/>
    <p:sldId id="328" r:id="rId45"/>
    <p:sldId id="329" r:id="rId46"/>
    <p:sldId id="285" r:id="rId47"/>
    <p:sldId id="330" r:id="rId48"/>
    <p:sldId id="309" r:id="rId49"/>
    <p:sldId id="331" r:id="rId50"/>
    <p:sldId id="286" r:id="rId51"/>
    <p:sldId id="332" r:id="rId52"/>
    <p:sldId id="333" r:id="rId53"/>
    <p:sldId id="310" r:id="rId54"/>
    <p:sldId id="287" r:id="rId55"/>
    <p:sldId id="334" r:id="rId56"/>
    <p:sldId id="339" r:id="rId57"/>
    <p:sldId id="336" r:id="rId58"/>
    <p:sldId id="338" r:id="rId59"/>
    <p:sldId id="337" r:id="rId60"/>
    <p:sldId id="288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7AB2-47B8-4AE4-9CF8-D195F9ADA69B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197A-122D-47D6-B74F-9556FC4B6B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7AB2-47B8-4AE4-9CF8-D195F9ADA69B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197A-122D-47D6-B74F-9556FC4B6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7AB2-47B8-4AE4-9CF8-D195F9ADA69B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197A-122D-47D6-B74F-9556FC4B6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7AB2-47B8-4AE4-9CF8-D195F9ADA69B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197A-122D-47D6-B74F-9556FC4B6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7AB2-47B8-4AE4-9CF8-D195F9ADA69B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ED6197A-122D-47D6-B74F-9556FC4B6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7AB2-47B8-4AE4-9CF8-D195F9ADA69B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197A-122D-47D6-B74F-9556FC4B6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7AB2-47B8-4AE4-9CF8-D195F9ADA69B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197A-122D-47D6-B74F-9556FC4B6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7AB2-47B8-4AE4-9CF8-D195F9ADA69B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197A-122D-47D6-B74F-9556FC4B6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7AB2-47B8-4AE4-9CF8-D195F9ADA69B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197A-122D-47D6-B74F-9556FC4B6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7AB2-47B8-4AE4-9CF8-D195F9ADA69B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197A-122D-47D6-B74F-9556FC4B6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7AB2-47B8-4AE4-9CF8-D195F9ADA69B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197A-122D-47D6-B74F-9556FC4B6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667AB2-47B8-4AE4-9CF8-D195F9ADA69B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D6197A-122D-47D6-B74F-9556FC4B6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F%D0%BE%D1%80%D1%82%D0%B0%D0%BB_(%D0%B0%D1%80%D1%85%D0%B8%D1%82%D0%B5%D0%BA%D1%82%D1%83%D1%80%D0%B0)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8/Cathedrale_de_Coutances_bordercropped.jpg" TargetMode="External"/><Relationship Id="rId2" Type="http://schemas.openxmlformats.org/officeDocument/2006/relationships/hyperlink" Target="http://ru.wikipedia.org/wiki/%D0%A4%D1%80%D0%B0%D0%BD%D1%86%D0%B8%D1%8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4%D0%B2%D0%BE%D1%80%D1%86%D0%BE%D0%B2%D0%BE-%D0%BF%D0%B0%D1%80%D0%BA%D0%BE%D0%B2%D1%8B%D0%B9_%D0%B0%D0%BD%D1%81%D0%B0%D0%BC%D0%B1%D0%BB%D1%8C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5%D0%BD%D0%B5%D1%86%D0%B8%D1%8F" TargetMode="External"/><Relationship Id="rId2" Type="http://schemas.openxmlformats.org/officeDocument/2006/relationships/hyperlink" Target="http://ru.wikipedia.org/wiki/%D0%A0%D0%B8%D0%BC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ru.wikipedia.org/wiki/%D0%94%D0%B2%D0%BE%D1%80%D1%86%D0%BE%D0%B2%D0%BE-%D0%BF%D0%B0%D1%80%D0%BA%D0%BE%D0%B2%D1%8B%D0%B9_%D0%B0%D0%BD%D1%81%D0%B0%D0%BC%D0%B1%D0%BB%D1%8C" TargetMode="External"/><Relationship Id="rId4" Type="http://schemas.openxmlformats.org/officeDocument/2006/relationships/hyperlink" Target="http://ru.wikipedia.org/wiki/%D0%A4%D0%BB%D0%BE%D1%80%D0%B5%D0%BD%D1%86%D0%B8%D1%8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XVIII_%D0%B2%D0%B5%D0%BA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8%D0%BB%D1%8F%D1%81%D1%82%D1%80%D1%8B" TargetMode="External"/><Relationship Id="rId2" Type="http://schemas.openxmlformats.org/officeDocument/2006/relationships/hyperlink" Target="http://ru.wikipedia.org/wiki/%D0%9A%D0%BE%D0%BB%D0%BE%D0%BD%D0%BD%D0%B0_(%D0%B0%D1%80%D1%85%D0%B8%D1%82%D0%B5%D0%BA%D1%82%D1%83%D1%80%D0%B0)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ru.wikipedia.org/wiki/%D0%A1%D1%84%D0%B8%D0%BD%D0%BA%D1%81" TargetMode="External"/><Relationship Id="rId4" Type="http://schemas.openxmlformats.org/officeDocument/2006/relationships/hyperlink" Target="http://ru.wikipedia.org/wiki/%D0%93%D1%80%D0%B8%D1%84%D0%BE%D0%BD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8%D0%BD%D1%82%D0%B5%D1%80%D1%8C%D0%B5%D1%80" TargetMode="Externa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0%D1%83%D0%B4%D0%B8-%D0%B8-%D0%9A%D0%BE%D1%80%D0%BD%D0%B5%D1%82,_%D0%90%D0%BD%D1%82%D0%BE%D0%BD%D0%B8" TargetMode="External"/><Relationship Id="rId2" Type="http://schemas.openxmlformats.org/officeDocument/2006/relationships/hyperlink" Target="http://ru.wikipedia.org/wiki/%D0%94%D0%BE%D0%BC_%D0%91%D0%B0%D0%BB%D1%8C%D0%B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1%80%D1%85%D0%B8%D1%82%D0%B5%D0%BA%D1%82%D1%83%D1%80%D0%B0" TargetMode="External"/><Relationship Id="rId2" Type="http://schemas.openxmlformats.org/officeDocument/2006/relationships/hyperlink" Target="http://ru.wikipedia.org/wiki/%D0%92%D1%8B%D1%81%D0%BE%D0%BA%D0%B8%D0%B5_%D1%82%D0%B5%D1%85%D0%BD%D0%BE%D0%BB%D0%BE%D0%B3%D0%B8%D0%B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1980-%D0%B5" TargetMode="External"/><Relationship Id="rId5" Type="http://schemas.openxmlformats.org/officeDocument/2006/relationships/hyperlink" Target="http://ru.wikipedia.org/wiki/1970-%D0%B5" TargetMode="External"/><Relationship Id="rId4" Type="http://schemas.openxmlformats.org/officeDocument/2006/relationships/hyperlink" Target="http://ru.wikipedia.org/wiki/%D0%94%D0%B8%D0%B7%D0%B0%D0%B9%D0%BD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1%82%D1%80%D0%BE%D0%B8%D1%82%D0%B5%D0%BB%D1%8C%D0%BD%D0%B0%D1%8F_%D0%B8%D0%BD%D0%B6%D0%B5%D0%BD%D0%B5%D1%80%D0%B8%D1%8F" TargetMode="External"/><Relationship Id="rId2" Type="http://schemas.openxmlformats.org/officeDocument/2006/relationships/hyperlink" Target="http://ru.wikipedia.org/wiki/%D0%92%D1%8B%D1%81%D0%BE%D0%BA%D0%B8%D0%B5_%D1%82%D0%B5%D1%85%D0%BD%D0%BE%D0%BB%D0%BE%D0%B3%D0%B8%D0%B8" TargetMode="Externa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B%D0%B0%D1%81%D1%82%D0%B8%D0%BA" TargetMode="External"/><Relationship Id="rId2" Type="http://schemas.openxmlformats.org/officeDocument/2006/relationships/hyperlink" Target="http://ru.wikipedia.org/wiki/%D0%A1%D1%82%D0%B5%D0%BA%D0%BB%D0%B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ru.wikipedia.org/wiki/%D0%9C%D0%B5%D1%82%D0%B0%D0%BB%D0%BB%D1%8B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img0.liveinternet.ru/images/attach/c/1/62/99/62099924_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734456" cy="3429000"/>
          </a:xfrm>
          <a:prstGeom prst="rect">
            <a:avLst/>
          </a:prstGeom>
          <a:noFill/>
        </p:spPr>
      </p:pic>
      <p:pic>
        <p:nvPicPr>
          <p:cNvPr id="105476" name="Picture 4" descr="http://www.edu54.ru/sites/default/files/images/2011/01/4cb1f254e3b0e9252c21adb0d5734d651181cd98.preview.JPG"/>
          <p:cNvPicPr>
            <a:picLocks noChangeAspect="1" noChangeArrowheads="1"/>
          </p:cNvPicPr>
          <p:nvPr/>
        </p:nvPicPr>
        <p:blipFill>
          <a:blip r:embed="rId3"/>
          <a:srcRect r="21694"/>
          <a:stretch>
            <a:fillRect/>
          </a:stretch>
        </p:blipFill>
        <p:spPr bwMode="auto">
          <a:xfrm>
            <a:off x="5069862" y="3357562"/>
            <a:ext cx="4074138" cy="3500438"/>
          </a:xfrm>
          <a:prstGeom prst="rect">
            <a:avLst/>
          </a:prstGeom>
          <a:noFill/>
        </p:spPr>
      </p:pic>
      <p:pic>
        <p:nvPicPr>
          <p:cNvPr id="105478" name="Picture 6" descr="http://files.smallbay.ru/images6/r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643314"/>
            <a:ext cx="3148351" cy="3214686"/>
          </a:xfrm>
          <a:prstGeom prst="rect">
            <a:avLst/>
          </a:prstGeom>
          <a:noFill/>
        </p:spPr>
      </p:pic>
      <p:pic>
        <p:nvPicPr>
          <p:cNvPr id="105480" name="Picture 8" descr="http://lubimov-l.narod.ru/REST/M/Rez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85728"/>
            <a:ext cx="3643301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000239"/>
          </a:xfrm>
        </p:spPr>
        <p:txBody>
          <a:bodyPr/>
          <a:lstStyle/>
          <a:p>
            <a:r>
              <a:rPr lang="ru-RU" dirty="0" smtClean="0"/>
              <a:t>Архитектура классицизма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71678"/>
            <a:ext cx="9144000" cy="356712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- Четкость объемной формы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- Симметрично-осевые композиции. сдержанность декоративного убранства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FF00"/>
                </a:solidFill>
                <a:latin typeface="Monotype Corsiva" pitchFamily="66" charset="0"/>
              </a:rPr>
              <a:t>2. Романский стиль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Романский стиль (римский)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художественный стиль, господствовавший в Западной Европе в 9-12 веках. Он стал одним из важнейших этапов развития средневекового европейского искусства.</a:t>
            </a:r>
            <a:endParaRPr lang="ru-RU" sz="4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3428992" cy="642939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Собор </a:t>
            </a:r>
            <a:b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800" b="1" dirty="0" err="1" smtClean="0">
                <a:solidFill>
                  <a:srgbClr val="FFFF00"/>
                </a:solidFill>
                <a:latin typeface="Monotype Corsiva" pitchFamily="66" charset="0"/>
              </a:rPr>
              <a:t>Нотр-Дам</a:t>
            </a:r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b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ля Гранд, Пуатье</a:t>
            </a:r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D:\Гергилевич Н.Н\Архит. стили\Стили архитектурные\09 Собор Нотр-Дам ля Гранд, Пуать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-1"/>
            <a:ext cx="5715008" cy="6812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44" cy="6369072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FFFF00"/>
                </a:solidFill>
                <a:latin typeface="Monotype Corsiva" pitchFamily="66" charset="0"/>
              </a:rPr>
              <a:t>Нотр-Дам</a:t>
            </a:r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 ля Гранд. Западное крыло</a:t>
            </a:r>
            <a:endParaRPr lang="ru-RU" sz="4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D:\Гергилевич Н.Н\Архит. стили\Стили архитектурные\09 Нотр-Дам ля Гранд. Зап. кры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0"/>
            <a:ext cx="4857752" cy="6817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Королевский дворец Алькасар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img1.liveinternet.ru/images/attach/c/1/45/665/45665426_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7072362" cy="478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9"/>
            <a:ext cx="8715404" cy="2857519"/>
          </a:xfrm>
        </p:spPr>
        <p:txBody>
          <a:bodyPr>
            <a:noAutofit/>
          </a:bodyPr>
          <a:lstStyle/>
          <a:p>
            <a:r>
              <a:rPr lang="ru-RU" sz="4000" dirty="0" smtClean="0"/>
              <a:t>"</a:t>
            </a:r>
            <a:r>
              <a:rPr lang="ru-RU" sz="4000" dirty="0" err="1" smtClean="0"/>
              <a:t>Классичнее</a:t>
            </a:r>
            <a:r>
              <a:rPr lang="ru-RU" sz="4000" dirty="0" smtClean="0"/>
              <a:t>" всего этот стиль получит распространение в искусстве Германии и Франции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86124"/>
            <a:ext cx="9144000" cy="2352676"/>
          </a:xfrm>
        </p:spPr>
        <p:txBody>
          <a:bodyPr>
            <a:normAutofit fontScale="92500"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Эта средневековая архитектура создавалась для нужд церкви и рыцарства, и ведущими типами сооружений становятся церкви, монастыри, замки.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Норманнская крепость, X-XI вв. Франция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9634" name="Picture 2" descr="http://dreamworlds.ru/uploads/posts/2010-05/1274515182_j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657225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16"/>
            <a:ext cx="7772400" cy="414340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- сочетание ясного архитектурного силуэта и лаконичности наружной отделки — здание всегда гармонично вписывалось в окружающую природу. Этому способствовали массивные стены с узкими проёмами окон и ступенчато-углублёнными </a:t>
            </a:r>
            <a:r>
              <a:rPr lang="ru-RU" sz="2000" b="1" dirty="0" smtClean="0">
                <a:hlinkClick r:id="rId2" tooltip="Портал (архитектура)"/>
              </a:rPr>
              <a:t>порталами</a:t>
            </a:r>
            <a:r>
              <a:rPr lang="ru-RU" sz="2000" b="1" dirty="0" smtClean="0"/>
              <a:t>. Такие стены несли в себе оборонительное назначение.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-основными постройками в этот период становятся храм-крепость и замок-крепость. Главным элементом композиции монастыря или замка становится башня . Вокруг неё располагались остальные постройки, составленные из простых геометрических форм — кубов, призм, цилиндров.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57166"/>
            <a:ext cx="8643998" cy="164307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Для романских построек характерно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2786082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FFFF00"/>
                </a:solidFill>
                <a:latin typeface="Monotype Corsiva" pitchFamily="66" charset="0"/>
              </a:rPr>
              <a:t>3. Готический стиль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  <a:latin typeface="Monotype Corsiva" pitchFamily="66" charset="0"/>
              </a:rPr>
              <a:t>Архитектура – каменная летопись мира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50006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Готика - это единственный стиль, создавший совершенно своеобразную систему форм и новое понимание организации пространства и объемной композиции. 12-15в.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7500966"/>
            <a:ext cx="6400800" cy="21431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622619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Собор </a:t>
            </a:r>
            <a:b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6000" b="1" dirty="0" err="1" smtClean="0">
                <a:solidFill>
                  <a:srgbClr val="FFFF00"/>
                </a:solidFill>
                <a:latin typeface="Monotype Corsiva" pitchFamily="66" charset="0"/>
              </a:rPr>
              <a:t>Нотр-Дам</a:t>
            </a:r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в Париже</a:t>
            </a:r>
            <a:endParaRPr lang="ru-RU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0242" name="Picture 2" descr="D:\Гергилевич Н.Н\Архит. стили\Стили архитектурные\10 Собор Нотр-Дам в Париже,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500562" cy="6819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643181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Характерными чертами стиля готика являются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86058"/>
            <a:ext cx="9144000" cy="2852742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/>
              <a:t>Характерными чертами стиля готика являются вертикальность композиции, стрельчатая ярка, сложная каркасная система опор и ребристый свод.</a:t>
            </a:r>
            <a:endParaRPr lang="ru-RU" sz="4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3643338" cy="629763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Вид на </a:t>
            </a:r>
            <a:r>
              <a:rPr lang="ru-RU" sz="5400" b="1" dirty="0" err="1" smtClean="0">
                <a:solidFill>
                  <a:srgbClr val="FFFF00"/>
                </a:solidFill>
                <a:latin typeface="Monotype Corsiva" pitchFamily="66" charset="0"/>
              </a:rPr>
              <a:t>Нотр-Дам</a:t>
            </a:r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b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с острова Сен-Луи</a:t>
            </a:r>
            <a:endParaRPr lang="ru-RU" sz="5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D:\Гергилевич Н.Н\Архит. стили\Стили архитектурные\10 Вид на Notre Dame de Paris с острова Сен-Луи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95245"/>
            <a:ext cx="5072066" cy="6762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Готический собор в </a:t>
            </a:r>
            <a:r>
              <a:rPr lang="ru-RU" dirty="0" err="1" smtClean="0"/>
              <a:t>Кутансе</a:t>
            </a:r>
            <a:r>
              <a:rPr lang="ru-RU" dirty="0" smtClean="0"/>
              <a:t>, </a:t>
            </a:r>
            <a:r>
              <a:rPr lang="ru-RU" dirty="0" smtClean="0">
                <a:hlinkClick r:id="rId2" tooltip="Франция"/>
              </a:rPr>
              <a:t>Франция</a:t>
            </a:r>
            <a:endParaRPr lang="ru-RU" dirty="0"/>
          </a:p>
        </p:txBody>
      </p:sp>
      <p:pic>
        <p:nvPicPr>
          <p:cNvPr id="71682" name="Picture 2" descr="File:Cathedrale de Coutances bordercropped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643050"/>
            <a:ext cx="4022214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2786082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FFFF00"/>
                </a:solidFill>
                <a:latin typeface="Monotype Corsiva" pitchFamily="66" charset="0"/>
              </a:rPr>
              <a:t>4. Барокко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85926"/>
            <a:ext cx="7772400" cy="39830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-контрастность, напряжённость, динамичность образов, стремление к величию и пышности, к совмещению реальности и иллюзии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-к слиянию искусств (городские и </a:t>
            </a:r>
            <a:r>
              <a:rPr lang="ru-RU" dirty="0" smtClean="0">
                <a:hlinkClick r:id="rId2" tooltip="Дворцово-парковый ансамбль"/>
              </a:rPr>
              <a:t>дворцово-парковые ансамбли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7772400" cy="1143007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Барокко свойственны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8868"/>
            <a:ext cx="7772400" cy="385765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-стиль барокко появился в XVI—XVII веках в итальянских городах: </a:t>
            </a:r>
            <a:r>
              <a:rPr lang="ru-RU" sz="3200" b="1" dirty="0" smtClean="0">
                <a:hlinkClick r:id="rId2" tooltip="Рим"/>
              </a:rPr>
              <a:t>Риме</a:t>
            </a:r>
            <a:r>
              <a:rPr lang="ru-RU" sz="3200" b="1" dirty="0" smtClean="0"/>
              <a:t>, </a:t>
            </a:r>
            <a:r>
              <a:rPr lang="ru-RU" sz="3200" b="1" dirty="0" smtClean="0">
                <a:hlinkClick r:id="rId3" tooltip="Венеция"/>
              </a:rPr>
              <a:t>Венеции</a:t>
            </a:r>
            <a:r>
              <a:rPr lang="ru-RU" sz="3200" b="1" dirty="0" smtClean="0"/>
              <a:t>, </a:t>
            </a:r>
            <a:r>
              <a:rPr lang="ru-RU" sz="3200" b="1" dirty="0" smtClean="0">
                <a:hlinkClick r:id="rId4" tooltip="Флоренция"/>
              </a:rPr>
              <a:t>Флоренции</a:t>
            </a:r>
            <a:r>
              <a:rPr lang="ru-RU" sz="3200" b="1" dirty="0" smtClean="0"/>
              <a:t>. </a:t>
            </a:r>
            <a:br>
              <a:rPr lang="ru-RU" sz="3200" b="1" dirty="0" smtClean="0"/>
            </a:br>
            <a:r>
              <a:rPr lang="ru-RU" sz="3200" dirty="0" smtClean="0"/>
              <a:t> Барокко свойственны контрастность, напряжённость, динамичность образов,, стремление к величию и пышности, к совмещению реальности и иллюзии, к слиянию искусств (городские и </a:t>
            </a:r>
            <a:r>
              <a:rPr lang="ru-RU" sz="3200" dirty="0" smtClean="0">
                <a:hlinkClick r:id="rId5" tooltip="Дворцово-парковый ансамбль"/>
              </a:rPr>
              <a:t>дворцово-парковые ансамбли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290"/>
            <a:ext cx="6400800" cy="1928826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FFFF00"/>
                </a:solidFill>
              </a:rPr>
              <a:t>Баро́кко</a:t>
            </a:r>
            <a:r>
              <a:rPr lang="ru-RU" sz="4800" b="1" dirty="0" smtClean="0">
                <a:solidFill>
                  <a:srgbClr val="FFFF00"/>
                </a:solidFill>
              </a:rPr>
              <a:t> («склонный к излишествам»)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Екатерининский дворец</a:t>
            </a:r>
            <a:endParaRPr lang="ru-RU" sz="5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Гергилевич Н.Н\Архит. стили\Стили архитектурные\18 Екатерининский двор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7215206" cy="93978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Царское село</a:t>
            </a:r>
            <a:endParaRPr lang="ru-RU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Гергилевич Н.Н\Архит. стили\Стили архитектурные\18Ц. Се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071678"/>
            <a:ext cx="878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FF00"/>
                </a:solidFill>
                <a:latin typeface="Monotype Corsiva" pitchFamily="66" charset="0"/>
              </a:rPr>
              <a:t>1. Классический стиль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786718"/>
            <a:ext cx="7772400" cy="428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85794"/>
            <a:ext cx="8572560" cy="485300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4000" b="1" dirty="0" smtClean="0"/>
              <a:t>активное применение скульптурных и архитектурно-декоративных мотивов; </a:t>
            </a:r>
          </a:p>
          <a:p>
            <a:pPr>
              <a:buFontTx/>
              <a:buChar char="-"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- создание богатой игры светотени, цветовых контрастов </a:t>
            </a:r>
            <a:endParaRPr lang="ru-RU" sz="40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Эрмитаж</a:t>
            </a:r>
            <a:endParaRPr lang="ru-RU" sz="5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Гергилевич Н.Н\Архит. стили\Стили архитектурные\19 Эрмитаж.jpg"/>
          <p:cNvPicPr>
            <a:picLocks noChangeAspect="1" noChangeArrowheads="1"/>
          </p:cNvPicPr>
          <p:nvPr/>
        </p:nvPicPr>
        <p:blipFill>
          <a:blip r:embed="rId2"/>
          <a:srcRect b="15294"/>
          <a:stretch>
            <a:fillRect/>
          </a:stretch>
        </p:blipFill>
        <p:spPr bwMode="auto">
          <a:xfrm>
            <a:off x="0" y="1285860"/>
            <a:ext cx="9082395" cy="5143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71868" cy="6858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Церковный корпус Большого дворца</a:t>
            </a:r>
            <a:endParaRPr lang="ru-RU" sz="4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25602" name="Picture 2" descr="D:\Гергилевич Н.Н\Архит. стили\Стили архитектурные\19Церковный корпус Большого дворца..jpg"/>
          <p:cNvPicPr>
            <a:picLocks noChangeAspect="1" noChangeArrowheads="1"/>
          </p:cNvPicPr>
          <p:nvPr/>
        </p:nvPicPr>
        <p:blipFill>
          <a:blip r:embed="rId2"/>
          <a:srcRect b="9643"/>
          <a:stretch>
            <a:fillRect/>
          </a:stretch>
        </p:blipFill>
        <p:spPr bwMode="auto">
          <a:xfrm>
            <a:off x="3500430" y="18363"/>
            <a:ext cx="5643570" cy="6799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2786082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FFFF00"/>
                </a:solidFill>
                <a:latin typeface="Monotype Corsiva" pitchFamily="66" charset="0"/>
              </a:rPr>
              <a:t>5. Рококо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43152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Рококо́ ( дробленый камень, декоративная раковина, ракушка)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786190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18 в.</a:t>
            </a:r>
            <a:endParaRPr lang="ru-RU" sz="40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Интерьеры Зимнего дворца</a:t>
            </a:r>
            <a:endParaRPr lang="ru-RU" sz="4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27650" name="Picture 2" descr="D:\Гергилевич Н.Н\Архит. стили\Стили архитектурные\21  big_church Зим.д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4396462" cy="5929330"/>
          </a:xfrm>
          <a:prstGeom prst="rect">
            <a:avLst/>
          </a:prstGeom>
          <a:noFill/>
        </p:spPr>
      </p:pic>
      <p:pic>
        <p:nvPicPr>
          <p:cNvPr id="27652" name="Picture 4" descr="D:\Гергилевич Н.Н\Архит. стили\Стили архитектурные\21  gold_lounch.jpg"/>
          <p:cNvPicPr>
            <a:picLocks noChangeAspect="1" noChangeArrowheads="1"/>
          </p:cNvPicPr>
          <p:nvPr/>
        </p:nvPicPr>
        <p:blipFill>
          <a:blip r:embed="rId3"/>
          <a:srcRect t="2353"/>
          <a:stretch>
            <a:fillRect/>
          </a:stretch>
        </p:blipFill>
        <p:spPr bwMode="auto">
          <a:xfrm>
            <a:off x="4954178" y="928670"/>
            <a:ext cx="4189822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Малахитовый зал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6" name="Picture 4" descr="D:\Гергилевич Н.Н\Архит. стили\Стили архитектурные\21 malahit_h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22046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785786" y="285728"/>
            <a:ext cx="7358114" cy="1071570"/>
          </a:xfrm>
        </p:spPr>
        <p:txBody>
          <a:bodyPr>
            <a:normAutofit fontScale="97500"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Иорданская лестница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5" name="Picture 3" descr="D:\Гергилевич Н.Н\Архит. стили\Стили архитектурные\21 iordan_stairs Зим. д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24728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071701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рококо свойственны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785926"/>
            <a:ext cx="8643998" cy="4714908"/>
          </a:xfrm>
        </p:spPr>
        <p:txBody>
          <a:bodyPr>
            <a:normAutofit/>
          </a:bodyPr>
          <a:lstStyle/>
          <a:p>
            <a:r>
              <a:rPr lang="ru-RU" b="1" dirty="0" smtClean="0"/>
              <a:t>-декоративная раковина, осколки камней, ракушка- орнамент, украшение в виде соединения природных камней с раковинами и листьями растений.</a:t>
            </a:r>
          </a:p>
          <a:p>
            <a:endParaRPr lang="ru-RU" b="1" dirty="0" smtClean="0"/>
          </a:p>
          <a:p>
            <a:r>
              <a:rPr lang="ru-RU" b="1" dirty="0" smtClean="0"/>
              <a:t>-плавные изогнутые стебли, прихотливые линии орнамента вписывались во все детали интерьера, образуя единый декоративный фон. </a:t>
            </a:r>
            <a:endParaRPr lang="ru-RU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32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FFFF00"/>
                </a:solidFill>
                <a:latin typeface="Monotype Corsiva" pitchFamily="66" charset="0"/>
              </a:rPr>
              <a:t>Фельдмаршалский</a:t>
            </a:r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 зал</a:t>
            </a:r>
            <a:endParaRPr lang="ru-RU" sz="4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28674" name="Picture 2" descr="D:\Гергилевич Н.Н\Архит. стили\Стили архитектурные\21 feldmarshal_h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7935711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Классицизм (образцовый)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художественный стиль и эстетическое направление </a:t>
            </a:r>
          </a:p>
          <a:p>
            <a:r>
              <a:rPr lang="ru-RU" sz="4800" b="1" dirty="0" smtClean="0"/>
              <a:t>в европейском искусстве </a:t>
            </a:r>
          </a:p>
          <a:p>
            <a:r>
              <a:rPr lang="ru-RU" sz="4800" b="1" dirty="0" smtClean="0"/>
              <a:t>17-19в.</a:t>
            </a:r>
            <a:endParaRPr lang="ru-RU" sz="48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Гергилевич Н.Н\Архит. стили\Стили архитектурные\21  George_hall Зим.д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413"/>
          <a:stretch>
            <a:fillRect/>
          </a:stretch>
        </p:blipFill>
        <p:spPr bwMode="auto">
          <a:xfrm>
            <a:off x="357158" y="928670"/>
            <a:ext cx="8358214" cy="592933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14414" y="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Георгиевский Зал 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2786082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FFFF00"/>
                </a:solidFill>
                <a:latin typeface="Monotype Corsiva" pitchFamily="66" charset="0"/>
              </a:rPr>
              <a:t>6. Ампир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Ампи́р</a:t>
            </a:r>
            <a:r>
              <a:rPr lang="ru-RU" dirty="0" smtClean="0"/>
              <a:t> ( «имперский стиль»)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Стиль ампир является завершающим этапом классицизма, возникшего во второй половине </a:t>
            </a:r>
            <a:r>
              <a:rPr lang="ru-RU" sz="4000" b="1" dirty="0" smtClean="0">
                <a:solidFill>
                  <a:srgbClr val="FFFF00"/>
                </a:solidFill>
                <a:hlinkClick r:id="rId2" tooltip="XVIII век"/>
              </a:rPr>
              <a:t>19 века</a:t>
            </a:r>
            <a:r>
              <a:rPr lang="ru-RU" sz="4000" b="1" dirty="0" smtClean="0">
                <a:solidFill>
                  <a:srgbClr val="FFFF00"/>
                </a:solidFill>
              </a:rPr>
              <a:t>.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Гергилевич Н.Н\Архит. стили\Стили архитектурные\22  Арка Геншта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357686" cy="121442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Арка Генштаба</a:t>
            </a:r>
            <a:endParaRPr lang="ru-RU" sz="5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071677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Ампиру свойственны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71612"/>
            <a:ext cx="8929718" cy="385287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-в наличии </a:t>
            </a:r>
            <a:r>
              <a:rPr lang="ru-RU" sz="3600" b="1" dirty="0" smtClean="0">
                <a:hlinkClick r:id="rId2" tooltip="Колонна (архитектура)"/>
              </a:rPr>
              <a:t>колонн</a:t>
            </a:r>
            <a:r>
              <a:rPr lang="ru-RU" sz="3600" b="1" dirty="0" smtClean="0"/>
              <a:t>, </a:t>
            </a:r>
            <a:r>
              <a:rPr lang="ru-RU" sz="3600" b="1" dirty="0" smtClean="0">
                <a:hlinkClick r:id="rId3" tooltip="Пилястры"/>
              </a:rPr>
              <a:t>пилястров</a:t>
            </a:r>
            <a:r>
              <a:rPr lang="ru-RU" sz="3600" b="1" dirty="0" smtClean="0"/>
              <a:t>, лепных карнизов и других классических элементов, а также мотивов, репродуцирующих практически без изменений античные образцы скульптуры, подобные </a:t>
            </a:r>
            <a:r>
              <a:rPr lang="ru-RU" sz="3600" b="1" dirty="0" smtClean="0">
                <a:hlinkClick r:id="rId4" tooltip="Грифон"/>
              </a:rPr>
              <a:t>грифонам</a:t>
            </a:r>
            <a:r>
              <a:rPr lang="ru-RU" sz="3600" b="1" dirty="0" smtClean="0"/>
              <a:t>, </a:t>
            </a:r>
            <a:r>
              <a:rPr lang="ru-RU" sz="3600" b="1" dirty="0" smtClean="0">
                <a:hlinkClick r:id="rId5" tooltip="Сфинкс"/>
              </a:rPr>
              <a:t>сфинксам</a:t>
            </a:r>
            <a:r>
              <a:rPr lang="ru-RU" sz="3600" b="1" dirty="0" smtClean="0"/>
              <a:t>, львиным лапам. Данные элементы располагаются в ампире упорядоченно, с соблюдением равновесия и симметрии. </a:t>
            </a:r>
            <a:endParaRPr lang="ru-RU" sz="36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&amp;Pcy;&amp;icy;&amp;lcy;&amp;yacy;&amp;scy;&amp;tcy;&amp;r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71480"/>
            <a:ext cx="5857916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714356"/>
            <a:ext cx="5786446" cy="157163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Дворцовая площадь</a:t>
            </a:r>
            <a:endParaRPr lang="ru-RU" sz="5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D:\Гергилевич Н.Н\Архит. стили\Стили архитектурные\22  Дворцовая площадь.jpg"/>
          <p:cNvPicPr>
            <a:picLocks noChangeAspect="1" noChangeArrowheads="1"/>
          </p:cNvPicPr>
          <p:nvPr/>
        </p:nvPicPr>
        <p:blipFill>
          <a:blip r:embed="rId2"/>
          <a:srcRect t="12953" b="5190"/>
          <a:stretch>
            <a:fillRect/>
          </a:stretch>
        </p:blipFill>
        <p:spPr bwMode="auto">
          <a:xfrm>
            <a:off x="0" y="0"/>
            <a:ext cx="91321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000287"/>
            <a:ext cx="7772400" cy="7858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14346" y="214290"/>
            <a:ext cx="9072626" cy="542451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-основными декоративными мотивами стиля ампир были именно атрибуты римской военной истории: массивные портики, украшенные барельефами, легионерские знаки с орлами, львы, связки копий, щитов.</a:t>
            </a:r>
            <a:endParaRPr lang="ru-RU" sz="3600" b="1" dirty="0"/>
          </a:p>
        </p:txBody>
      </p:sp>
      <p:pic>
        <p:nvPicPr>
          <p:cNvPr id="83970" name="Picture 2" descr="&amp;Scy;&amp;ocy;&amp;chcy;&amp;iecy;&amp;tcy;&amp;acy;&amp;ncy;&amp;icy;&amp;iecy; &amp;pcy;&amp;rcy;&amp;ocy;&amp;scy;&amp;tcy;&amp;ycy;&amp;khcy; &amp;gcy;&amp;iecy;&amp;ocy;&amp;mcy;&amp;iecy;&amp;tcy;&amp;rcy;&amp;icy;&amp;chcy;&amp;iecy;&amp;scy;&amp;kcy;&amp;icy;&amp;khcy; &amp;fcy;&amp;ocy;&amp;rcy;&amp;mcy; &amp;scy; &amp;vcy;&amp;ocy;&amp;iecy;&amp;ncy;&amp;ncy;&amp;ocy;&amp;jcy; &amp;ecy;&amp;mcy;&amp;bcy;&amp;lcy;&amp;iecy;&amp;mcy;&amp;acy;&amp;tcy;&amp;icy;&amp;kcy;&amp;ocy;&amp;jcy; &amp;vcy; &amp;dcy;&amp;iecy;&amp;kcy;&amp;ocy;&amp;rcy;&amp;acy;&amp;tcy;&amp;icy;&amp;vcy;&amp;ncy;&amp;ycy;&amp;khcy; &amp;ecy;&amp;lcy;&amp;iecy;&amp;mcy;&amp;iecy;&amp;ncy;&amp;tcy;&amp;acy;&amp;k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648074"/>
            <a:ext cx="2381250" cy="320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2786082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FFFF00"/>
                </a:solidFill>
                <a:latin typeface="Monotype Corsiva" pitchFamily="66" charset="0"/>
              </a:rPr>
              <a:t>7. Модерн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643073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solidFill>
                  <a:srgbClr val="FFFF00"/>
                </a:solidFill>
              </a:rPr>
              <a:t>Моде́рн</a:t>
            </a:r>
            <a:r>
              <a:rPr lang="ru-RU" sz="5400" dirty="0" smtClean="0">
                <a:solidFill>
                  <a:srgbClr val="FFFF00"/>
                </a:solidFill>
              </a:rPr>
              <a:t> (современный)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57364"/>
            <a:ext cx="9144000" cy="378143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Художественное направление в искусстве во 2п.19в.-н.20в.</a:t>
            </a:r>
            <a:endParaRPr lang="ru-RU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01080" cy="92869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Парфенон</a:t>
            </a:r>
            <a:endParaRPr lang="ru-RU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Гергилевич Н.Н\Архит. стили\Стили архитектурные\02Парфенон,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293" y="928670"/>
            <a:ext cx="8563987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Гергилевич Н.Н\Архит. стили\Стили архитектурные\23 Особняк Рябушинского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Особняк </a:t>
            </a:r>
            <a:r>
              <a:rPr lang="ru-RU" sz="5400" b="1" dirty="0" err="1" smtClean="0">
                <a:solidFill>
                  <a:srgbClr val="FFFF00"/>
                </a:solidFill>
                <a:latin typeface="Monotype Corsiva" pitchFamily="66" charset="0"/>
              </a:rPr>
              <a:t>Рябушинского</a:t>
            </a:r>
            <a:endParaRPr lang="ru-RU" sz="5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500197"/>
          </a:xfrm>
        </p:spPr>
        <p:txBody>
          <a:bodyPr>
            <a:noAutofit/>
          </a:bodyPr>
          <a:lstStyle/>
          <a:p>
            <a:r>
              <a:rPr lang="ru-RU" b="1" dirty="0" smtClean="0"/>
              <a:t>Отличительные особенности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71678"/>
            <a:ext cx="8929718" cy="3567122"/>
          </a:xfrm>
        </p:spPr>
        <p:txBody>
          <a:bodyPr>
            <a:normAutofit fontScale="55000" lnSpcReduction="20000"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-Отказ от прямых линий и углов</a:t>
            </a:r>
          </a:p>
          <a:p>
            <a:endParaRPr lang="ru-RU" sz="4800" b="1" dirty="0" smtClean="0">
              <a:solidFill>
                <a:srgbClr val="FFFF00"/>
              </a:solidFill>
            </a:endParaRPr>
          </a:p>
          <a:p>
            <a:r>
              <a:rPr lang="ru-RU" sz="4800" b="1" dirty="0" smtClean="0">
                <a:solidFill>
                  <a:srgbClr val="FFFF00"/>
                </a:solidFill>
              </a:rPr>
              <a:t>-Интерес к новым технологиям</a:t>
            </a:r>
          </a:p>
          <a:p>
            <a:endParaRPr lang="ru-RU" sz="4800" b="1" dirty="0" smtClean="0">
              <a:solidFill>
                <a:srgbClr val="FFFF00"/>
              </a:solidFill>
            </a:endParaRPr>
          </a:p>
          <a:p>
            <a:r>
              <a:rPr lang="ru-RU" sz="4800" b="1" dirty="0" smtClean="0">
                <a:solidFill>
                  <a:srgbClr val="FFFF00"/>
                </a:solidFill>
              </a:rPr>
              <a:t>-Большое внимание уделялось не только внешнему виду зданий, но и </a:t>
            </a:r>
            <a:r>
              <a:rPr lang="ru-RU" sz="4800" b="1" dirty="0" smtClean="0">
                <a:solidFill>
                  <a:srgbClr val="FFFF00"/>
                </a:solidFill>
                <a:hlinkClick r:id="rId2" tooltip="Интерьер"/>
              </a:rPr>
              <a:t>интерьеру</a:t>
            </a:r>
            <a:r>
              <a:rPr lang="ru-RU" sz="4800" b="1" dirty="0" smtClean="0">
                <a:solidFill>
                  <a:srgbClr val="FFFF00"/>
                </a:solidFill>
              </a:rPr>
              <a:t>, который тщательно прорабатывался. Все конструктивные элементы: лестницы, двери, столбы, балконы — художественно обрабатывались.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hlinkClick r:id="rId2" tooltip="Дом Бальо"/>
              </a:rPr>
              <a:t>Дом </a:t>
            </a:r>
            <a:r>
              <a:rPr lang="ru-RU" dirty="0" err="1" smtClean="0">
                <a:solidFill>
                  <a:srgbClr val="FFFF00"/>
                </a:solidFill>
                <a:hlinkClick r:id="rId2" tooltip="Дом Бальо"/>
              </a:rPr>
              <a:t>Бальо</a:t>
            </a:r>
            <a:r>
              <a:rPr lang="ru-RU" dirty="0" smtClean="0">
                <a:solidFill>
                  <a:srgbClr val="FFFF00"/>
                </a:solidFill>
              </a:rPr>
              <a:t> (1906, арх. </a:t>
            </a:r>
            <a:r>
              <a:rPr lang="ru-RU" dirty="0" err="1" smtClean="0">
                <a:solidFill>
                  <a:srgbClr val="FFFF00"/>
                </a:solidFill>
                <a:hlinkClick r:id="rId3" tooltip="Гауди-и-Корнет, Антони"/>
              </a:rPr>
              <a:t>Антони</a:t>
            </a:r>
            <a:r>
              <a:rPr lang="ru-RU" dirty="0" smtClean="0">
                <a:solidFill>
                  <a:srgbClr val="FFFF00"/>
                </a:solidFill>
                <a:hlinkClick r:id="rId3" tooltip="Гауди-и-Корнет, Антони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hlinkClick r:id="rId3" tooltip="Гауди-и-Корнет, Антони"/>
              </a:rPr>
              <a:t>Гауди</a:t>
            </a:r>
            <a:r>
              <a:rPr lang="ru-RU" dirty="0" smtClean="0">
                <a:solidFill>
                  <a:srgbClr val="FFFF00"/>
                </a:solidFill>
                <a:hlinkClick r:id="rId3" tooltip="Гауди-и-Корнет, Антони"/>
              </a:rPr>
              <a:t>́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4994" name="Picture 2" descr="File:Casabatllo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619213"/>
            <a:ext cx="3929090" cy="5238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2786082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FFFF00"/>
                </a:solidFill>
                <a:latin typeface="Monotype Corsiva" pitchFamily="66" charset="0"/>
              </a:rPr>
              <a:t>8. Хай -тек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Гергилевич Н.Н\Архит. стили\Стили архитектурные\24 музей Г-ма.jpg"/>
          <p:cNvPicPr>
            <a:picLocks noChangeAspect="1" noChangeArrowheads="1"/>
          </p:cNvPicPr>
          <p:nvPr/>
        </p:nvPicPr>
        <p:blipFill>
          <a:blip r:embed="rId2"/>
          <a:srcRect l="1845" t="2188" r="1287" b="11392"/>
          <a:stretch>
            <a:fillRect/>
          </a:stretch>
        </p:blipFill>
        <p:spPr bwMode="auto">
          <a:xfrm>
            <a:off x="-46088" y="0"/>
            <a:ext cx="91900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Музей </a:t>
            </a:r>
            <a:r>
              <a:rPr lang="ru-RU" sz="5400" b="1" dirty="0" err="1" smtClean="0">
                <a:solidFill>
                  <a:srgbClr val="FFFF00"/>
                </a:solidFill>
                <a:latin typeface="Monotype Corsiva" pitchFamily="66" charset="0"/>
              </a:rPr>
              <a:t>Гуггенхейма</a:t>
            </a:r>
            <a:endParaRPr lang="ru-RU" sz="5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928825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Хай-тек</a:t>
            </a:r>
            <a:r>
              <a:rPr lang="ru-RU" dirty="0" smtClean="0">
                <a:solidFill>
                  <a:srgbClr val="FFFF00"/>
                </a:solidFill>
              </a:rPr>
              <a:t> (</a:t>
            </a:r>
            <a:r>
              <a:rPr lang="ru-RU" dirty="0" smtClean="0">
                <a:solidFill>
                  <a:srgbClr val="FFFF00"/>
                </a:solidFill>
                <a:hlinkClick r:id="rId2" tooltip="Высокие технологии"/>
              </a:rPr>
              <a:t>высокие технологии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31698"/>
            <a:ext cx="9144000" cy="1752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стиль в </a:t>
            </a:r>
            <a:r>
              <a:rPr lang="ru-RU" sz="3600" b="1" dirty="0" smtClean="0">
                <a:solidFill>
                  <a:schemeClr val="bg1"/>
                </a:solidFill>
                <a:hlinkClick r:id="rId3" tooltip="Архитектура"/>
              </a:rPr>
              <a:t>архитектуре</a:t>
            </a:r>
            <a:r>
              <a:rPr lang="ru-RU" sz="3600" b="1" dirty="0" smtClean="0">
                <a:solidFill>
                  <a:schemeClr val="bg1"/>
                </a:solidFill>
              </a:rPr>
              <a:t> и </a:t>
            </a:r>
            <a:r>
              <a:rPr lang="ru-RU" sz="3600" b="1" dirty="0" smtClean="0">
                <a:solidFill>
                  <a:schemeClr val="bg1"/>
                </a:solidFill>
                <a:hlinkClick r:id="rId4" tooltip="Дизайн"/>
              </a:rPr>
              <a:t>дизайне</a:t>
            </a:r>
            <a:r>
              <a:rPr lang="ru-RU" sz="3600" b="1" dirty="0" smtClean="0">
                <a:solidFill>
                  <a:schemeClr val="bg1"/>
                </a:solidFill>
              </a:rPr>
              <a:t>, зародившийся в </a:t>
            </a:r>
            <a:r>
              <a:rPr lang="ru-RU" sz="3600" b="1" dirty="0" smtClean="0">
                <a:solidFill>
                  <a:schemeClr val="bg1"/>
                </a:solidFill>
                <a:hlinkClick r:id="rId5" tooltip="1970-е"/>
              </a:rPr>
              <a:t>1970-х</a:t>
            </a:r>
            <a:r>
              <a:rPr lang="ru-RU" sz="3600" b="1" dirty="0" smtClean="0">
                <a:solidFill>
                  <a:schemeClr val="bg1"/>
                </a:solidFill>
              </a:rPr>
              <a:t> и нашедший широкое применение в </a:t>
            </a:r>
            <a:r>
              <a:rPr lang="ru-RU" sz="3600" b="1" dirty="0" smtClean="0">
                <a:solidFill>
                  <a:schemeClr val="bg1"/>
                </a:solidFill>
                <a:hlinkClick r:id="rId6" tooltip="1980-е"/>
              </a:rPr>
              <a:t>1980-х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www.elbooks.org/upload/country/8f5ffdd5f/640x480x2/united_kingdom_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135732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Основные черты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3116"/>
            <a:ext cx="8929718" cy="471488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-Использование </a:t>
            </a:r>
            <a:r>
              <a:rPr lang="ru-RU" sz="4000" b="1" dirty="0" smtClean="0">
                <a:solidFill>
                  <a:schemeClr val="bg1"/>
                </a:solidFill>
                <a:hlinkClick r:id="rId2" tooltip="Высокие технологии"/>
              </a:rPr>
              <a:t>высоких технологий</a:t>
            </a:r>
            <a:r>
              <a:rPr lang="ru-RU" sz="4000" b="1" dirty="0" smtClean="0">
                <a:solidFill>
                  <a:schemeClr val="bg1"/>
                </a:solidFill>
              </a:rPr>
              <a:t> в проектировании, строительстве и </a:t>
            </a:r>
            <a:r>
              <a:rPr lang="ru-RU" sz="4000" b="1" dirty="0" smtClean="0">
                <a:solidFill>
                  <a:schemeClr val="bg1"/>
                </a:solidFill>
                <a:hlinkClick r:id="rId3" tooltip="Строительная инженерия"/>
              </a:rPr>
              <a:t>инженерии</a:t>
            </a:r>
            <a:r>
              <a:rPr lang="ru-RU" sz="4000" b="1" dirty="0" smtClean="0">
                <a:solidFill>
                  <a:schemeClr val="bg1"/>
                </a:solidFill>
              </a:rPr>
              <a:t> зданий и сооружений.</a:t>
            </a:r>
          </a:p>
          <a:p>
            <a:endParaRPr lang="ru-RU" sz="4000" b="1" dirty="0" smtClean="0">
              <a:solidFill>
                <a:schemeClr val="bg1"/>
              </a:solidFill>
            </a:endParaRPr>
          </a:p>
          <a:p>
            <a:r>
              <a:rPr lang="ru-RU" sz="4000" b="1" dirty="0" smtClean="0">
                <a:solidFill>
                  <a:schemeClr val="bg1"/>
                </a:solidFill>
              </a:rPr>
              <a:t>-Использование прямых линий и форм.</a:t>
            </a:r>
          </a:p>
          <a:p>
            <a:endParaRPr lang="ru-RU" sz="4000" b="1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crazy.werd.ru/uploads/posts/thumbs/2010-01-19/1263885561_x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61401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-2000288"/>
            <a:ext cx="8229600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8604"/>
            <a:ext cx="9144000" cy="6000792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</a:rPr>
              <a:t>-Широкое использование серебристо-металлического цвета.</a:t>
            </a:r>
          </a:p>
          <a:p>
            <a:endParaRPr lang="ru-RU" sz="3800" b="1" dirty="0" smtClean="0"/>
          </a:p>
          <a:p>
            <a:r>
              <a:rPr lang="ru-RU" sz="3600" b="1" dirty="0" smtClean="0">
                <a:solidFill>
                  <a:schemeClr val="bg1"/>
                </a:solidFill>
              </a:rPr>
              <a:t>-Широкое применение </a:t>
            </a:r>
            <a:r>
              <a:rPr lang="ru-RU" sz="3600" b="1" dirty="0" smtClean="0">
                <a:solidFill>
                  <a:schemeClr val="bg1"/>
                </a:solidFill>
                <a:hlinkClick r:id="rId2" tooltip="Стекло"/>
              </a:rPr>
              <a:t>стекла</a:t>
            </a:r>
            <a:r>
              <a:rPr lang="ru-RU" sz="3600" b="1" dirty="0" smtClean="0">
                <a:solidFill>
                  <a:schemeClr val="bg1"/>
                </a:solidFill>
              </a:rPr>
              <a:t>, </a:t>
            </a:r>
            <a:r>
              <a:rPr lang="ru-RU" sz="3600" b="1" dirty="0" smtClean="0">
                <a:solidFill>
                  <a:schemeClr val="bg1"/>
                </a:solidFill>
                <a:hlinkClick r:id="rId3" tooltip="Пластик"/>
              </a:rPr>
              <a:t>пластика</a:t>
            </a:r>
            <a:r>
              <a:rPr lang="ru-RU" sz="3600" b="1" dirty="0" smtClean="0">
                <a:solidFill>
                  <a:schemeClr val="bg1"/>
                </a:solidFill>
              </a:rPr>
              <a:t>, </a:t>
            </a:r>
            <a:r>
              <a:rPr lang="ru-RU" sz="3600" b="1" dirty="0" smtClean="0">
                <a:solidFill>
                  <a:schemeClr val="bg1"/>
                </a:solidFill>
                <a:hlinkClick r:id="rId4" tooltip="Металлы"/>
              </a:rPr>
              <a:t>металла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-Использование функциональных элементов: лифты, лестницы, системы вентиляции.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86248" cy="135729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Парфенон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Гергилевич Н.Н\Архит. стили\Стили архитектурные\05parfenon_hram_greece.jpg"/>
          <p:cNvPicPr>
            <a:picLocks noChangeAspect="1" noChangeArrowheads="1"/>
          </p:cNvPicPr>
          <p:nvPr/>
        </p:nvPicPr>
        <p:blipFill>
          <a:blip r:embed="rId2"/>
          <a:srcRect l="10156" t="15441"/>
          <a:stretch>
            <a:fillRect/>
          </a:stretch>
        </p:blipFill>
        <p:spPr bwMode="auto">
          <a:xfrm>
            <a:off x="0" y="-26869"/>
            <a:ext cx="9144001" cy="6884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Гергилевич Н.Н\Архит. стили\Стили архитектурные\25 проекто нового музея Гуггенхей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81" y="-71461"/>
            <a:ext cx="9239281" cy="69294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Музей </a:t>
            </a:r>
            <a:r>
              <a:rPr lang="ru-RU" sz="5400" b="1" dirty="0" err="1" smtClean="0">
                <a:solidFill>
                  <a:srgbClr val="FFFF00"/>
                </a:solidFill>
                <a:latin typeface="Monotype Corsiva" pitchFamily="66" charset="0"/>
              </a:rPr>
              <a:t>Гуггенхейма</a:t>
            </a:r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 (проект)</a:t>
            </a:r>
            <a:endParaRPr lang="ru-RU" sz="5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642942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rgbClr val="FFFF00"/>
                </a:solidFill>
                <a:latin typeface="Monotype Corsiva" pitchFamily="66" charset="0"/>
              </a:rPr>
              <a:t>Триумфальная арка Константина</a:t>
            </a:r>
            <a:endParaRPr lang="ru-RU" sz="5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Гергилевич Н.Н\Архит. стили\Стили архитектурные\07Триумфальная арка Констант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3262"/>
            <a:ext cx="9241524" cy="5804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3643306" cy="85723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Колизей</a:t>
            </a:r>
            <a:endParaRPr lang="ru-RU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Гергилевич Н.Н\Архит. стили\Стили архитектурные\08Рим. Колизей.jpg"/>
          <p:cNvPicPr>
            <a:picLocks noChangeAspect="1" noChangeArrowheads="1"/>
          </p:cNvPicPr>
          <p:nvPr/>
        </p:nvPicPr>
        <p:blipFill>
          <a:blip r:embed="rId2"/>
          <a:srcRect l="2161" r="9939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857387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Главная черта архитектуры классицизма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214554"/>
            <a:ext cx="8643998" cy="342424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Обращение к формам античного зодчества как к эталону гармонии, простоты, строгости.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329</TotalTime>
  <Words>610</Words>
  <Application>Microsoft Office PowerPoint</Application>
  <PresentationFormat>Экран (4:3)</PresentationFormat>
  <Paragraphs>90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Апекс</vt:lpstr>
      <vt:lpstr>Слайд 1</vt:lpstr>
      <vt:lpstr>Архитектура – каменная летопись мира</vt:lpstr>
      <vt:lpstr>Слайд 3</vt:lpstr>
      <vt:lpstr>Классицизм (образцовый)</vt:lpstr>
      <vt:lpstr>Парфенон</vt:lpstr>
      <vt:lpstr>Парфенон </vt:lpstr>
      <vt:lpstr>Триумфальная арка Константина</vt:lpstr>
      <vt:lpstr>Колизей</vt:lpstr>
      <vt:lpstr>Главная черта архитектуры классицизма</vt:lpstr>
      <vt:lpstr>Архитектура классицизма </vt:lpstr>
      <vt:lpstr>2. Романский стиль</vt:lpstr>
      <vt:lpstr>Романский стиль (римский)</vt:lpstr>
      <vt:lpstr> Собор  Нотр-Дам  ля Гранд, Пуатье</vt:lpstr>
      <vt:lpstr>Нотр-Дам ля Гранд. Западное крыло</vt:lpstr>
      <vt:lpstr>Королевский дворец Алькасар</vt:lpstr>
      <vt:lpstr>"Классичнее" всего этот стиль получит распространение в искусстве Германии и Франции</vt:lpstr>
      <vt:lpstr>Норманнская крепость, X-XI вв. Франция</vt:lpstr>
      <vt:lpstr>- сочетание ясного архитектурного силуэта и лаконичности наружной отделки — здание всегда гармонично вписывалось в окружающую природу. Этому способствовали массивные стены с узкими проёмами окон и ступенчато-углублёнными порталами. Такие стены несли в себе оборонительное назначение.  -основными постройками в этот период становятся храм-крепость и замок-крепость. Главным элементом композиции монастыря или замка становится башня . Вокруг неё располагались остальные постройки, составленные из простых геометрических форм — кубов, призм, цилиндров. </vt:lpstr>
      <vt:lpstr>3. Готический стиль</vt:lpstr>
      <vt:lpstr>Готика - это единственный стиль, создавший совершенно своеобразную систему форм и новое понимание организации пространства и объемной композиции. 12-15в.</vt:lpstr>
      <vt:lpstr>Собор  Нотр-Дам в Париже</vt:lpstr>
      <vt:lpstr>Характерными чертами стиля готика являются</vt:lpstr>
      <vt:lpstr>Вид на Нотр-Дам  с острова Сен-Луи</vt:lpstr>
      <vt:lpstr>Готический собор в Кутансе, Франция</vt:lpstr>
      <vt:lpstr>4. Барокко</vt:lpstr>
      <vt:lpstr>-контрастность, напряжённость, динамичность образов, стремление к величию и пышности, к совмещению реальности и иллюзии  -к слиянию искусств (городские и дворцово-парковые ансамбли</vt:lpstr>
      <vt:lpstr>-стиль барокко появился в XVI—XVII веках в итальянских городах: Риме, Венеции, Флоренции.   Барокко свойственны контрастность, напряжённость, динамичность образов,, стремление к величию и пышности, к совмещению реальности и иллюзии, к слиянию искусств (городские и дворцово-парковые ансамбли  </vt:lpstr>
      <vt:lpstr>Екатерининский дворец</vt:lpstr>
      <vt:lpstr>Царское село</vt:lpstr>
      <vt:lpstr>Слайд 30</vt:lpstr>
      <vt:lpstr>Эрмитаж</vt:lpstr>
      <vt:lpstr>Церковный корпус Большого дворца</vt:lpstr>
      <vt:lpstr>5. Рококо</vt:lpstr>
      <vt:lpstr>Рококо́ ( дробленый камень, декоративная раковина, ракушка)</vt:lpstr>
      <vt:lpstr>Интерьеры Зимнего дворца</vt:lpstr>
      <vt:lpstr>Слайд 36</vt:lpstr>
      <vt:lpstr>Слайд 37</vt:lpstr>
      <vt:lpstr>рококо свойственны</vt:lpstr>
      <vt:lpstr>Фельдмаршалский зал</vt:lpstr>
      <vt:lpstr>Слайд 40</vt:lpstr>
      <vt:lpstr>6. Ампир</vt:lpstr>
      <vt:lpstr>Ампи́р ( «имперский стиль»)</vt:lpstr>
      <vt:lpstr>Арка Генштаба</vt:lpstr>
      <vt:lpstr>Ампиру свойственны</vt:lpstr>
      <vt:lpstr>Слайд 45</vt:lpstr>
      <vt:lpstr>Дворцовая площадь</vt:lpstr>
      <vt:lpstr>Слайд 47</vt:lpstr>
      <vt:lpstr>7. Модерн</vt:lpstr>
      <vt:lpstr>Моде́рн (современный)</vt:lpstr>
      <vt:lpstr>Особняк Рябушинского</vt:lpstr>
      <vt:lpstr>Отличительные особенности</vt:lpstr>
      <vt:lpstr>Дом Бальо (1906, арх. Антони Гауди́)</vt:lpstr>
      <vt:lpstr>8. Хай -тек</vt:lpstr>
      <vt:lpstr>Музей Гуггенхейма</vt:lpstr>
      <vt:lpstr>Хай-тек (высокие технологии)</vt:lpstr>
      <vt:lpstr>Слайд 56</vt:lpstr>
      <vt:lpstr>Основные черты</vt:lpstr>
      <vt:lpstr>Слайд 58</vt:lpstr>
      <vt:lpstr>Слайд 59</vt:lpstr>
      <vt:lpstr>Музей Гуггенхейма (проект)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Пирамиды Хефрена, Хеопса, Микерина</dc:title>
  <dc:creator>User</dc:creator>
  <cp:lastModifiedBy>Admin</cp:lastModifiedBy>
  <cp:revision>34</cp:revision>
  <dcterms:created xsi:type="dcterms:W3CDTF">2012-01-10T04:34:07Z</dcterms:created>
  <dcterms:modified xsi:type="dcterms:W3CDTF">2013-07-16T09:58:30Z</dcterms:modified>
</cp:coreProperties>
</file>