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1572" y="-2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77ABBCF4-7F72-4D29-B15D-F2C661FDA5F8}" type="datetimeFigureOut">
              <a:rPr lang="ru-RU" smtClean="0"/>
              <a:pPr/>
              <a:t>09.09.2013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C9595AEC-43A1-47EC-B767-127E597A95D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7ABBCF4-7F72-4D29-B15D-F2C661FDA5F8}" type="datetimeFigureOut">
              <a:rPr lang="ru-RU" smtClean="0"/>
              <a:pPr/>
              <a:t>09.09.2013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9595AEC-43A1-47EC-B767-127E597A95D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7ABBCF4-7F72-4D29-B15D-F2C661FDA5F8}" type="datetimeFigureOut">
              <a:rPr lang="ru-RU" smtClean="0"/>
              <a:pPr/>
              <a:t>09.09.2013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9595AEC-43A1-47EC-B767-127E597A95D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7ABBCF4-7F72-4D29-B15D-F2C661FDA5F8}" type="datetimeFigureOut">
              <a:rPr lang="ru-RU" smtClean="0"/>
              <a:pPr/>
              <a:t>09.09.2013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9595AEC-43A1-47EC-B767-127E597A95D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77ABBCF4-7F72-4D29-B15D-F2C661FDA5F8}" type="datetimeFigureOut">
              <a:rPr lang="ru-RU" smtClean="0"/>
              <a:pPr/>
              <a:t>09.09.2013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9595AEC-43A1-47EC-B767-127E597A95D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7ABBCF4-7F72-4D29-B15D-F2C661FDA5F8}" type="datetimeFigureOut">
              <a:rPr lang="ru-RU" smtClean="0"/>
              <a:pPr/>
              <a:t>09.09.2013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9595AEC-43A1-47EC-B767-127E597A95D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77ABBCF4-7F72-4D29-B15D-F2C661FDA5F8}" type="datetimeFigureOut">
              <a:rPr lang="ru-RU" smtClean="0"/>
              <a:pPr/>
              <a:t>09.09.2013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9595AEC-43A1-47EC-B767-127E597A95D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7ABBCF4-7F72-4D29-B15D-F2C661FDA5F8}" type="datetimeFigureOut">
              <a:rPr lang="ru-RU" smtClean="0"/>
              <a:pPr/>
              <a:t>09.09.2013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9595AEC-43A1-47EC-B767-127E597A95D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7ABBCF4-7F72-4D29-B15D-F2C661FDA5F8}" type="datetimeFigureOut">
              <a:rPr lang="ru-RU" smtClean="0"/>
              <a:pPr/>
              <a:t>09.09.2013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9595AEC-43A1-47EC-B767-127E597A95D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7ABBCF4-7F72-4D29-B15D-F2C661FDA5F8}" type="datetimeFigureOut">
              <a:rPr lang="ru-RU" smtClean="0"/>
              <a:pPr/>
              <a:t>09.09.2013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9595AEC-43A1-47EC-B767-127E597A95D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77ABBCF4-7F72-4D29-B15D-F2C661FDA5F8}" type="datetimeFigureOut">
              <a:rPr lang="ru-RU" smtClean="0"/>
              <a:pPr/>
              <a:t>09.09.2013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C9595AEC-43A1-47EC-B767-127E597A95D0}"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7ABBCF4-7F72-4D29-B15D-F2C661FDA5F8}" type="datetimeFigureOut">
              <a:rPr lang="ru-RU" smtClean="0"/>
              <a:pPr/>
              <a:t>09.09.2013</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9595AEC-43A1-47EC-B767-127E597A95D0}"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Мои документы\Ш К О Л А\классное руководство\Безопасность\разное по безопасности\1841382.jpg"/>
          <p:cNvPicPr>
            <a:picLocks noChangeAspect="1" noChangeArrowheads="1"/>
          </p:cNvPicPr>
          <p:nvPr/>
        </p:nvPicPr>
        <p:blipFill>
          <a:blip r:embed="rId2"/>
          <a:srcRect/>
          <a:stretch>
            <a:fillRect/>
          </a:stretch>
        </p:blipFill>
        <p:spPr bwMode="auto">
          <a:xfrm>
            <a:off x="1142976" y="285728"/>
            <a:ext cx="4085037" cy="6328158"/>
          </a:xfrm>
          <a:prstGeom prst="rect">
            <a:avLst/>
          </a:prstGeom>
          <a:noFill/>
        </p:spPr>
      </p:pic>
      <p:sp>
        <p:nvSpPr>
          <p:cNvPr id="6" name="Прямоугольник 5"/>
          <p:cNvSpPr/>
          <p:nvPr/>
        </p:nvSpPr>
        <p:spPr>
          <a:xfrm>
            <a:off x="3428992" y="5929330"/>
            <a:ext cx="1714512" cy="285752"/>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ик 3"/>
          <p:cNvSpPr/>
          <p:nvPr/>
        </p:nvSpPr>
        <p:spPr>
          <a:xfrm>
            <a:off x="5500694" y="5429264"/>
            <a:ext cx="3143272" cy="1071570"/>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C00000"/>
                </a:solidFill>
              </a:rPr>
              <a:t>Родительское собрание. </a:t>
            </a:r>
          </a:p>
          <a:p>
            <a:pPr algn="ctr"/>
            <a:r>
              <a:rPr lang="ru-RU" b="1" dirty="0" smtClean="0">
                <a:solidFill>
                  <a:srgbClr val="C00000"/>
                </a:solidFill>
              </a:rPr>
              <a:t>Зайцева О.Б.,  СОШ № 1, </a:t>
            </a:r>
            <a:r>
              <a:rPr lang="ru-RU" b="1" dirty="0" err="1" smtClean="0">
                <a:solidFill>
                  <a:srgbClr val="C00000"/>
                </a:solidFill>
              </a:rPr>
              <a:t>кл.рук</a:t>
            </a:r>
            <a:r>
              <a:rPr lang="ru-RU" b="1" dirty="0" smtClean="0">
                <a:solidFill>
                  <a:srgbClr val="C00000"/>
                </a:solidFill>
              </a:rPr>
              <a:t>. 6 а </a:t>
            </a:r>
            <a:r>
              <a:rPr lang="ru-RU" b="1" dirty="0" err="1" smtClean="0">
                <a:solidFill>
                  <a:srgbClr val="C00000"/>
                </a:solidFill>
              </a:rPr>
              <a:t>кл</a:t>
            </a:r>
            <a:r>
              <a:rPr lang="ru-RU" b="1" dirty="0" smtClean="0">
                <a:solidFill>
                  <a:srgbClr val="C00000"/>
                </a:solidFill>
              </a:rPr>
              <a:t>.</a:t>
            </a:r>
            <a:endParaRPr lang="ru-RU" b="1"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Мои документы\Ш К О Л А\классное руководство\Безопасность\разное по безопасности\pic-25d53254.jpg"/>
          <p:cNvPicPr>
            <a:picLocks noChangeAspect="1" noChangeArrowheads="1"/>
          </p:cNvPicPr>
          <p:nvPr/>
        </p:nvPicPr>
        <p:blipFill>
          <a:blip r:embed="rId2"/>
          <a:srcRect/>
          <a:stretch>
            <a:fillRect/>
          </a:stretch>
        </p:blipFill>
        <p:spPr bwMode="auto">
          <a:xfrm>
            <a:off x="0" y="0"/>
            <a:ext cx="2700339" cy="2286494"/>
          </a:xfrm>
          <a:prstGeom prst="rect">
            <a:avLst/>
          </a:prstGeom>
          <a:noFill/>
        </p:spPr>
      </p:pic>
      <p:sp>
        <p:nvSpPr>
          <p:cNvPr id="5" name="Скругленный прямоугольник 4"/>
          <p:cNvSpPr/>
          <p:nvPr/>
        </p:nvSpPr>
        <p:spPr>
          <a:xfrm>
            <a:off x="214282" y="2500306"/>
            <a:ext cx="8715436" cy="407196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РЕБЕНОК ОДИН В КВАРТИРЕ.</a:t>
            </a:r>
          </a:p>
          <a:p>
            <a:pPr algn="just"/>
            <a:r>
              <a:rPr lang="ru-RU"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1400" b="1" dirty="0">
                <a:latin typeface="Times New Roman" pitchFamily="18" charset="0"/>
                <a:cs typeface="Times New Roman" pitchFamily="18" charset="0"/>
              </a:rPr>
              <a:t>На видном месте напишите телефоны, по которым он может быстро связаться (ваша работа, мобильный, милиция, скорая помощь, пожарная охрана, соседи). </a:t>
            </a:r>
          </a:p>
          <a:p>
            <a:pPr algn="just"/>
            <a:r>
              <a:rPr lang="ru-RU" sz="1400" b="1" dirty="0" smtClean="0">
                <a:latin typeface="Times New Roman" pitchFamily="18" charset="0"/>
                <a:cs typeface="Times New Roman" pitchFamily="18" charset="0"/>
              </a:rPr>
              <a:t>Не </a:t>
            </a:r>
            <a:r>
              <a:rPr lang="ru-RU" sz="1400" b="1" dirty="0">
                <a:latin typeface="Times New Roman" pitchFamily="18" charset="0"/>
                <a:cs typeface="Times New Roman" pitchFamily="18" charset="0"/>
              </a:rPr>
              <a:t>оставляйте на видных местах таблетки и другие лекарства. Уходя из дома, убирайте все колющие, режущие предметы и спички. Хранение оружия и боеприпасов в квартирах, домах должно быть на законном основании с соответствующим разрешением. Хранить его нужно в недоступном для детей месте, в сейфе, где хранятся ключи и код от сейфа должны знать только взрослые. </a:t>
            </a:r>
            <a:endParaRPr lang="ru-RU" sz="1400" b="1" dirty="0" smtClean="0">
              <a:latin typeface="Times New Roman" pitchFamily="18" charset="0"/>
              <a:cs typeface="Times New Roman" pitchFamily="18" charset="0"/>
            </a:endParaRPr>
          </a:p>
          <a:p>
            <a:pPr algn="just"/>
            <a:r>
              <a:rPr lang="ru-RU" sz="1400" b="1" dirty="0" smtClean="0">
                <a:latin typeface="Times New Roman" pitchFamily="18" charset="0"/>
                <a:cs typeface="Times New Roman" pitchFamily="18" charset="0"/>
              </a:rPr>
              <a:t>Объясните </a:t>
            </a:r>
            <a:r>
              <a:rPr lang="ru-RU" sz="1400" b="1" dirty="0">
                <a:latin typeface="Times New Roman" pitchFamily="18" charset="0"/>
                <a:cs typeface="Times New Roman" pitchFamily="18" charset="0"/>
              </a:rPr>
              <a:t>ребенку, что пока он находится у себя дома за закрытой дверью, он в относительной безопасности, но стоит лишь открыть дверь, как грань между ним и преступником стирается, он тут же становится легкой добычей, хотя бы потому, что не готов к нападению из вне, следовательно, не может сориентироваться в сложившейся ситуации. </a:t>
            </a:r>
            <a:endParaRPr lang="ru-RU" sz="1400" b="1" dirty="0" smtClean="0">
              <a:latin typeface="Times New Roman" pitchFamily="18" charset="0"/>
              <a:cs typeface="Times New Roman" pitchFamily="18" charset="0"/>
            </a:endParaRPr>
          </a:p>
          <a:p>
            <a:pPr algn="ctr"/>
            <a:endParaRPr lang="ru-RU" sz="1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algn="ctr"/>
            <a:r>
              <a:rPr lang="ru-RU" sz="1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ОШИБКИ, </a:t>
            </a:r>
            <a:r>
              <a:rPr lang="ru-RU" sz="1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которые чаще всего допускают наши дети: </a:t>
            </a:r>
          </a:p>
          <a:p>
            <a:pPr algn="just">
              <a:buFont typeface="Wingdings" pitchFamily="2" charset="2"/>
              <a:buChar char="§"/>
            </a:pPr>
            <a:r>
              <a:rPr lang="ru-RU" sz="1400" b="1" dirty="0" smtClean="0">
                <a:latin typeface="Times New Roman" pitchFamily="18" charset="0"/>
                <a:cs typeface="Times New Roman" pitchFamily="18" charset="0"/>
              </a:rPr>
              <a:t> они</a:t>
            </a:r>
            <a:r>
              <a:rPr lang="ru-RU" sz="1400" b="1" dirty="0">
                <a:latin typeface="Times New Roman" pitchFamily="18" charset="0"/>
                <a:cs typeface="Times New Roman" pitchFamily="18" charset="0"/>
              </a:rPr>
              <a:t>, не задумываясь над последствиями, открывают дверь, и даже если кто-то стоит на лестничной площадке, спокойно идут навстречу к незнакомцу; </a:t>
            </a:r>
            <a:endParaRPr lang="ru-RU" sz="1400" b="1" dirty="0" smtClean="0">
              <a:latin typeface="Times New Roman" pitchFamily="18" charset="0"/>
              <a:cs typeface="Times New Roman" pitchFamily="18" charset="0"/>
            </a:endParaRPr>
          </a:p>
          <a:p>
            <a:pPr algn="just">
              <a:buFont typeface="Wingdings" pitchFamily="2" charset="2"/>
              <a:buChar char="§"/>
            </a:pPr>
            <a:r>
              <a:rPr lang="ru-RU" sz="1400" b="1" dirty="0">
                <a:latin typeface="Times New Roman" pitchFamily="18" charset="0"/>
                <a:cs typeface="Times New Roman" pitchFamily="18" charset="0"/>
              </a:rPr>
              <a:t> </a:t>
            </a:r>
            <a:r>
              <a:rPr lang="ru-RU" sz="1400" b="1" dirty="0" smtClean="0">
                <a:latin typeface="Times New Roman" pitchFamily="18" charset="0"/>
                <a:cs typeface="Times New Roman" pitchFamily="18" charset="0"/>
              </a:rPr>
              <a:t> покидая </a:t>
            </a:r>
            <a:r>
              <a:rPr lang="ru-RU" sz="1400" b="1" dirty="0">
                <a:latin typeface="Times New Roman" pitchFamily="18" charset="0"/>
                <a:cs typeface="Times New Roman" pitchFamily="18" charset="0"/>
              </a:rPr>
              <a:t>квартиру, часто оставляют ее открытой, мол я быстро вернусь; </a:t>
            </a:r>
            <a:endParaRPr lang="ru-RU" sz="1400" b="1" dirty="0" smtClean="0">
              <a:latin typeface="Times New Roman" pitchFamily="18" charset="0"/>
              <a:cs typeface="Times New Roman" pitchFamily="18" charset="0"/>
            </a:endParaRPr>
          </a:p>
          <a:p>
            <a:pPr algn="just">
              <a:buFont typeface="Wingdings" pitchFamily="2" charset="2"/>
              <a:buChar char="§"/>
            </a:pPr>
            <a:r>
              <a:rPr lang="ru-RU" sz="1400" b="1" dirty="0">
                <a:latin typeface="Times New Roman" pitchFamily="18" charset="0"/>
                <a:cs typeface="Times New Roman" pitchFamily="18" charset="0"/>
              </a:rPr>
              <a:t> </a:t>
            </a:r>
            <a:r>
              <a:rPr lang="ru-RU" sz="1400" b="1" dirty="0" smtClean="0">
                <a:latin typeface="Times New Roman" pitchFamily="18" charset="0"/>
                <a:cs typeface="Times New Roman" pitchFamily="18" charset="0"/>
              </a:rPr>
              <a:t> беззаботно </a:t>
            </a:r>
            <a:r>
              <a:rPr lang="ru-RU" sz="1400" b="1" dirty="0">
                <a:latin typeface="Times New Roman" pitchFamily="18" charset="0"/>
                <a:cs typeface="Times New Roman" pitchFamily="18" charset="0"/>
              </a:rPr>
              <a:t>выбрасываю мусор или забирают почту, когда у них за спиной кто-то появился</a:t>
            </a:r>
            <a:r>
              <a:rPr lang="ru-RU" sz="1400" b="1" dirty="0" smtClean="0">
                <a:latin typeface="Times New Roman" pitchFamily="18" charset="0"/>
                <a:cs typeface="Times New Roman" pitchFamily="18" charset="0"/>
              </a:rPr>
              <a:t>;</a:t>
            </a:r>
          </a:p>
          <a:p>
            <a:pPr algn="just">
              <a:buFont typeface="Wingdings" pitchFamily="2" charset="2"/>
              <a:buChar char="§"/>
            </a:pPr>
            <a:r>
              <a:rPr lang="ru-RU" sz="1400" b="1" dirty="0">
                <a:latin typeface="Times New Roman" pitchFamily="18" charset="0"/>
                <a:cs typeface="Times New Roman" pitchFamily="18" charset="0"/>
              </a:rPr>
              <a:t> </a:t>
            </a:r>
            <a:r>
              <a:rPr lang="ru-RU" sz="1400" b="1" dirty="0" smtClean="0">
                <a:latin typeface="Times New Roman" pitchFamily="18" charset="0"/>
                <a:cs typeface="Times New Roman" pitchFamily="18" charset="0"/>
              </a:rPr>
              <a:t> садятся </a:t>
            </a:r>
            <a:r>
              <a:rPr lang="ru-RU" sz="1400" b="1" dirty="0">
                <a:latin typeface="Times New Roman" pitchFamily="18" charset="0"/>
                <a:cs typeface="Times New Roman" pitchFamily="18" charset="0"/>
              </a:rPr>
              <a:t>в лифт с незнакомыми людьми. </a:t>
            </a:r>
            <a:endParaRPr lang="ru-RU" b="1" dirty="0"/>
          </a:p>
        </p:txBody>
      </p:sp>
      <p:sp>
        <p:nvSpPr>
          <p:cNvPr id="7" name="Скругленный прямоугольник 6"/>
          <p:cNvSpPr/>
          <p:nvPr/>
        </p:nvSpPr>
        <p:spPr>
          <a:xfrm>
            <a:off x="2786050" y="214290"/>
            <a:ext cx="6143668" cy="235745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ВАШИ ОТНОШЕНИЯ С ДЕТЬМИ.</a:t>
            </a:r>
          </a:p>
          <a:p>
            <a:pPr algn="just"/>
            <a:r>
              <a:rPr lang="ru-RU" sz="1400" b="1" dirty="0" smtClean="0">
                <a:latin typeface="Times New Roman" pitchFamily="18" charset="0"/>
                <a:cs typeface="Times New Roman" pitchFamily="18" charset="0"/>
              </a:rPr>
              <a:t>Именно </a:t>
            </a:r>
            <a:r>
              <a:rPr lang="ru-RU" sz="1400" b="1" dirty="0">
                <a:latin typeface="Times New Roman" pitchFamily="18" charset="0"/>
                <a:cs typeface="Times New Roman" pitchFamily="18" charset="0"/>
              </a:rPr>
              <a:t>через ежедневное общение со своим ребенком вы узнаете о проблемах и вопросах, которые волнуют его и, решая с ним его проблемы, помогаете ему научиться правильно вести себя в той или иной ситуации. Поэтому </a:t>
            </a:r>
            <a:r>
              <a:rPr lang="ru-RU" sz="1400" b="1" dirty="0">
                <a:solidFill>
                  <a:srgbClr val="FF0000"/>
                </a:solidFill>
                <a:latin typeface="Times New Roman" pitchFamily="18" charset="0"/>
                <a:cs typeface="Times New Roman" pitchFamily="18" charset="0"/>
              </a:rPr>
              <a:t>первое правило </a:t>
            </a:r>
            <a:r>
              <a:rPr lang="ru-RU" sz="1400" b="1" dirty="0">
                <a:latin typeface="Times New Roman" pitchFamily="18" charset="0"/>
                <a:cs typeface="Times New Roman" pitchFamily="18" charset="0"/>
              </a:rPr>
              <a:t>гласит: как можно чаще говорите с детьми, помогайте решать их, пусть даже пустяковые, по вашему мнению, проблемы. </a:t>
            </a:r>
            <a:r>
              <a:rPr lang="ru-RU" sz="1400" b="1" dirty="0" smtClean="0">
                <a:solidFill>
                  <a:srgbClr val="FF0000"/>
                </a:solidFill>
                <a:latin typeface="Times New Roman" pitchFamily="18" charset="0"/>
                <a:cs typeface="Times New Roman" pitchFamily="18" charset="0"/>
              </a:rPr>
              <a:t>Правило </a:t>
            </a:r>
            <a:r>
              <a:rPr lang="ru-RU" sz="1400" b="1" dirty="0">
                <a:solidFill>
                  <a:srgbClr val="FF0000"/>
                </a:solidFill>
                <a:latin typeface="Times New Roman" pitchFamily="18" charset="0"/>
                <a:cs typeface="Times New Roman" pitchFamily="18" charset="0"/>
              </a:rPr>
              <a:t>второе:</a:t>
            </a:r>
            <a:r>
              <a:rPr lang="ru-RU" sz="1400" b="1" dirty="0">
                <a:latin typeface="Times New Roman" pitchFamily="18" charset="0"/>
                <a:cs typeface="Times New Roman" pitchFamily="18" charset="0"/>
              </a:rPr>
              <a:t> если хотите научить ребенка правилам безопасности, </a:t>
            </a:r>
            <a:r>
              <a:rPr lang="ru-RU" sz="1400" b="1" dirty="0" smtClean="0">
                <a:latin typeface="Times New Roman" pitchFamily="18" charset="0"/>
                <a:cs typeface="Times New Roman" pitchFamily="18" charset="0"/>
              </a:rPr>
              <a:t>прежде всего сами выполняйте их. Если вы всегда внимательны к своей собственной безопасности, то и ребенок будет повторять эти же действия.</a:t>
            </a:r>
            <a:endParaRPr lang="ru-RU" sz="1400" b="1"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214282" y="4643446"/>
            <a:ext cx="8715436" cy="135732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Ø"/>
            </a:pPr>
            <a:r>
              <a:rPr lang="ru-RU" sz="1600" b="1" dirty="0" smtClean="0">
                <a:latin typeface="Times New Roman" pitchFamily="18" charset="0"/>
                <a:cs typeface="Times New Roman" pitchFamily="18" charset="0"/>
              </a:rPr>
              <a:t> Не просматривай почту около ящика, поднимись домой и посмотри там. </a:t>
            </a:r>
          </a:p>
          <a:p>
            <a:pPr>
              <a:buFont typeface="Wingdings" pitchFamily="2" charset="2"/>
              <a:buChar char="Ø"/>
            </a:pPr>
            <a:r>
              <a:rPr lang="ru-RU" sz="1600" b="1" dirty="0" smtClean="0">
                <a:latin typeface="Times New Roman" pitchFamily="18" charset="0"/>
                <a:cs typeface="Times New Roman" pitchFamily="18" charset="0"/>
              </a:rPr>
              <a:t> Если незнакомец предлагает тебе подняться на лифте, откажись, сославшись, что ты еще задержишься или живешь на втором этаже и пойдешь пешком по лестнице. </a:t>
            </a:r>
          </a:p>
          <a:p>
            <a:pPr>
              <a:buFont typeface="Wingdings" pitchFamily="2" charset="2"/>
              <a:buChar char="Ø"/>
            </a:pPr>
            <a:r>
              <a:rPr lang="ru-RU" sz="1600" b="1" dirty="0" smtClean="0">
                <a:latin typeface="Times New Roman" pitchFamily="18" charset="0"/>
                <a:cs typeface="Times New Roman" pitchFamily="18" charset="0"/>
              </a:rPr>
              <a:t> Если незнакомец пытается зажать тебе рот, постарайся укусить его за руку, если же ты оказался с ним лицом к лицу кусай за нос. </a:t>
            </a:r>
            <a:endParaRPr lang="ru-RU" sz="1600" b="1" dirty="0"/>
          </a:p>
        </p:txBody>
      </p:sp>
      <p:sp>
        <p:nvSpPr>
          <p:cNvPr id="7" name="Скругленный прямоугольник 6"/>
          <p:cNvSpPr/>
          <p:nvPr/>
        </p:nvSpPr>
        <p:spPr>
          <a:xfrm>
            <a:off x="2500298" y="428604"/>
            <a:ext cx="6429420" cy="442915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ПОМНИТЕ ,</a:t>
            </a:r>
            <a:r>
              <a:rPr lang="ru-RU" sz="1600" dirty="0" smtClean="0">
                <a:latin typeface="Times New Roman" pitchFamily="18" charset="0"/>
                <a:cs typeface="Times New Roman" pitchFamily="18" charset="0"/>
              </a:rPr>
              <a:t> </a:t>
            </a:r>
            <a:r>
              <a:rPr lang="ru-RU" sz="1600" b="1" dirty="0">
                <a:latin typeface="Times New Roman" pitchFamily="18" charset="0"/>
                <a:cs typeface="Times New Roman" pitchFamily="18" charset="0"/>
              </a:rPr>
              <a:t>что ваш ребенок не всегда может правильно оценить ситуацию, поэтому лучше, если он будет выполнять поручения под бдительным контролем с вашей стороны: </a:t>
            </a:r>
            <a:endParaRPr lang="ru-RU" sz="1600" b="1" dirty="0" smtClean="0">
              <a:latin typeface="Times New Roman" pitchFamily="18" charset="0"/>
              <a:cs typeface="Times New Roman" pitchFamily="18" charset="0"/>
            </a:endParaRPr>
          </a:p>
          <a:p>
            <a:pPr algn="just">
              <a:buFont typeface="Wingdings" pitchFamily="2" charset="2"/>
              <a:buChar char="Ø"/>
            </a:pPr>
            <a:r>
              <a:rPr lang="ru-RU" sz="1600" b="1" dirty="0">
                <a:latin typeface="Times New Roman" pitchFamily="18" charset="0"/>
                <a:cs typeface="Times New Roman" pitchFamily="18" charset="0"/>
              </a:rPr>
              <a:t> </a:t>
            </a:r>
            <a:r>
              <a:rPr lang="ru-RU" sz="1600" b="1" dirty="0" smtClean="0">
                <a:latin typeface="Times New Roman" pitchFamily="18" charset="0"/>
                <a:cs typeface="Times New Roman" pitchFamily="18" charset="0"/>
              </a:rPr>
              <a:t> Прежде </a:t>
            </a:r>
            <a:r>
              <a:rPr lang="ru-RU" sz="1600" b="1" dirty="0">
                <a:latin typeface="Times New Roman" pitchFamily="18" charset="0"/>
                <a:cs typeface="Times New Roman" pitchFamily="18" charset="0"/>
              </a:rPr>
              <a:t>чем открыть дверь, посмотри в глазок, нет ли за дверью посторонних. </a:t>
            </a:r>
            <a:endParaRPr lang="ru-RU" sz="1600" b="1" dirty="0" smtClean="0">
              <a:latin typeface="Times New Roman" pitchFamily="18" charset="0"/>
              <a:cs typeface="Times New Roman" pitchFamily="18" charset="0"/>
            </a:endParaRPr>
          </a:p>
          <a:p>
            <a:pPr algn="just">
              <a:buFont typeface="Wingdings" pitchFamily="2" charset="2"/>
              <a:buChar char="Ø"/>
            </a:pPr>
            <a:r>
              <a:rPr lang="ru-RU" sz="1600" b="1" dirty="0">
                <a:latin typeface="Times New Roman" pitchFamily="18" charset="0"/>
                <a:cs typeface="Times New Roman" pitchFamily="18" charset="0"/>
              </a:rPr>
              <a:t> </a:t>
            </a:r>
            <a:r>
              <a:rPr lang="ru-RU" sz="1600" b="1" dirty="0" smtClean="0">
                <a:latin typeface="Times New Roman" pitchFamily="18" charset="0"/>
                <a:cs typeface="Times New Roman" pitchFamily="18" charset="0"/>
              </a:rPr>
              <a:t> Если </a:t>
            </a:r>
            <a:r>
              <a:rPr lang="ru-RU" sz="1600" b="1" dirty="0">
                <a:latin typeface="Times New Roman" pitchFamily="18" charset="0"/>
                <a:cs typeface="Times New Roman" pitchFamily="18" charset="0"/>
              </a:rPr>
              <a:t>тебе не видно, но ты слышишь голоса, подожди, пока люди не уйдут с площадки. </a:t>
            </a:r>
            <a:endParaRPr lang="ru-RU" sz="1600" b="1" dirty="0" smtClean="0">
              <a:latin typeface="Times New Roman" pitchFamily="18" charset="0"/>
              <a:cs typeface="Times New Roman" pitchFamily="18" charset="0"/>
            </a:endParaRPr>
          </a:p>
          <a:p>
            <a:pPr algn="just">
              <a:buFont typeface="Wingdings" pitchFamily="2" charset="2"/>
              <a:buChar char="Ø"/>
            </a:pPr>
            <a:r>
              <a:rPr lang="ru-RU" sz="1600" b="1" dirty="0">
                <a:latin typeface="Times New Roman" pitchFamily="18" charset="0"/>
                <a:cs typeface="Times New Roman" pitchFamily="18" charset="0"/>
              </a:rPr>
              <a:t> </a:t>
            </a:r>
            <a:r>
              <a:rPr lang="ru-RU" sz="1600" b="1" dirty="0" smtClean="0">
                <a:latin typeface="Times New Roman" pitchFamily="18" charset="0"/>
                <a:cs typeface="Times New Roman" pitchFamily="18" charset="0"/>
              </a:rPr>
              <a:t> Открыв </a:t>
            </a:r>
            <a:r>
              <a:rPr lang="ru-RU" sz="1600" b="1" dirty="0">
                <a:latin typeface="Times New Roman" pitchFamily="18" charset="0"/>
                <a:cs typeface="Times New Roman" pitchFamily="18" charset="0"/>
              </a:rPr>
              <a:t>дверь и выйдя из квартиры, не забудь закрыть за собой дверь на ключ, и тогда ты можешь быть уверен, что тебя при возвращении не будет ждать дома преступник. </a:t>
            </a:r>
            <a:endParaRPr lang="ru-RU" sz="1600" b="1" dirty="0" smtClean="0">
              <a:latin typeface="Times New Roman" pitchFamily="18" charset="0"/>
              <a:cs typeface="Times New Roman" pitchFamily="18" charset="0"/>
            </a:endParaRPr>
          </a:p>
          <a:p>
            <a:pPr algn="just">
              <a:buFont typeface="Wingdings" pitchFamily="2" charset="2"/>
              <a:buChar char="Ø"/>
            </a:pPr>
            <a:r>
              <a:rPr lang="ru-RU" sz="1600" b="1" dirty="0">
                <a:latin typeface="Times New Roman" pitchFamily="18" charset="0"/>
                <a:cs typeface="Times New Roman" pitchFamily="18" charset="0"/>
              </a:rPr>
              <a:t> </a:t>
            </a:r>
            <a:r>
              <a:rPr lang="ru-RU" sz="1600" b="1" dirty="0" smtClean="0">
                <a:latin typeface="Times New Roman" pitchFamily="18" charset="0"/>
                <a:cs typeface="Times New Roman" pitchFamily="18" charset="0"/>
              </a:rPr>
              <a:t> Если </a:t>
            </a:r>
            <a:r>
              <a:rPr lang="ru-RU" sz="1600" b="1" dirty="0">
                <a:latin typeface="Times New Roman" pitchFamily="18" charset="0"/>
                <a:cs typeface="Times New Roman" pitchFamily="18" charset="0"/>
              </a:rPr>
              <a:t>ты вышел из квартиры и увидел подозрительных людей, вернись немедленно обратно. </a:t>
            </a:r>
            <a:endParaRPr lang="ru-RU" sz="1600" b="1" dirty="0" smtClean="0">
              <a:latin typeface="Times New Roman" pitchFamily="18" charset="0"/>
              <a:cs typeface="Times New Roman" pitchFamily="18" charset="0"/>
            </a:endParaRPr>
          </a:p>
          <a:p>
            <a:pPr algn="just">
              <a:buFont typeface="Wingdings" pitchFamily="2" charset="2"/>
              <a:buChar char="Ø"/>
            </a:pPr>
            <a:r>
              <a:rPr lang="ru-RU" sz="1600" b="1" dirty="0">
                <a:latin typeface="Times New Roman" pitchFamily="18" charset="0"/>
                <a:cs typeface="Times New Roman" pitchFamily="18" charset="0"/>
              </a:rPr>
              <a:t> </a:t>
            </a:r>
            <a:r>
              <a:rPr lang="ru-RU" sz="1600" b="1" dirty="0" smtClean="0">
                <a:latin typeface="Times New Roman" pitchFamily="18" charset="0"/>
                <a:cs typeface="Times New Roman" pitchFamily="18" charset="0"/>
              </a:rPr>
              <a:t> Если </a:t>
            </a:r>
            <a:r>
              <a:rPr lang="ru-RU" sz="1600" b="1" dirty="0">
                <a:latin typeface="Times New Roman" pitchFamily="18" charset="0"/>
                <a:cs typeface="Times New Roman" pitchFamily="18" charset="0"/>
              </a:rPr>
              <a:t>незнакомец оказался у тебя за спиной, повернись к нему лицом. В случае попытки напасть на тебя будь готов обороняться. </a:t>
            </a:r>
            <a:r>
              <a:rPr lang="ru-RU" sz="1600" b="1" dirty="0" smtClean="0">
                <a:latin typeface="Times New Roman" pitchFamily="18" charset="0"/>
                <a:cs typeface="Times New Roman" pitchFamily="18" charset="0"/>
              </a:rPr>
              <a:t>Для этого ты можешь использовать портфель, сумку, мусорное ведро, ключи, брелок и т.п. Нанеси нападающему неожиданный удар и затем убегай, крича: 'Пожар' или 'Горим'. </a:t>
            </a:r>
          </a:p>
          <a:p>
            <a:pPr algn="just">
              <a:buFont typeface="Wingdings" pitchFamily="2" charset="2"/>
              <a:buChar char="Ø"/>
            </a:pPr>
            <a:endParaRPr lang="ru-RU" sz="1400" b="1" dirty="0">
              <a:latin typeface="Times New Roman" pitchFamily="18" charset="0"/>
              <a:cs typeface="Times New Roman" pitchFamily="18" charset="0"/>
            </a:endParaRPr>
          </a:p>
        </p:txBody>
      </p:sp>
      <p:pic>
        <p:nvPicPr>
          <p:cNvPr id="3074" name="Picture 2" descr="E:\Мои документы\Ш К О Л А\классное руководство\Безопасность\разное по безопасности\p236400.jpg"/>
          <p:cNvPicPr>
            <a:picLocks noChangeAspect="1" noChangeArrowheads="1"/>
          </p:cNvPicPr>
          <p:nvPr/>
        </p:nvPicPr>
        <p:blipFill>
          <a:blip r:embed="rId2"/>
          <a:srcRect/>
          <a:stretch>
            <a:fillRect/>
          </a:stretch>
        </p:blipFill>
        <p:spPr bwMode="auto">
          <a:xfrm>
            <a:off x="124011" y="742945"/>
            <a:ext cx="2376287" cy="3257559"/>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кругленный прямоугольник 6"/>
          <p:cNvSpPr/>
          <p:nvPr/>
        </p:nvSpPr>
        <p:spPr>
          <a:xfrm>
            <a:off x="214282" y="214290"/>
            <a:ext cx="6143668" cy="600079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ОБЩЕНИЕ ПО ТЕЛЕФОНУ</a:t>
            </a:r>
          </a:p>
          <a:p>
            <a:r>
              <a:rPr lang="ru-RU" sz="1600" dirty="0" smtClean="0">
                <a:latin typeface="Times New Roman" pitchFamily="18" charset="0"/>
                <a:cs typeface="Times New Roman" pitchFamily="18" charset="0"/>
              </a:rPr>
              <a:t> </a:t>
            </a:r>
          </a:p>
          <a:p>
            <a:r>
              <a:rPr lang="ru-RU" b="1" dirty="0">
                <a:latin typeface="Times New Roman" pitchFamily="18" charset="0"/>
                <a:cs typeface="Times New Roman" pitchFamily="18" charset="0"/>
              </a:rPr>
              <a:t>Т</a:t>
            </a:r>
            <a:r>
              <a:rPr lang="ru-RU" b="1" dirty="0" smtClean="0">
                <a:latin typeface="Times New Roman" pitchFamily="18" charset="0"/>
                <a:cs typeface="Times New Roman" pitchFamily="18" charset="0"/>
              </a:rPr>
              <a:t>елефон из средства защиты может превратиться в 'отмычку' преступников. </a:t>
            </a:r>
          </a:p>
          <a:p>
            <a:pPr algn="ctr"/>
            <a:r>
              <a:rPr lang="ru-RU" b="1" dirty="0" smtClean="0">
                <a:latin typeface="Times New Roman" pitchFamily="18" charset="0"/>
                <a:cs typeface="Times New Roman" pitchFamily="18" charset="0"/>
              </a:rPr>
              <a:t>Поэтому напомним вам основные </a:t>
            </a:r>
          </a:p>
          <a:p>
            <a:pPr algn="ctr"/>
            <a:r>
              <a:rPr lang="ru-RU" b="1" dirty="0" smtClean="0">
                <a:latin typeface="Times New Roman" pitchFamily="18" charset="0"/>
                <a:cs typeface="Times New Roman" pitchFamily="18" charset="0"/>
              </a:rPr>
              <a:t>правила пользования телефоном ребенком: </a:t>
            </a:r>
          </a:p>
          <a:p>
            <a:pPr>
              <a:buFont typeface="Wingdings" pitchFamily="2" charset="2"/>
              <a:buChar char="v"/>
            </a:pPr>
            <a:r>
              <a:rPr lang="ru-RU" b="1" dirty="0">
                <a:latin typeface="Times New Roman" pitchFamily="18" charset="0"/>
                <a:cs typeface="Times New Roman" pitchFamily="18" charset="0"/>
              </a:rPr>
              <a:t> </a:t>
            </a:r>
            <a:r>
              <a:rPr lang="ru-RU" b="1" dirty="0" smtClean="0">
                <a:latin typeface="Times New Roman" pitchFamily="18" charset="0"/>
                <a:cs typeface="Times New Roman" pitchFamily="18" charset="0"/>
              </a:rPr>
              <a:t>Поднимая трубку, не называй своего имени или имени звонящего, ты можешь ошибиться. </a:t>
            </a:r>
          </a:p>
          <a:p>
            <a:pPr>
              <a:buFont typeface="Wingdings" pitchFamily="2" charset="2"/>
              <a:buChar char="v"/>
            </a:pPr>
            <a:r>
              <a:rPr lang="ru-RU" b="1" dirty="0">
                <a:latin typeface="Times New Roman" pitchFamily="18" charset="0"/>
                <a:cs typeface="Times New Roman" pitchFamily="18" charset="0"/>
              </a:rPr>
              <a:t> </a:t>
            </a:r>
            <a:r>
              <a:rPr lang="ru-RU" b="1" dirty="0" smtClean="0">
                <a:latin typeface="Times New Roman" pitchFamily="18" charset="0"/>
                <a:cs typeface="Times New Roman" pitchFamily="18" charset="0"/>
              </a:rPr>
              <a:t>Никогда и никому не говори, что ты дома один. </a:t>
            </a:r>
          </a:p>
          <a:p>
            <a:pPr>
              <a:buFont typeface="Wingdings" pitchFamily="2" charset="2"/>
              <a:buChar char="v"/>
            </a:pPr>
            <a:r>
              <a:rPr lang="ru-RU" b="1" dirty="0">
                <a:latin typeface="Times New Roman" pitchFamily="18" charset="0"/>
                <a:cs typeface="Times New Roman" pitchFamily="18" charset="0"/>
              </a:rPr>
              <a:t> </a:t>
            </a:r>
            <a:r>
              <a:rPr lang="ru-RU" b="1" dirty="0" smtClean="0">
                <a:latin typeface="Times New Roman" pitchFamily="18" charset="0"/>
                <a:cs typeface="Times New Roman" pitchFamily="18" charset="0"/>
              </a:rPr>
              <a:t> Если </a:t>
            </a:r>
            <a:r>
              <a:rPr lang="ru-RU" b="1" dirty="0">
                <a:latin typeface="Times New Roman" pitchFamily="18" charset="0"/>
                <a:cs typeface="Times New Roman" pitchFamily="18" charset="0"/>
              </a:rPr>
              <a:t>просят назвать адрес, не называй, попроси перезвонить позже. </a:t>
            </a:r>
            <a:endParaRPr lang="ru-RU" b="1" dirty="0" smtClean="0">
              <a:latin typeface="Times New Roman" pitchFamily="18" charset="0"/>
              <a:cs typeface="Times New Roman" pitchFamily="18" charset="0"/>
            </a:endParaRPr>
          </a:p>
          <a:p>
            <a:pPr>
              <a:buFont typeface="Wingdings" pitchFamily="2" charset="2"/>
              <a:buChar char="v"/>
            </a:pPr>
            <a:r>
              <a:rPr lang="ru-RU" b="1" dirty="0">
                <a:latin typeface="Times New Roman" pitchFamily="18" charset="0"/>
                <a:cs typeface="Times New Roman" pitchFamily="18" charset="0"/>
              </a:rPr>
              <a:t> </a:t>
            </a:r>
            <a:r>
              <a:rPr lang="ru-RU" b="1" dirty="0" smtClean="0">
                <a:latin typeface="Times New Roman" pitchFamily="18" charset="0"/>
                <a:cs typeface="Times New Roman" pitchFamily="18" charset="0"/>
              </a:rPr>
              <a:t> Договариваясь </a:t>
            </a:r>
            <a:r>
              <a:rPr lang="ru-RU" b="1" dirty="0">
                <a:latin typeface="Times New Roman" pitchFamily="18" charset="0"/>
                <a:cs typeface="Times New Roman" pitchFamily="18" charset="0"/>
              </a:rPr>
              <a:t>о встрече с друзьями, назначай ее на время, когда в квартире будет еще кто-то, кроме тебя. </a:t>
            </a:r>
            <a:endParaRPr lang="ru-RU" b="1" dirty="0" smtClean="0">
              <a:latin typeface="Times New Roman" pitchFamily="18" charset="0"/>
              <a:cs typeface="Times New Roman" pitchFamily="18" charset="0"/>
            </a:endParaRPr>
          </a:p>
          <a:p>
            <a:pPr>
              <a:buFont typeface="Wingdings" pitchFamily="2" charset="2"/>
              <a:buChar char="v"/>
            </a:pPr>
            <a:r>
              <a:rPr lang="ru-RU" b="1" dirty="0">
                <a:latin typeface="Times New Roman" pitchFamily="18" charset="0"/>
                <a:cs typeface="Times New Roman" pitchFamily="18" charset="0"/>
              </a:rPr>
              <a:t> </a:t>
            </a:r>
            <a:r>
              <a:rPr lang="ru-RU" b="1" dirty="0" smtClean="0">
                <a:latin typeface="Times New Roman" pitchFamily="18" charset="0"/>
                <a:cs typeface="Times New Roman" pitchFamily="18" charset="0"/>
              </a:rPr>
              <a:t> Если </a:t>
            </a:r>
            <a:r>
              <a:rPr lang="ru-RU" b="1" dirty="0">
                <a:latin typeface="Times New Roman" pitchFamily="18" charset="0"/>
                <a:cs typeface="Times New Roman" pitchFamily="18" charset="0"/>
              </a:rPr>
              <a:t>тебя пытаются втянуть в непристойный разговор, положи трубку и сообщи обязательно родителям. </a:t>
            </a:r>
          </a:p>
          <a:p>
            <a:pPr>
              <a:buFont typeface="Wingdings" pitchFamily="2" charset="2"/>
              <a:buChar char="v"/>
            </a:pPr>
            <a:endParaRPr lang="ru-RU" sz="1600" b="1" dirty="0">
              <a:latin typeface="Times New Roman" pitchFamily="18" charset="0"/>
              <a:cs typeface="Times New Roman" pitchFamily="18" charset="0"/>
            </a:endParaRPr>
          </a:p>
        </p:txBody>
      </p:sp>
      <p:pic>
        <p:nvPicPr>
          <p:cNvPr id="4098" name="Picture 2" descr="E:\Мои документы\Ш К О Л А\классное руководство\Безопасность\разное по безопасности\vnimanie_deti_350x454.jpg"/>
          <p:cNvPicPr>
            <a:picLocks noChangeAspect="1" noChangeArrowheads="1"/>
          </p:cNvPicPr>
          <p:nvPr/>
        </p:nvPicPr>
        <p:blipFill>
          <a:blip r:embed="rId2"/>
          <a:srcRect/>
          <a:stretch>
            <a:fillRect/>
          </a:stretch>
        </p:blipFill>
        <p:spPr bwMode="auto">
          <a:xfrm>
            <a:off x="6429388" y="1500174"/>
            <a:ext cx="2492975" cy="323374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214282" y="3214686"/>
            <a:ext cx="8715436" cy="3286148"/>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ü"/>
            </a:pPr>
            <a:r>
              <a:rPr lang="ru-RU" sz="1400" b="1" dirty="0" smtClean="0">
                <a:latin typeface="Times New Roman" pitchFamily="18" charset="0"/>
                <a:cs typeface="Times New Roman" pitchFamily="18" charset="0"/>
              </a:rPr>
              <a:t> Приучите ребенка не доверять ключи от квартиры посторонним, которые представились вашими знакомыми. </a:t>
            </a:r>
          </a:p>
          <a:p>
            <a:pPr>
              <a:buFont typeface="Wingdings" pitchFamily="2" charset="2"/>
              <a:buChar char="ü"/>
            </a:pPr>
            <a:r>
              <a:rPr lang="ru-RU" sz="1400" b="1" dirty="0">
                <a:latin typeface="Times New Roman" pitchFamily="18" charset="0"/>
                <a:cs typeface="Times New Roman" pitchFamily="18" charset="0"/>
              </a:rPr>
              <a:t> </a:t>
            </a:r>
            <a:r>
              <a:rPr lang="ru-RU" sz="1400" b="1" dirty="0" smtClean="0">
                <a:latin typeface="Times New Roman" pitchFamily="18" charset="0"/>
                <a:cs typeface="Times New Roman" pitchFamily="18" charset="0"/>
              </a:rPr>
              <a:t>Ваш ребенок не должен приводить к себе домой незнакомых людей, даже если они сослались на вас. В крайней необходимости только с разрешения родителей. </a:t>
            </a:r>
          </a:p>
          <a:p>
            <a:pPr>
              <a:buFont typeface="Wingdings" pitchFamily="2" charset="2"/>
              <a:buChar char="ü"/>
            </a:pPr>
            <a:r>
              <a:rPr lang="ru-RU" sz="1400" b="1" dirty="0">
                <a:latin typeface="Times New Roman" pitchFamily="18" charset="0"/>
                <a:cs typeface="Times New Roman" pitchFamily="18" charset="0"/>
              </a:rPr>
              <a:t> </a:t>
            </a:r>
            <a:r>
              <a:rPr lang="ru-RU" sz="1400" b="1" dirty="0" smtClean="0">
                <a:latin typeface="Times New Roman" pitchFamily="18" charset="0"/>
                <a:cs typeface="Times New Roman" pitchFamily="18" charset="0"/>
              </a:rPr>
              <a:t> Ваш </a:t>
            </a:r>
            <a:r>
              <a:rPr lang="ru-RU" sz="1400" b="1" dirty="0">
                <a:latin typeface="Times New Roman" pitchFamily="18" charset="0"/>
                <a:cs typeface="Times New Roman" pitchFamily="18" charset="0"/>
              </a:rPr>
              <a:t>ребенок никогда не должен уходить из учебного заведения (детского сада) с людьми, которых он не знает, даже если они сослались на вас. </a:t>
            </a:r>
            <a:endParaRPr lang="ru-RU" sz="1400" b="1" dirty="0" smtClean="0">
              <a:latin typeface="Times New Roman" pitchFamily="18" charset="0"/>
              <a:cs typeface="Times New Roman" pitchFamily="18" charset="0"/>
            </a:endParaRPr>
          </a:p>
          <a:p>
            <a:pPr>
              <a:buFont typeface="Wingdings" pitchFamily="2" charset="2"/>
              <a:buChar char="ü"/>
            </a:pPr>
            <a:r>
              <a:rPr lang="ru-RU" sz="1400" b="1" dirty="0">
                <a:latin typeface="Times New Roman" pitchFamily="18" charset="0"/>
                <a:cs typeface="Times New Roman" pitchFamily="18" charset="0"/>
              </a:rPr>
              <a:t> </a:t>
            </a:r>
            <a:r>
              <a:rPr lang="ru-RU" sz="1400" b="1" dirty="0" smtClean="0">
                <a:latin typeface="Times New Roman" pitchFamily="18" charset="0"/>
                <a:cs typeface="Times New Roman" pitchFamily="18" charset="0"/>
              </a:rPr>
              <a:t>Если </a:t>
            </a:r>
            <a:r>
              <a:rPr lang="ru-RU" sz="1400" b="1" dirty="0">
                <a:latin typeface="Times New Roman" pitchFamily="18" charset="0"/>
                <a:cs typeface="Times New Roman" pitchFamily="18" charset="0"/>
              </a:rPr>
              <a:t>Вы не сможете придти за ним в школу (детский сад), предупредите, кто его заберет, и покажите этого человека в лицо (или он должен знать человека в лицо). </a:t>
            </a:r>
            <a:r>
              <a:rPr lang="ru-RU" sz="1400" b="1" dirty="0" smtClean="0">
                <a:latin typeface="Times New Roman" pitchFamily="18" charset="0"/>
                <a:cs typeface="Times New Roman" pitchFamily="18" charset="0"/>
              </a:rPr>
              <a:t>Не </a:t>
            </a:r>
            <a:r>
              <a:rPr lang="ru-RU" sz="1400" b="1" dirty="0">
                <a:latin typeface="Times New Roman" pitchFamily="18" charset="0"/>
                <a:cs typeface="Times New Roman" pitchFamily="18" charset="0"/>
              </a:rPr>
              <a:t>забудьте предупредить воспитателя </a:t>
            </a:r>
            <a:r>
              <a:rPr lang="ru-RU" sz="1400" b="1" dirty="0" smtClean="0">
                <a:latin typeface="Times New Roman" pitchFamily="18" charset="0"/>
                <a:cs typeface="Times New Roman" pitchFamily="18" charset="0"/>
              </a:rPr>
              <a:t>, учителя о </a:t>
            </a:r>
            <a:r>
              <a:rPr lang="ru-RU" sz="1400" b="1" dirty="0">
                <a:latin typeface="Times New Roman" pitchFamily="18" charset="0"/>
                <a:cs typeface="Times New Roman" pitchFamily="18" charset="0"/>
              </a:rPr>
              <a:t>том, кто придет за ребенком. </a:t>
            </a:r>
            <a:endParaRPr lang="ru-RU" sz="1400" b="1" dirty="0" smtClean="0">
              <a:latin typeface="Times New Roman" pitchFamily="18" charset="0"/>
              <a:cs typeface="Times New Roman" pitchFamily="18" charset="0"/>
            </a:endParaRPr>
          </a:p>
          <a:p>
            <a:pPr>
              <a:buFont typeface="Wingdings" pitchFamily="2" charset="2"/>
              <a:buChar char="ü"/>
            </a:pPr>
            <a:r>
              <a:rPr lang="ru-RU" sz="1400" b="1" dirty="0">
                <a:latin typeface="Times New Roman" pitchFamily="18" charset="0"/>
                <a:cs typeface="Times New Roman" pitchFamily="18" charset="0"/>
              </a:rPr>
              <a:t> </a:t>
            </a:r>
            <a:r>
              <a:rPr lang="ru-RU" sz="1400" b="1" dirty="0" smtClean="0">
                <a:latin typeface="Times New Roman" pitchFamily="18" charset="0"/>
                <a:cs typeface="Times New Roman" pitchFamily="18" charset="0"/>
              </a:rPr>
              <a:t>Попросите учителя связаться </a:t>
            </a:r>
            <a:r>
              <a:rPr lang="ru-RU" sz="1400" b="1" dirty="0">
                <a:latin typeface="Times New Roman" pitchFamily="18" charset="0"/>
                <a:cs typeface="Times New Roman" pitchFamily="18" charset="0"/>
              </a:rPr>
              <a:t>с вами, если за ребенком пришли посторонние люди, о которых вы его не предупреждали. После этого обязательно обратитесь в милицию. </a:t>
            </a:r>
            <a:endParaRPr lang="ru-RU" sz="1400" b="1" dirty="0" smtClean="0">
              <a:latin typeface="Times New Roman" pitchFamily="18" charset="0"/>
              <a:cs typeface="Times New Roman" pitchFamily="18" charset="0"/>
            </a:endParaRPr>
          </a:p>
          <a:p>
            <a:pPr>
              <a:buFont typeface="Wingdings" pitchFamily="2" charset="2"/>
              <a:buChar char="ü"/>
            </a:pPr>
            <a:r>
              <a:rPr lang="ru-RU" sz="1400" b="1" dirty="0">
                <a:latin typeface="Times New Roman" pitchFamily="18" charset="0"/>
                <a:cs typeface="Times New Roman" pitchFamily="18" charset="0"/>
              </a:rPr>
              <a:t> </a:t>
            </a:r>
            <a:r>
              <a:rPr lang="ru-RU" sz="1400" b="1" dirty="0" smtClean="0">
                <a:latin typeface="Times New Roman" pitchFamily="18" charset="0"/>
                <a:cs typeface="Times New Roman" pitchFamily="18" charset="0"/>
              </a:rPr>
              <a:t> Если </a:t>
            </a:r>
            <a:r>
              <a:rPr lang="ru-RU" sz="1400" b="1" dirty="0">
                <a:latin typeface="Times New Roman" pitchFamily="18" charset="0"/>
                <a:cs typeface="Times New Roman" pitchFamily="18" charset="0"/>
              </a:rPr>
              <a:t>вашего ребенка пытаются увести насильно, он должен привлечь к себе внимание людей, крича: 'Это не мои родители! Я их не знаю!' </a:t>
            </a:r>
            <a:endParaRPr lang="ru-RU" sz="1400" b="1" dirty="0" smtClean="0">
              <a:latin typeface="Times New Roman" pitchFamily="18" charset="0"/>
              <a:cs typeface="Times New Roman" pitchFamily="18" charset="0"/>
            </a:endParaRPr>
          </a:p>
          <a:p>
            <a:pPr>
              <a:buFont typeface="Wingdings" pitchFamily="2" charset="2"/>
              <a:buChar char="ü"/>
            </a:pPr>
            <a:r>
              <a:rPr lang="ru-RU" sz="1400" b="1" dirty="0">
                <a:latin typeface="Times New Roman" pitchFamily="18" charset="0"/>
                <a:cs typeface="Times New Roman" pitchFamily="18" charset="0"/>
              </a:rPr>
              <a:t> </a:t>
            </a:r>
            <a:r>
              <a:rPr lang="ru-RU" sz="1400" b="1" dirty="0" smtClean="0">
                <a:latin typeface="Times New Roman" pitchFamily="18" charset="0"/>
                <a:cs typeface="Times New Roman" pitchFamily="18" charset="0"/>
              </a:rPr>
              <a:t>Если </a:t>
            </a:r>
            <a:r>
              <a:rPr lang="ru-RU" sz="1400" b="1" dirty="0">
                <a:latin typeface="Times New Roman" pitchFamily="18" charset="0"/>
                <a:cs typeface="Times New Roman" pitchFamily="18" charset="0"/>
              </a:rPr>
              <a:t>ребенка доставили в милицию, он должен сообщить свой адрес, телефон родителей и свое имя. </a:t>
            </a:r>
            <a:endParaRPr lang="ru-RU" b="1" dirty="0"/>
          </a:p>
        </p:txBody>
      </p:sp>
      <p:sp>
        <p:nvSpPr>
          <p:cNvPr id="7" name="Скругленный прямоугольник 6"/>
          <p:cNvSpPr/>
          <p:nvPr/>
        </p:nvSpPr>
        <p:spPr>
          <a:xfrm>
            <a:off x="357158" y="857232"/>
            <a:ext cx="5643570" cy="2214578"/>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rgbClr val="FF0000"/>
                </a:solidFill>
                <a:effectLst>
                  <a:outerShdw blurRad="38100" dist="38100" dir="2700000" algn="tl">
                    <a:srgbClr val="000000">
                      <a:alpha val="43137"/>
                    </a:srgbClr>
                  </a:outerShdw>
                </a:effectLst>
              </a:rPr>
              <a:t>ОБЩЕНИЕ С ПОСТОРОННИМИ</a:t>
            </a:r>
          </a:p>
          <a:p>
            <a:pPr algn="just"/>
            <a:r>
              <a:rPr lang="ru-RU" sz="1400" b="1" dirty="0" smtClean="0">
                <a:latin typeface="Times New Roman" pitchFamily="18" charset="0"/>
                <a:cs typeface="Times New Roman" pitchFamily="18" charset="0"/>
              </a:rPr>
              <a:t>Преступники </a:t>
            </a:r>
            <a:r>
              <a:rPr lang="ru-RU" sz="1400" b="1" dirty="0">
                <a:latin typeface="Times New Roman" pitchFamily="18" charset="0"/>
                <a:cs typeface="Times New Roman" pitchFamily="18" charset="0"/>
              </a:rPr>
              <a:t>очень часто используют доверчивость детей. Но отчасти в этом виноваты и мы. Ребенок, наблюдая за нами видит, как легко и просто мы разговариваем в общественном транспорте и общественных местах с незнакомыми людьми и повторяет наши действия. Как же научить ребенка осторожности. Прежде всего ему необходимо объяснить, что все люди, не являющиеся его родными, будут для него посторонними, даже если он этих людей часто видит у себя в доме. </a:t>
            </a:r>
            <a:endParaRPr lang="ru-RU" sz="1400" b="1" dirty="0" smtClean="0">
              <a:latin typeface="Times New Roman" pitchFamily="18" charset="0"/>
              <a:cs typeface="Times New Roman" pitchFamily="18" charset="0"/>
            </a:endParaRPr>
          </a:p>
        </p:txBody>
      </p:sp>
      <p:pic>
        <p:nvPicPr>
          <p:cNvPr id="5121" name="Picture 1" descr="E:\Мои документы\Ш К О Л А\классное руководство\Безопасность\разное по безопасности\deti.jpg"/>
          <p:cNvPicPr>
            <a:picLocks noChangeAspect="1" noChangeArrowheads="1"/>
          </p:cNvPicPr>
          <p:nvPr/>
        </p:nvPicPr>
        <p:blipFill>
          <a:blip r:embed="rId2"/>
          <a:srcRect/>
          <a:stretch>
            <a:fillRect/>
          </a:stretch>
        </p:blipFill>
        <p:spPr bwMode="auto">
          <a:xfrm>
            <a:off x="6215106" y="214290"/>
            <a:ext cx="2857488" cy="294244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кругленный прямоугольник 6"/>
          <p:cNvSpPr/>
          <p:nvPr/>
        </p:nvSpPr>
        <p:spPr>
          <a:xfrm>
            <a:off x="285720" y="1428736"/>
            <a:ext cx="8572560" cy="5072098"/>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FF0000"/>
                </a:solidFill>
                <a:effectLst>
                  <a:outerShdw blurRad="38100" dist="38100" dir="2700000" algn="tl">
                    <a:srgbClr val="000000">
                      <a:alpha val="43137"/>
                    </a:srgbClr>
                  </a:outerShdw>
                </a:effectLst>
              </a:rPr>
              <a:t> </a:t>
            </a:r>
            <a:r>
              <a:rPr lang="ru-RU"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ЛИФТ</a:t>
            </a:r>
          </a:p>
          <a:p>
            <a:r>
              <a:rPr lang="ru-RU" sz="1400" b="1" dirty="0">
                <a:latin typeface="Times New Roman" pitchFamily="18" charset="0"/>
                <a:cs typeface="Times New Roman" pitchFamily="18" charset="0"/>
              </a:rPr>
              <a:t> </a:t>
            </a:r>
            <a:r>
              <a:rPr lang="ru-RU" sz="1400" b="1" dirty="0" smtClean="0">
                <a:latin typeface="Times New Roman" pitchFamily="18" charset="0"/>
                <a:cs typeface="Times New Roman" pitchFamily="18" charset="0"/>
              </a:rPr>
              <a:t>Зачастую </a:t>
            </a:r>
            <a:r>
              <a:rPr lang="ru-RU" sz="1400" b="1" dirty="0">
                <a:latin typeface="Times New Roman" pitchFamily="18" charset="0"/>
                <a:cs typeface="Times New Roman" pitchFamily="18" charset="0"/>
              </a:rPr>
              <a:t>лифт воспринимается детьми как аттракцион, на котором можно покататься, и уж очень часто они забывают о мерах безопасности в нем, катаясь на крыше или открывая двери движущегося лифта. </a:t>
            </a:r>
            <a:r>
              <a:rPr lang="ru-RU" sz="1400" b="1" dirty="0" smtClean="0">
                <a:latin typeface="Times New Roman" pitchFamily="18" charset="0"/>
                <a:cs typeface="Times New Roman" pitchFamily="18" charset="0"/>
              </a:rPr>
              <a:t>действия.</a:t>
            </a:r>
          </a:p>
          <a:p>
            <a:pPr>
              <a:buFont typeface="Wingdings" pitchFamily="2" charset="2"/>
              <a:buChar char="v"/>
            </a:pPr>
            <a:r>
              <a:rPr lang="ru-RU" sz="1400" b="1" dirty="0" smtClean="0">
                <a:latin typeface="Times New Roman" pitchFamily="18" charset="0"/>
                <a:cs typeface="Times New Roman" pitchFamily="18" charset="0"/>
              </a:rPr>
              <a:t> Если </a:t>
            </a:r>
            <a:r>
              <a:rPr lang="ru-RU" sz="1400" b="1" dirty="0">
                <a:latin typeface="Times New Roman" pitchFamily="18" charset="0"/>
                <a:cs typeface="Times New Roman" pitchFamily="18" charset="0"/>
              </a:rPr>
              <a:t>ребенок еще недостаточно самостоятелен, чтобы ездить одному в лифте, провожайте его сами или просите пользоваться лестницей. </a:t>
            </a:r>
            <a:endParaRPr lang="ru-RU" sz="1400" b="1" dirty="0" smtClean="0">
              <a:latin typeface="Times New Roman" pitchFamily="18" charset="0"/>
              <a:cs typeface="Times New Roman" pitchFamily="18" charset="0"/>
            </a:endParaRPr>
          </a:p>
          <a:p>
            <a:pPr>
              <a:buFont typeface="Wingdings" pitchFamily="2" charset="2"/>
              <a:buChar char="v"/>
            </a:pPr>
            <a:r>
              <a:rPr lang="ru-RU" sz="1400" b="1" dirty="0">
                <a:latin typeface="Times New Roman" pitchFamily="18" charset="0"/>
                <a:cs typeface="Times New Roman" pitchFamily="18" charset="0"/>
              </a:rPr>
              <a:t> </a:t>
            </a:r>
            <a:r>
              <a:rPr lang="ru-RU" sz="1400" b="1" dirty="0" smtClean="0">
                <a:latin typeface="Times New Roman" pitchFamily="18" charset="0"/>
                <a:cs typeface="Times New Roman" pitchFamily="18" charset="0"/>
              </a:rPr>
              <a:t> Ни </a:t>
            </a:r>
            <a:r>
              <a:rPr lang="ru-RU" sz="1400" b="1" dirty="0">
                <a:latin typeface="Times New Roman" pitchFamily="18" charset="0"/>
                <a:cs typeface="Times New Roman" pitchFamily="18" charset="0"/>
              </a:rPr>
              <a:t>в коем случае не разрешайте ребенку ездить в лифте с посторонними, даже если это ваши соседи. </a:t>
            </a:r>
            <a:endParaRPr lang="ru-RU" sz="1400" b="1" dirty="0" smtClean="0">
              <a:latin typeface="Times New Roman" pitchFamily="18" charset="0"/>
              <a:cs typeface="Times New Roman" pitchFamily="18" charset="0"/>
            </a:endParaRPr>
          </a:p>
          <a:p>
            <a:pPr>
              <a:buFont typeface="Wingdings" pitchFamily="2" charset="2"/>
              <a:buChar char="v"/>
            </a:pPr>
            <a:r>
              <a:rPr lang="ru-RU" sz="1400" b="1" dirty="0">
                <a:latin typeface="Times New Roman" pitchFamily="18" charset="0"/>
                <a:cs typeface="Times New Roman" pitchFamily="18" charset="0"/>
              </a:rPr>
              <a:t> </a:t>
            </a:r>
            <a:r>
              <a:rPr lang="ru-RU" sz="1400" b="1" dirty="0" smtClean="0">
                <a:latin typeface="Times New Roman" pitchFamily="18" charset="0"/>
                <a:cs typeface="Times New Roman" pitchFamily="18" charset="0"/>
              </a:rPr>
              <a:t> Если</a:t>
            </a:r>
            <a:r>
              <a:rPr lang="ru-RU" sz="1400" b="1" dirty="0">
                <a:latin typeface="Times New Roman" pitchFamily="18" charset="0"/>
                <a:cs typeface="Times New Roman" pitchFamily="18" charset="0"/>
              </a:rPr>
              <a:t>, ожидая лифт, ребенок заметил приближение постороннего, он должен повернуться к нему лицом и приготовиться к отражению нападения. </a:t>
            </a:r>
            <a:endParaRPr lang="ru-RU" sz="1400" b="1" dirty="0" smtClean="0">
              <a:latin typeface="Times New Roman" pitchFamily="18" charset="0"/>
              <a:cs typeface="Times New Roman" pitchFamily="18" charset="0"/>
            </a:endParaRPr>
          </a:p>
          <a:p>
            <a:pPr>
              <a:buFont typeface="Wingdings" pitchFamily="2" charset="2"/>
              <a:buChar char="v"/>
            </a:pPr>
            <a:r>
              <a:rPr lang="ru-RU" sz="1400" b="1" dirty="0">
                <a:latin typeface="Times New Roman" pitchFamily="18" charset="0"/>
                <a:cs typeface="Times New Roman" pitchFamily="18" charset="0"/>
              </a:rPr>
              <a:t> </a:t>
            </a:r>
            <a:r>
              <a:rPr lang="ru-RU" sz="1400" b="1" dirty="0" smtClean="0">
                <a:latin typeface="Times New Roman" pitchFamily="18" charset="0"/>
                <a:cs typeface="Times New Roman" pitchFamily="18" charset="0"/>
              </a:rPr>
              <a:t> Кабина </a:t>
            </a:r>
            <a:r>
              <a:rPr lang="ru-RU" sz="1400" b="1" dirty="0">
                <a:latin typeface="Times New Roman" pitchFamily="18" charset="0"/>
                <a:cs typeface="Times New Roman" pitchFamily="18" charset="0"/>
              </a:rPr>
              <a:t>лифта подошла, но у лифта стоят незнакомые люди: ребенок должен отказаться от поездки под предлогом, что он что-то забыл взять дома или оставил на улице. </a:t>
            </a:r>
            <a:endParaRPr lang="ru-RU" sz="1400" b="1" dirty="0" smtClean="0">
              <a:latin typeface="Times New Roman" pitchFamily="18" charset="0"/>
              <a:cs typeface="Times New Roman" pitchFamily="18" charset="0"/>
            </a:endParaRPr>
          </a:p>
          <a:p>
            <a:pPr>
              <a:buFont typeface="Wingdings" pitchFamily="2" charset="2"/>
              <a:buChar char="v"/>
            </a:pPr>
            <a:r>
              <a:rPr lang="ru-RU" sz="1400" b="1" dirty="0">
                <a:latin typeface="Times New Roman" pitchFamily="18" charset="0"/>
                <a:cs typeface="Times New Roman" pitchFamily="18" charset="0"/>
              </a:rPr>
              <a:t> </a:t>
            </a:r>
            <a:r>
              <a:rPr lang="ru-RU" sz="1400" b="1" dirty="0" smtClean="0">
                <a:latin typeface="Times New Roman" pitchFamily="18" charset="0"/>
                <a:cs typeface="Times New Roman" pitchFamily="18" charset="0"/>
              </a:rPr>
              <a:t> Ребенок </a:t>
            </a:r>
            <a:r>
              <a:rPr lang="ru-RU" sz="1400" b="1" dirty="0">
                <a:latin typeface="Times New Roman" pitchFamily="18" charset="0"/>
                <a:cs typeface="Times New Roman" pitchFamily="18" charset="0"/>
              </a:rPr>
              <a:t>ехал в лифте, когда в него вошел посторонний: ребенок должен выйти из кабины. </a:t>
            </a:r>
          </a:p>
          <a:p>
            <a:r>
              <a:rPr lang="ru-RU" sz="1400" b="1" dirty="0">
                <a:latin typeface="Times New Roman" pitchFamily="18" charset="0"/>
                <a:cs typeface="Times New Roman" pitchFamily="18" charset="0"/>
              </a:rPr>
              <a:t> </a:t>
            </a:r>
            <a:r>
              <a:rPr lang="ru-RU" sz="1400" b="1" dirty="0" smtClean="0">
                <a:latin typeface="Times New Roman" pitchFamily="18" charset="0"/>
                <a:cs typeface="Times New Roman" pitchFamily="18" charset="0"/>
              </a:rPr>
              <a:t>Если </a:t>
            </a:r>
            <a:r>
              <a:rPr lang="ru-RU" sz="1400" b="1" dirty="0">
                <a:latin typeface="Times New Roman" pitchFamily="18" charset="0"/>
                <a:cs typeface="Times New Roman" pitchFamily="18" charset="0"/>
              </a:rPr>
              <a:t>ребенок решил продолжать подниматься на лифте вместе с незнакомым, он должен стать лицом к вошедшему, заняв место рядом с дверью. </a:t>
            </a:r>
            <a:endParaRPr lang="ru-RU" sz="1400" b="1" dirty="0" smtClean="0">
              <a:latin typeface="Times New Roman" pitchFamily="18" charset="0"/>
              <a:cs typeface="Times New Roman" pitchFamily="18" charset="0"/>
            </a:endParaRPr>
          </a:p>
          <a:p>
            <a:pPr>
              <a:buFont typeface="Wingdings" pitchFamily="2" charset="2"/>
              <a:buChar char="v"/>
            </a:pPr>
            <a:r>
              <a:rPr lang="ru-RU" sz="1400" b="1" dirty="0">
                <a:latin typeface="Times New Roman" pitchFamily="18" charset="0"/>
                <a:cs typeface="Times New Roman" pitchFamily="18" charset="0"/>
              </a:rPr>
              <a:t> </a:t>
            </a:r>
            <a:r>
              <a:rPr lang="ru-RU" sz="1400" b="1" dirty="0" smtClean="0">
                <a:latin typeface="Times New Roman" pitchFamily="18" charset="0"/>
                <a:cs typeface="Times New Roman" pitchFamily="18" charset="0"/>
              </a:rPr>
              <a:t> </a:t>
            </a:r>
            <a:r>
              <a:rPr lang="ru-RU" sz="1400" b="1" dirty="0">
                <a:latin typeface="Times New Roman" pitchFamily="18" charset="0"/>
                <a:cs typeface="Times New Roman" pitchFamily="18" charset="0"/>
              </a:rPr>
              <a:t> </a:t>
            </a:r>
            <a:r>
              <a:rPr lang="ru-RU" sz="1400" b="1" dirty="0" smtClean="0">
                <a:latin typeface="Times New Roman" pitchFamily="18" charset="0"/>
                <a:cs typeface="Times New Roman" pitchFamily="18" charset="0"/>
              </a:rPr>
              <a:t>Если </a:t>
            </a:r>
            <a:r>
              <a:rPr lang="ru-RU" sz="1400" b="1" dirty="0">
                <a:latin typeface="Times New Roman" pitchFamily="18" charset="0"/>
                <a:cs typeface="Times New Roman" pitchFamily="18" charset="0"/>
              </a:rPr>
              <a:t>незнакомец начинает приставать, снимать одежду, не угрожай ему рассказать все родителям или милиции, не плачь, будь спокойным, постарайся вовлечь насильника в разговор. </a:t>
            </a:r>
            <a:endParaRPr lang="ru-RU" sz="1400" b="1" dirty="0" smtClean="0">
              <a:latin typeface="Times New Roman" pitchFamily="18" charset="0"/>
              <a:cs typeface="Times New Roman" pitchFamily="18" charset="0"/>
            </a:endParaRPr>
          </a:p>
          <a:p>
            <a:pPr>
              <a:buFont typeface="Wingdings" pitchFamily="2" charset="2"/>
              <a:buChar char="v"/>
            </a:pPr>
            <a:r>
              <a:rPr lang="ru-RU" sz="1400" b="1" dirty="0">
                <a:latin typeface="Times New Roman" pitchFamily="18" charset="0"/>
                <a:cs typeface="Times New Roman" pitchFamily="18" charset="0"/>
              </a:rPr>
              <a:t> </a:t>
            </a:r>
            <a:r>
              <a:rPr lang="ru-RU" sz="1400" b="1" dirty="0" smtClean="0">
                <a:latin typeface="Times New Roman" pitchFamily="18" charset="0"/>
                <a:cs typeface="Times New Roman" pitchFamily="18" charset="0"/>
              </a:rPr>
              <a:t> Если </a:t>
            </a:r>
            <a:r>
              <a:rPr lang="ru-RU" sz="1400" b="1" dirty="0">
                <a:latin typeface="Times New Roman" pitchFamily="18" charset="0"/>
                <a:cs typeface="Times New Roman" pitchFamily="18" charset="0"/>
              </a:rPr>
              <a:t>насильник прижимает тебя к себе, не отталкивай его, обними и укуси за нос или губу, постарайся откусить их. Если незнакомец снял с себя штаны или расстегнул ширинку, резко ударь его в пах, нажимай на кнопку ближнего этажа и беги. </a:t>
            </a:r>
            <a:endParaRPr lang="ru-RU" sz="1400" b="1" dirty="0" smtClean="0">
              <a:latin typeface="Times New Roman" pitchFamily="18" charset="0"/>
              <a:cs typeface="Times New Roman" pitchFamily="18" charset="0"/>
            </a:endParaRPr>
          </a:p>
          <a:p>
            <a:pPr>
              <a:buFont typeface="Wingdings" pitchFamily="2" charset="2"/>
              <a:buChar char="v"/>
            </a:pPr>
            <a:r>
              <a:rPr lang="ru-RU" sz="1400" b="1" dirty="0">
                <a:latin typeface="Times New Roman" pitchFamily="18" charset="0"/>
                <a:cs typeface="Times New Roman" pitchFamily="18" charset="0"/>
              </a:rPr>
              <a:t> </a:t>
            </a:r>
            <a:r>
              <a:rPr lang="ru-RU" sz="1400" b="1" dirty="0" smtClean="0">
                <a:latin typeface="Times New Roman" pitchFamily="18" charset="0"/>
                <a:cs typeface="Times New Roman" pitchFamily="18" charset="0"/>
              </a:rPr>
              <a:t> Если </a:t>
            </a:r>
            <a:r>
              <a:rPr lang="ru-RU" sz="1400" b="1" dirty="0">
                <a:latin typeface="Times New Roman" pitchFamily="18" charset="0"/>
                <a:cs typeface="Times New Roman" pitchFamily="18" charset="0"/>
              </a:rPr>
              <a:t>представилась возможность бежать, не собирай одежду или сумку, убегай в чем есть. Если с собой оказалась аэрозоль, направь струю в лицо насильнику. </a:t>
            </a:r>
          </a:p>
        </p:txBody>
      </p:sp>
      <p:pic>
        <p:nvPicPr>
          <p:cNvPr id="18434" name="Picture 2" descr="E:\Мои документы\Ш К О Л А\классное руководство\Безопасность\разное по безопасности\телефон 01.gif"/>
          <p:cNvPicPr>
            <a:picLocks noChangeAspect="1" noChangeArrowheads="1"/>
          </p:cNvPicPr>
          <p:nvPr/>
        </p:nvPicPr>
        <p:blipFill>
          <a:blip r:embed="rId2"/>
          <a:srcRect/>
          <a:stretch>
            <a:fillRect/>
          </a:stretch>
        </p:blipFill>
        <p:spPr bwMode="auto">
          <a:xfrm>
            <a:off x="2500298" y="257288"/>
            <a:ext cx="4143372" cy="110001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кругленный прямоугольник 6"/>
          <p:cNvSpPr/>
          <p:nvPr/>
        </p:nvSpPr>
        <p:spPr>
          <a:xfrm>
            <a:off x="285720" y="857232"/>
            <a:ext cx="8572560" cy="5072098"/>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600" b="1" dirty="0" smtClean="0">
                <a:latin typeface="Times New Roman" pitchFamily="18" charset="0"/>
                <a:cs typeface="Times New Roman" pitchFamily="18" charset="0"/>
              </a:rPr>
              <a:t>Чтобы  </a:t>
            </a:r>
            <a:r>
              <a:rPr lang="ru-RU" sz="1600" b="1" dirty="0">
                <a:latin typeface="Times New Roman" pitchFamily="18" charset="0"/>
                <a:cs typeface="Times New Roman" pitchFamily="18" charset="0"/>
              </a:rPr>
              <a:t>уберечь ребенка от столкновения с </a:t>
            </a:r>
            <a:r>
              <a:rPr lang="ru-RU" sz="1600" b="1" dirty="0" smtClean="0">
                <a:latin typeface="Times New Roman" pitchFamily="18" charset="0"/>
                <a:cs typeface="Times New Roman" pitchFamily="18" charset="0"/>
              </a:rPr>
              <a:t>правонарушителями, обучите </a:t>
            </a:r>
            <a:r>
              <a:rPr lang="ru-RU" sz="1600" b="1" dirty="0">
                <a:latin typeface="Times New Roman" pitchFamily="18" charset="0"/>
                <a:cs typeface="Times New Roman" pitchFamily="18" charset="0"/>
              </a:rPr>
              <a:t>детей: </a:t>
            </a:r>
            <a:endParaRPr lang="ru-RU" sz="1600" b="1" dirty="0" smtClean="0">
              <a:latin typeface="Times New Roman" pitchFamily="18" charset="0"/>
              <a:cs typeface="Times New Roman" pitchFamily="18" charset="0"/>
            </a:endParaRPr>
          </a:p>
          <a:p>
            <a:pPr>
              <a:buFont typeface="Wingdings" pitchFamily="2" charset="2"/>
              <a:buChar char="Ø"/>
            </a:pPr>
            <a:r>
              <a:rPr lang="ru-RU" sz="1600" b="1" dirty="0">
                <a:latin typeface="Times New Roman" pitchFamily="18" charset="0"/>
                <a:cs typeface="Times New Roman" pitchFamily="18" charset="0"/>
              </a:rPr>
              <a:t> </a:t>
            </a:r>
            <a:r>
              <a:rPr lang="ru-RU" sz="1600" b="1" dirty="0" smtClean="0">
                <a:latin typeface="Times New Roman" pitchFamily="18" charset="0"/>
                <a:cs typeface="Times New Roman" pitchFamily="18" charset="0"/>
              </a:rPr>
              <a:t> общение </a:t>
            </a:r>
            <a:r>
              <a:rPr lang="ru-RU" sz="1600" b="1" dirty="0">
                <a:latin typeface="Times New Roman" pitchFamily="18" charset="0"/>
                <a:cs typeface="Times New Roman" pitchFamily="18" charset="0"/>
              </a:rPr>
              <a:t>с незнакомыми людьми ограничить только дружескими приветствиями. На все предложения незнакомых </a:t>
            </a:r>
            <a:r>
              <a:rPr lang="ru-RU" sz="16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отвечать: "Нет!" </a:t>
            </a:r>
            <a:r>
              <a:rPr lang="ru-RU" sz="1600" b="1" dirty="0">
                <a:latin typeface="Times New Roman" pitchFamily="18" charset="0"/>
                <a:cs typeface="Times New Roman" pitchFamily="18" charset="0"/>
              </a:rPr>
              <a:t>- и немедленно уходить от </a:t>
            </a:r>
            <a:r>
              <a:rPr lang="ru-RU" sz="1600" b="1" dirty="0" smtClean="0">
                <a:latin typeface="Times New Roman" pitchFamily="18" charset="0"/>
                <a:cs typeface="Times New Roman" pitchFamily="18" charset="0"/>
              </a:rPr>
              <a:t>них.</a:t>
            </a:r>
          </a:p>
          <a:p>
            <a:pPr>
              <a:buFont typeface="Wingdings" pitchFamily="2" charset="2"/>
              <a:buChar char="Ø"/>
            </a:pPr>
            <a:r>
              <a:rPr lang="ru-RU" sz="1600" b="1" dirty="0">
                <a:solidFill>
                  <a:srgbClr val="FF0000"/>
                </a:solidFill>
                <a:latin typeface="Times New Roman" pitchFamily="18" charset="0"/>
                <a:cs typeface="Times New Roman" pitchFamily="18" charset="0"/>
              </a:rPr>
              <a:t> </a:t>
            </a:r>
            <a:r>
              <a:rPr lang="ru-RU" sz="1600" b="1" dirty="0" smtClean="0">
                <a:solidFill>
                  <a:srgbClr val="FF0000"/>
                </a:solidFill>
                <a:latin typeface="Times New Roman" pitchFamily="18" charset="0"/>
                <a:cs typeface="Times New Roman" pitchFamily="18" charset="0"/>
              </a:rPr>
              <a:t> не </a:t>
            </a:r>
            <a:r>
              <a:rPr lang="ru-RU" sz="1600" b="1" dirty="0">
                <a:solidFill>
                  <a:srgbClr val="FF0000"/>
                </a:solidFill>
                <a:latin typeface="Times New Roman" pitchFamily="18" charset="0"/>
                <a:cs typeface="Times New Roman" pitchFamily="18" charset="0"/>
              </a:rPr>
              <a:t>поддаваться на уговоры</a:t>
            </a:r>
            <a:r>
              <a:rPr lang="ru-RU" sz="1600" b="1" dirty="0">
                <a:latin typeface="Times New Roman" pitchFamily="18" charset="0"/>
                <a:cs typeface="Times New Roman" pitchFamily="18" charset="0"/>
              </a:rPr>
              <a:t> незнакомцев, даже если они знают или зовут ребенка по имени. Отнюдь не всех старших надо слушаться. Только родители, родственники или близкие друзья семьи имеют право на послушание. Если ребенок увидел преследующего его незнакомца, то при отсутствии близких, пусть, не стесняясь, подходит к прохожим, внушающим доверие, и просит защиты и помощи. Научить его этому - ваша </a:t>
            </a:r>
            <a:r>
              <a:rPr lang="ru-RU" sz="1600" b="1" dirty="0" smtClean="0">
                <a:latin typeface="Times New Roman" pitchFamily="18" charset="0"/>
                <a:cs typeface="Times New Roman" pitchFamily="18" charset="0"/>
              </a:rPr>
              <a:t>задача,</a:t>
            </a:r>
          </a:p>
          <a:p>
            <a:pPr>
              <a:buFont typeface="Wingdings" pitchFamily="2" charset="2"/>
              <a:buChar char="Ø"/>
            </a:pPr>
            <a:r>
              <a:rPr lang="ru-RU" sz="1600" b="1" dirty="0">
                <a:latin typeface="Times New Roman" pitchFamily="18" charset="0"/>
                <a:cs typeface="Times New Roman" pitchFamily="18" charset="0"/>
              </a:rPr>
              <a:t> </a:t>
            </a:r>
            <a:r>
              <a:rPr lang="ru-RU" sz="1600" b="1" dirty="0" smtClean="0">
                <a:solidFill>
                  <a:srgbClr val="FF0000"/>
                </a:solidFill>
                <a:latin typeface="Times New Roman" pitchFamily="18" charset="0"/>
                <a:cs typeface="Times New Roman" pitchFamily="18" charset="0"/>
              </a:rPr>
              <a:t>ни </a:t>
            </a:r>
            <a:r>
              <a:rPr lang="ru-RU" sz="1600" b="1" dirty="0">
                <a:solidFill>
                  <a:srgbClr val="FF0000"/>
                </a:solidFill>
                <a:latin typeface="Times New Roman" pitchFamily="18" charset="0"/>
                <a:cs typeface="Times New Roman" pitchFamily="18" charset="0"/>
              </a:rPr>
              <a:t>в коем случае </a:t>
            </a:r>
            <a:r>
              <a:rPr lang="ru-RU" sz="1600" b="1" dirty="0">
                <a:latin typeface="Times New Roman" pitchFamily="18" charset="0"/>
                <a:cs typeface="Times New Roman" pitchFamily="18" charset="0"/>
              </a:rPr>
              <a:t>и никуда не ходить с незнакомыми, будь это "взрослые" дяди или дворовая </a:t>
            </a:r>
            <a:r>
              <a:rPr lang="ru-RU" sz="1600" b="1" dirty="0" smtClean="0">
                <a:latin typeface="Times New Roman" pitchFamily="18" charset="0"/>
                <a:cs typeface="Times New Roman" pitchFamily="18" charset="0"/>
              </a:rPr>
              <a:t>компания,</a:t>
            </a:r>
          </a:p>
          <a:p>
            <a:pPr>
              <a:buFont typeface="Wingdings" pitchFamily="2" charset="2"/>
              <a:buChar char="Ø"/>
            </a:pPr>
            <a:r>
              <a:rPr lang="ru-RU" sz="1600" b="1" dirty="0">
                <a:solidFill>
                  <a:srgbClr val="FF0000"/>
                </a:solidFill>
                <a:latin typeface="Times New Roman" pitchFamily="18" charset="0"/>
                <a:cs typeface="Times New Roman" pitchFamily="18" charset="0"/>
              </a:rPr>
              <a:t> </a:t>
            </a:r>
            <a:r>
              <a:rPr lang="ru-RU" sz="1600" b="1" dirty="0" smtClean="0">
                <a:solidFill>
                  <a:srgbClr val="FF0000"/>
                </a:solidFill>
                <a:latin typeface="Times New Roman" pitchFamily="18" charset="0"/>
                <a:cs typeface="Times New Roman" pitchFamily="18" charset="0"/>
              </a:rPr>
              <a:t> не </a:t>
            </a:r>
            <a:r>
              <a:rPr lang="ru-RU" sz="1600" b="1" dirty="0">
                <a:solidFill>
                  <a:srgbClr val="FF0000"/>
                </a:solidFill>
                <a:latin typeface="Times New Roman" pitchFamily="18" charset="0"/>
                <a:cs typeface="Times New Roman" pitchFamily="18" charset="0"/>
              </a:rPr>
              <a:t>входить </a:t>
            </a:r>
            <a:r>
              <a:rPr lang="ru-RU" sz="1600" b="1" dirty="0">
                <a:latin typeface="Times New Roman" pitchFamily="18" charset="0"/>
                <a:cs typeface="Times New Roman" pitchFamily="18" charset="0"/>
              </a:rPr>
              <a:t>с незнакомым человеком в лифт</a:t>
            </a:r>
            <a:r>
              <a:rPr lang="ru-RU" sz="1600" b="1" dirty="0" smtClean="0">
                <a:latin typeface="Times New Roman" pitchFamily="18" charset="0"/>
                <a:cs typeface="Times New Roman" pitchFamily="18" charset="0"/>
              </a:rPr>
              <a:t>,</a:t>
            </a:r>
          </a:p>
          <a:p>
            <a:pPr>
              <a:buFont typeface="Wingdings" pitchFamily="2" charset="2"/>
              <a:buChar char="Ø"/>
            </a:pPr>
            <a:r>
              <a:rPr lang="ru-RU" sz="1600" b="1" dirty="0">
                <a:solidFill>
                  <a:srgbClr val="FF0000"/>
                </a:solidFill>
                <a:latin typeface="Times New Roman" pitchFamily="18" charset="0"/>
                <a:cs typeface="Times New Roman" pitchFamily="18" charset="0"/>
              </a:rPr>
              <a:t> </a:t>
            </a:r>
            <a:r>
              <a:rPr lang="ru-RU" sz="1600" b="1" dirty="0" smtClean="0">
                <a:solidFill>
                  <a:srgbClr val="FF0000"/>
                </a:solidFill>
                <a:latin typeface="Times New Roman" pitchFamily="18" charset="0"/>
                <a:cs typeface="Times New Roman" pitchFamily="18" charset="0"/>
              </a:rPr>
              <a:t> не </a:t>
            </a:r>
            <a:r>
              <a:rPr lang="ru-RU" sz="1600" b="1" dirty="0">
                <a:solidFill>
                  <a:srgbClr val="FF0000"/>
                </a:solidFill>
                <a:latin typeface="Times New Roman" pitchFamily="18" charset="0"/>
                <a:cs typeface="Times New Roman" pitchFamily="18" charset="0"/>
              </a:rPr>
              <a:t>садиться </a:t>
            </a:r>
            <a:r>
              <a:rPr lang="ru-RU" sz="1600" b="1" dirty="0">
                <a:latin typeface="Times New Roman" pitchFamily="18" charset="0"/>
                <a:cs typeface="Times New Roman" pitchFamily="18" charset="0"/>
              </a:rPr>
              <a:t>в машину к незнакомым лицам</a:t>
            </a:r>
            <a:r>
              <a:rPr lang="ru-RU" sz="1600" b="1" dirty="0" smtClean="0">
                <a:latin typeface="Times New Roman" pitchFamily="18" charset="0"/>
                <a:cs typeface="Times New Roman" pitchFamily="18" charset="0"/>
              </a:rPr>
              <a:t>,</a:t>
            </a:r>
          </a:p>
          <a:p>
            <a:pPr>
              <a:buFont typeface="Wingdings" pitchFamily="2" charset="2"/>
              <a:buChar char="Ø"/>
            </a:pPr>
            <a:r>
              <a:rPr lang="ru-RU" sz="1600" b="1" dirty="0">
                <a:latin typeface="Times New Roman" pitchFamily="18" charset="0"/>
                <a:cs typeface="Times New Roman" pitchFamily="18" charset="0"/>
              </a:rPr>
              <a:t> </a:t>
            </a:r>
            <a:r>
              <a:rPr lang="ru-RU" sz="1600" b="1" dirty="0" smtClean="0">
                <a:latin typeface="Times New Roman" pitchFamily="18" charset="0"/>
                <a:cs typeface="Times New Roman" pitchFamily="18" charset="0"/>
              </a:rPr>
              <a:t> никогда </a:t>
            </a:r>
            <a:r>
              <a:rPr lang="ru-RU" sz="1600" b="1" dirty="0">
                <a:latin typeface="Times New Roman" pitchFamily="18" charset="0"/>
                <a:cs typeface="Times New Roman" pitchFamily="18" charset="0"/>
              </a:rPr>
              <a:t>не принимать подарки от незнакомцев без разрешения родителей.</a:t>
            </a:r>
            <a:r>
              <a:rPr lang="ru-RU" sz="1600" b="1" dirty="0" smtClean="0">
                <a:latin typeface="Times New Roman" pitchFamily="18" charset="0"/>
                <a:cs typeface="Times New Roman" pitchFamily="18" charset="0"/>
              </a:rPr>
              <a:t> </a:t>
            </a:r>
          </a:p>
          <a:p>
            <a:pPr>
              <a:buFont typeface="Wingdings" pitchFamily="2" charset="2"/>
              <a:buChar char="Ø"/>
            </a:pPr>
            <a:r>
              <a:rPr lang="ru-RU" sz="1600" b="1" dirty="0">
                <a:latin typeface="Times New Roman" pitchFamily="18" charset="0"/>
                <a:cs typeface="Times New Roman" pitchFamily="18" charset="0"/>
              </a:rPr>
              <a:t> </a:t>
            </a:r>
            <a:r>
              <a:rPr lang="ru-RU" sz="1600" b="1" dirty="0" smtClean="0">
                <a:latin typeface="Times New Roman" pitchFamily="18" charset="0"/>
                <a:cs typeface="Times New Roman" pitchFamily="18" charset="0"/>
              </a:rPr>
              <a:t> </a:t>
            </a:r>
            <a:r>
              <a:rPr lang="ru-RU" sz="1600" b="1" dirty="0" smtClean="0">
                <a:solidFill>
                  <a:srgbClr val="FF0000"/>
                </a:solidFill>
                <a:latin typeface="Times New Roman" pitchFamily="18" charset="0"/>
                <a:cs typeface="Times New Roman" pitchFamily="18" charset="0"/>
              </a:rPr>
              <a:t>не </a:t>
            </a:r>
            <a:r>
              <a:rPr lang="ru-RU" sz="1600" b="1" dirty="0">
                <a:solidFill>
                  <a:srgbClr val="FF0000"/>
                </a:solidFill>
                <a:latin typeface="Times New Roman" pitchFamily="18" charset="0"/>
                <a:cs typeface="Times New Roman" pitchFamily="18" charset="0"/>
              </a:rPr>
              <a:t>играть </a:t>
            </a:r>
            <a:r>
              <a:rPr lang="ru-RU" sz="1600" b="1" dirty="0">
                <a:latin typeface="Times New Roman" pitchFamily="18" charset="0"/>
                <a:cs typeface="Times New Roman" pitchFamily="18" charset="0"/>
              </a:rPr>
              <a:t>на улице с наступлением темноты и не гулять далеко от дома</a:t>
            </a:r>
            <a:r>
              <a:rPr lang="ru-RU" sz="1600" b="1" dirty="0" smtClean="0">
                <a:latin typeface="Times New Roman" pitchFamily="18" charset="0"/>
                <a:cs typeface="Times New Roman" pitchFamily="18" charset="0"/>
              </a:rPr>
              <a:t>,</a:t>
            </a:r>
          </a:p>
          <a:p>
            <a:pPr>
              <a:buFont typeface="Wingdings" pitchFamily="2" charset="2"/>
              <a:buChar char="Ø"/>
            </a:pPr>
            <a:r>
              <a:rPr lang="ru-RU" sz="1600" b="1" dirty="0">
                <a:latin typeface="Times New Roman" pitchFamily="18" charset="0"/>
                <a:cs typeface="Times New Roman" pitchFamily="18" charset="0"/>
              </a:rPr>
              <a:t> </a:t>
            </a:r>
            <a:r>
              <a:rPr lang="ru-RU" sz="1600" b="1" dirty="0" smtClean="0">
                <a:latin typeface="Times New Roman" pitchFamily="18" charset="0"/>
                <a:cs typeface="Times New Roman" pitchFamily="18" charset="0"/>
              </a:rPr>
              <a:t> </a:t>
            </a:r>
            <a:r>
              <a:rPr lang="ru-RU" sz="1600" b="1" dirty="0" smtClean="0">
                <a:solidFill>
                  <a:srgbClr val="FF0000"/>
                </a:solidFill>
                <a:latin typeface="Times New Roman" pitchFamily="18" charset="0"/>
                <a:cs typeface="Times New Roman" pitchFamily="18" charset="0"/>
              </a:rPr>
              <a:t>избегать</a:t>
            </a:r>
            <a:r>
              <a:rPr lang="ru-RU" sz="1600" b="1" dirty="0" smtClean="0">
                <a:latin typeface="Times New Roman" pitchFamily="18" charset="0"/>
                <a:cs typeface="Times New Roman" pitchFamily="18" charset="0"/>
              </a:rPr>
              <a:t> </a:t>
            </a:r>
            <a:r>
              <a:rPr lang="ru-RU" sz="1600" b="1" dirty="0">
                <a:latin typeface="Times New Roman" pitchFamily="18" charset="0"/>
                <a:cs typeface="Times New Roman" pitchFamily="18" charset="0"/>
              </a:rPr>
              <a:t>безлюдных мест, оврагов, пустырей, заброшенных домов, сараев, чердаков, подвалов</a:t>
            </a:r>
            <a:r>
              <a:rPr lang="ru-RU" sz="1600" b="1" dirty="0" smtClean="0">
                <a:latin typeface="Times New Roman" pitchFamily="18" charset="0"/>
                <a:cs typeface="Times New Roman" pitchFamily="18" charset="0"/>
              </a:rPr>
              <a:t>,</a:t>
            </a:r>
          </a:p>
          <a:p>
            <a:pPr>
              <a:buFont typeface="Wingdings" pitchFamily="2" charset="2"/>
              <a:buChar char="Ø"/>
            </a:pPr>
            <a:r>
              <a:rPr lang="ru-RU" sz="1600" b="1" dirty="0">
                <a:solidFill>
                  <a:srgbClr val="FF0000"/>
                </a:solidFill>
                <a:latin typeface="Times New Roman" pitchFamily="18" charset="0"/>
                <a:cs typeface="Times New Roman" pitchFamily="18" charset="0"/>
              </a:rPr>
              <a:t> </a:t>
            </a:r>
            <a:r>
              <a:rPr lang="ru-RU" sz="1600" b="1" dirty="0" smtClean="0">
                <a:solidFill>
                  <a:srgbClr val="FF0000"/>
                </a:solidFill>
                <a:latin typeface="Times New Roman" pitchFamily="18" charset="0"/>
                <a:cs typeface="Times New Roman" pitchFamily="18" charset="0"/>
              </a:rPr>
              <a:t> не </a:t>
            </a:r>
            <a:r>
              <a:rPr lang="ru-RU" sz="1600" b="1" dirty="0">
                <a:solidFill>
                  <a:srgbClr val="FF0000"/>
                </a:solidFill>
                <a:latin typeface="Times New Roman" pitchFamily="18" charset="0"/>
                <a:cs typeface="Times New Roman" pitchFamily="18" charset="0"/>
              </a:rPr>
              <a:t>отправляться </a:t>
            </a:r>
            <a:r>
              <a:rPr lang="ru-RU" sz="1600" b="1" dirty="0">
                <a:latin typeface="Times New Roman" pitchFamily="18" charset="0"/>
                <a:cs typeface="Times New Roman" pitchFamily="18" charset="0"/>
              </a:rPr>
              <a:t>одному в дальние поездки</a:t>
            </a:r>
            <a:r>
              <a:rPr lang="ru-RU" sz="1600" b="1" dirty="0" smtClean="0">
                <a:latin typeface="Times New Roman" pitchFamily="18" charset="0"/>
                <a:cs typeface="Times New Roman" pitchFamily="18" charset="0"/>
              </a:rPr>
              <a:t>,</a:t>
            </a:r>
          </a:p>
          <a:p>
            <a:pPr>
              <a:buFont typeface="Wingdings" pitchFamily="2" charset="2"/>
              <a:buChar char="Ø"/>
            </a:pPr>
            <a:r>
              <a:rPr lang="ru-RU" sz="1600" b="1" dirty="0">
                <a:latin typeface="Times New Roman" pitchFamily="18" charset="0"/>
                <a:cs typeface="Times New Roman" pitchFamily="18" charset="0"/>
              </a:rPr>
              <a:t> </a:t>
            </a:r>
            <a:r>
              <a:rPr lang="ru-RU" sz="1600" b="1" dirty="0" smtClean="0">
                <a:latin typeface="Times New Roman" pitchFamily="18" charset="0"/>
                <a:cs typeface="Times New Roman" pitchFamily="18" charset="0"/>
              </a:rPr>
              <a:t> что </a:t>
            </a:r>
            <a:r>
              <a:rPr lang="ru-RU" sz="1600" b="1" dirty="0">
                <a:latin typeface="Times New Roman" pitchFamily="18" charset="0"/>
                <a:cs typeface="Times New Roman" pitchFamily="18" charset="0"/>
              </a:rPr>
              <a:t>бы ни случилось, сразу же рассказать обо </a:t>
            </a:r>
            <a:r>
              <a:rPr lang="ru-RU" sz="1600" b="1" dirty="0" smtClean="0">
                <a:latin typeface="Times New Roman" pitchFamily="18" charset="0"/>
                <a:cs typeface="Times New Roman" pitchFamily="18" charset="0"/>
              </a:rPr>
              <a:t>всем</a:t>
            </a:r>
          </a:p>
          <a:p>
            <a:r>
              <a:rPr lang="ru-RU" sz="1600" b="1" dirty="0" smtClean="0">
                <a:latin typeface="Times New Roman" pitchFamily="18" charset="0"/>
                <a:cs typeface="Times New Roman" pitchFamily="18" charset="0"/>
              </a:rPr>
              <a:t> </a:t>
            </a:r>
            <a:r>
              <a:rPr lang="ru-RU" sz="1600" b="1" dirty="0">
                <a:latin typeface="Times New Roman" pitchFamily="18" charset="0"/>
                <a:cs typeface="Times New Roman" pitchFamily="18" charset="0"/>
              </a:rPr>
              <a:t>родителям или взрослым, которым доверяет ребенок</a:t>
            </a:r>
            <a:r>
              <a:rPr lang="ru-RU" sz="1600" b="1" dirty="0" smtClean="0">
                <a:latin typeface="Times New Roman" pitchFamily="18" charset="0"/>
                <a:cs typeface="Times New Roman" pitchFamily="18" charset="0"/>
              </a:rPr>
              <a:t>.</a:t>
            </a:r>
            <a:endParaRPr lang="ru-RU" sz="1400" b="1" dirty="0" smtClean="0">
              <a:latin typeface="Times New Roman" pitchFamily="18" charset="0"/>
              <a:cs typeface="Times New Roman" pitchFamily="18" charset="0"/>
            </a:endParaRPr>
          </a:p>
        </p:txBody>
      </p:sp>
      <p:pic>
        <p:nvPicPr>
          <p:cNvPr id="19458" name="Picture 2" descr="E:\Мои документы\Ш К О Л А\классное руководство\Безопасность\разное по безопасности\транспорт3.gif"/>
          <p:cNvPicPr>
            <a:picLocks noChangeAspect="1" noChangeArrowheads="1"/>
          </p:cNvPicPr>
          <p:nvPr/>
        </p:nvPicPr>
        <p:blipFill>
          <a:blip r:embed="rId2"/>
          <a:srcRect/>
          <a:stretch>
            <a:fillRect/>
          </a:stretch>
        </p:blipFill>
        <p:spPr bwMode="auto">
          <a:xfrm>
            <a:off x="5500694" y="4923501"/>
            <a:ext cx="3643306" cy="1934499"/>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214282" y="2357430"/>
            <a:ext cx="8715436" cy="71438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400" b="1" dirty="0" smtClean="0">
                <a:latin typeface="Times New Roman" pitchFamily="18" charset="0"/>
                <a:cs typeface="Times New Roman" pitchFamily="18" charset="0"/>
              </a:rPr>
              <a:t>Ваша задача - научить ребенка быть осторожным, но отнюдь не превратить его в паникера и труса. </a:t>
            </a:r>
          </a:p>
          <a:p>
            <a:pPr algn="ctr"/>
            <a:r>
              <a:rPr lang="ru-RU" sz="1400" b="1" dirty="0">
                <a:latin typeface="Times New Roman" pitchFamily="18" charset="0"/>
                <a:cs typeface="Times New Roman" pitchFamily="18" charset="0"/>
              </a:rPr>
              <a:t>При общении с детьми специалисты рекомендуют: </a:t>
            </a:r>
            <a:endParaRPr lang="ru-RU" b="1" dirty="0"/>
          </a:p>
        </p:txBody>
      </p:sp>
      <p:sp>
        <p:nvSpPr>
          <p:cNvPr id="7" name="Скругленный прямоугольник 6"/>
          <p:cNvSpPr/>
          <p:nvPr/>
        </p:nvSpPr>
        <p:spPr>
          <a:xfrm>
            <a:off x="3071802" y="428604"/>
            <a:ext cx="5857916" cy="214314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ОБУЧАЯ РЕБЕНКА </a:t>
            </a:r>
            <a:r>
              <a:rPr lang="ru-RU" sz="1400" b="1" dirty="0" smtClean="0">
                <a:latin typeface="Times New Roman" pitchFamily="18" charset="0"/>
                <a:cs typeface="Times New Roman" pitchFamily="18" charset="0"/>
              </a:rPr>
              <a:t>правилам </a:t>
            </a:r>
            <a:r>
              <a:rPr lang="ru-RU" sz="1400" b="1" dirty="0">
                <a:latin typeface="Times New Roman" pitchFamily="18" charset="0"/>
                <a:cs typeface="Times New Roman" pitchFamily="18" charset="0"/>
              </a:rPr>
              <a:t>безопасного поведения, ни в коем случае не пытайтесь его запугать. Этим вы не только не научите ребенка правильно вести себя в критической ситуации, но наоборот можете способствовать негативному развитию конфликта. Ведь неточные фразы, пугающие ребенка, не научат его правильному поведению в случае возможной опасности. </a:t>
            </a:r>
            <a:r>
              <a:rPr lang="ru-RU" sz="1400" b="1" dirty="0" smtClean="0">
                <a:latin typeface="Times New Roman" pitchFamily="18" charset="0"/>
                <a:cs typeface="Times New Roman" pitchFamily="18" charset="0"/>
              </a:rPr>
              <a:t> </a:t>
            </a:r>
          </a:p>
          <a:p>
            <a:pPr algn="just"/>
            <a:r>
              <a:rPr lang="ru-RU" sz="1400" b="1" dirty="0">
                <a:latin typeface="Times New Roman" pitchFamily="18" charset="0"/>
                <a:cs typeface="Times New Roman" pitchFamily="18" charset="0"/>
              </a:rPr>
              <a:t>Да и чрезмерное запугивание ребенка контактами </a:t>
            </a:r>
            <a:r>
              <a:rPr lang="ru-RU" sz="1400" b="1" dirty="0" smtClean="0">
                <a:latin typeface="Times New Roman" pitchFamily="18" charset="0"/>
                <a:cs typeface="Times New Roman" pitchFamily="18" charset="0"/>
              </a:rPr>
              <a:t>с правонарушителями </a:t>
            </a:r>
            <a:r>
              <a:rPr lang="ru-RU" sz="1400" b="1" dirty="0">
                <a:latin typeface="Times New Roman" pitchFamily="18" charset="0"/>
                <a:cs typeface="Times New Roman" pitchFamily="18" charset="0"/>
              </a:rPr>
              <a:t>может угнетающе воздействовать на его психику и негативно сказаться на его будущем развитии. </a:t>
            </a:r>
            <a:endParaRPr lang="ru-RU" sz="1400" b="1" dirty="0" smtClean="0">
              <a:latin typeface="Times New Roman" pitchFamily="18" charset="0"/>
              <a:cs typeface="Times New Roman" pitchFamily="18" charset="0"/>
            </a:endParaRPr>
          </a:p>
        </p:txBody>
      </p:sp>
      <p:pic>
        <p:nvPicPr>
          <p:cNvPr id="20482" name="Picture 2" descr="E:\Мои документы\Ш К О Л А\классное руководство\Безопасность\разное по безопасности\заголовок.jpeg"/>
          <p:cNvPicPr>
            <a:picLocks noChangeAspect="1" noChangeArrowheads="1"/>
          </p:cNvPicPr>
          <p:nvPr/>
        </p:nvPicPr>
        <p:blipFill>
          <a:blip r:embed="rId2"/>
          <a:srcRect/>
          <a:stretch>
            <a:fillRect/>
          </a:stretch>
        </p:blipFill>
        <p:spPr bwMode="auto">
          <a:xfrm>
            <a:off x="110422" y="357189"/>
            <a:ext cx="2961380" cy="1857365"/>
          </a:xfrm>
          <a:prstGeom prst="rect">
            <a:avLst/>
          </a:prstGeom>
          <a:noFill/>
        </p:spPr>
      </p:pic>
      <p:graphicFrame>
        <p:nvGraphicFramePr>
          <p:cNvPr id="6" name="Таблица 5"/>
          <p:cNvGraphicFramePr>
            <a:graphicFrameLocks noGrp="1"/>
          </p:cNvGraphicFramePr>
          <p:nvPr/>
        </p:nvGraphicFramePr>
        <p:xfrm>
          <a:off x="500034" y="3000372"/>
          <a:ext cx="7643866" cy="1952177"/>
        </p:xfrm>
        <a:graphic>
          <a:graphicData uri="http://schemas.openxmlformats.org/drawingml/2006/table">
            <a:tbl>
              <a:tblPr firstRow="1" bandRow="1">
                <a:tableStyleId>{2D5ABB26-0587-4C30-8999-92F81FD0307C}</a:tableStyleId>
              </a:tblPr>
              <a:tblGrid>
                <a:gridCol w="3821933"/>
                <a:gridCol w="3821933"/>
              </a:tblGrid>
              <a:tr h="21431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b="1" dirty="0" smtClean="0">
                          <a:solidFill>
                            <a:srgbClr val="FF0000"/>
                          </a:solidFill>
                          <a:latin typeface="Times New Roman" pitchFamily="18" charset="0"/>
                          <a:cs typeface="Times New Roman" pitchFamily="18" charset="0"/>
                        </a:rPr>
                        <a:t>Что не надо говорить…</a:t>
                      </a:r>
                      <a:endParaRPr lang="ru-RU" sz="1400" b="1" dirty="0">
                        <a:solidFill>
                          <a:srgbClr val="FF0000"/>
                        </a:solidFill>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b="1" dirty="0" smtClean="0">
                          <a:solidFill>
                            <a:srgbClr val="FF0000"/>
                          </a:solidFill>
                          <a:latin typeface="Times New Roman" pitchFamily="18" charset="0"/>
                          <a:cs typeface="Times New Roman" pitchFamily="18" charset="0"/>
                        </a:rPr>
                        <a:t>Вместо этого скажите... </a:t>
                      </a:r>
                      <a:endParaRPr lang="ru-RU" sz="1400" b="1" dirty="0">
                        <a:solidFill>
                          <a:srgbClr val="FF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1647377">
                <a:tc>
                  <a:txBody>
                    <a:bodyPr/>
                    <a:lstStyle/>
                    <a:p>
                      <a:r>
                        <a:rPr lang="ru-RU" sz="1400" b="1" dirty="0" smtClean="0">
                          <a:latin typeface="Times New Roman" pitchFamily="18" charset="0"/>
                          <a:cs typeface="Times New Roman" pitchFamily="18" charset="0"/>
                        </a:rPr>
                        <a:t>1. Не разговаривай с незнакомыми людьми.</a:t>
                      </a:r>
                    </a:p>
                    <a:p>
                      <a:r>
                        <a:rPr lang="ru-RU" sz="1400" b="1" dirty="0" smtClean="0">
                          <a:latin typeface="Times New Roman" pitchFamily="18" charset="0"/>
                          <a:cs typeface="Times New Roman" pitchFamily="18" charset="0"/>
                        </a:rPr>
                        <a:t>2. Кругом полно психов.</a:t>
                      </a:r>
                    </a:p>
                    <a:p>
                      <a:r>
                        <a:rPr lang="ru-RU" sz="1400" b="1" dirty="0" smtClean="0">
                          <a:latin typeface="Times New Roman" pitchFamily="18" charset="0"/>
                          <a:cs typeface="Times New Roman" pitchFamily="18" charset="0"/>
                        </a:rPr>
                        <a:t>3. Тебя могут украсть.</a:t>
                      </a:r>
                    </a:p>
                    <a:p>
                      <a:r>
                        <a:rPr lang="ru-RU" sz="1400" b="1" dirty="0" smtClean="0">
                          <a:latin typeface="Times New Roman" pitchFamily="18" charset="0"/>
                          <a:cs typeface="Times New Roman" pitchFamily="18" charset="0"/>
                        </a:rPr>
                        <a:t>4. Детям гулять в парках очень опасно.</a:t>
                      </a:r>
                    </a:p>
                    <a:p>
                      <a:r>
                        <a:rPr lang="ru-RU" sz="1400" b="1" dirty="0" smtClean="0">
                          <a:latin typeface="Times New Roman" pitchFamily="18" charset="0"/>
                          <a:cs typeface="Times New Roman" pitchFamily="18" charset="0"/>
                        </a:rPr>
                        <a:t>5. В наши дни никому нельзя доверять.</a:t>
                      </a:r>
                      <a:endParaRPr lang="ru-RU" sz="1400" b="1"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ru-RU" sz="1400" b="1" dirty="0" smtClean="0">
                          <a:latin typeface="Times New Roman" pitchFamily="18" charset="0"/>
                          <a:cs typeface="Times New Roman" pitchFamily="18" charset="0"/>
                        </a:rPr>
                        <a:t>1. С незнакомыми людьми надо вести себя следующим образом...</a:t>
                      </a:r>
                    </a:p>
                    <a:p>
                      <a:r>
                        <a:rPr lang="ru-RU" sz="1400" b="1" dirty="0" smtClean="0">
                          <a:latin typeface="Times New Roman" pitchFamily="18" charset="0"/>
                          <a:cs typeface="Times New Roman" pitchFamily="18" charset="0"/>
                        </a:rPr>
                        <a:t>2. Большинство людей заслуживают доверия, но...</a:t>
                      </a:r>
                    </a:p>
                    <a:p>
                      <a:r>
                        <a:rPr lang="ru-RU" sz="1400" b="1" dirty="0" smtClean="0">
                          <a:latin typeface="Times New Roman" pitchFamily="18" charset="0"/>
                          <a:cs typeface="Times New Roman" pitchFamily="18" charset="0"/>
                        </a:rPr>
                        <a:t>3. С тобой ничего не случится, если...</a:t>
                      </a:r>
                    </a:p>
                    <a:p>
                      <a:r>
                        <a:rPr lang="ru-RU" sz="1400" b="1" dirty="0" smtClean="0">
                          <a:latin typeface="Times New Roman" pitchFamily="18" charset="0"/>
                          <a:cs typeface="Times New Roman" pitchFamily="18" charset="0"/>
                        </a:rPr>
                        <a:t>4. Если кто-нибудь подойдет к тебе...</a:t>
                      </a:r>
                    </a:p>
                    <a:p>
                      <a:r>
                        <a:rPr lang="ru-RU" sz="1400" b="1" dirty="0" smtClean="0">
                          <a:latin typeface="Times New Roman" pitchFamily="18" charset="0"/>
                          <a:cs typeface="Times New Roman" pitchFamily="18" charset="0"/>
                        </a:rPr>
                        <a:t>5. Ты можешь обратиться за помощью…</a:t>
                      </a:r>
                      <a:endParaRPr lang="ru-RU" sz="14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
        <p:nvSpPr>
          <p:cNvPr id="8" name="Скругленный прямоугольник 7"/>
          <p:cNvSpPr/>
          <p:nvPr/>
        </p:nvSpPr>
        <p:spPr>
          <a:xfrm>
            <a:off x="214282" y="5000636"/>
            <a:ext cx="8715436" cy="171451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НАУЧИТЕ СВОИХ ДЕТЕЙ ЗАЩИЩАТЬСЯ</a:t>
            </a:r>
            <a:r>
              <a:rPr lang="ru-RU" sz="1400" b="1" dirty="0" smtClean="0">
                <a:latin typeface="Times New Roman" pitchFamily="18" charset="0"/>
                <a:cs typeface="Times New Roman" pitchFamily="18" charset="0"/>
              </a:rPr>
              <a:t>. </a:t>
            </a:r>
            <a:r>
              <a:rPr lang="ru-RU" sz="1400" b="1" dirty="0">
                <a:latin typeface="Times New Roman" pitchFamily="18" charset="0"/>
                <a:cs typeface="Times New Roman" pitchFamily="18" charset="0"/>
              </a:rPr>
              <a:t>Ради личной безопасности ребенок может нарушать все правила и запреты. Ни в коем случае он не должен задумываться о последствиях применения приемов самообороны. Объясните, что если ребенок нанесет нападающему телесные повреждения, его только похвалят за это. Укажите ребенку наиболее уязвимые точки (пах, гортань, глазные яблоки), доступные для парализации преступных намерений злоумышленника и по возможности обучите его правильному нанесению ударов в такие точки. Объясните также, куда ребенку надо бежать в случае опасности, к кому и как обращаться за помощью</a:t>
            </a:r>
            <a:r>
              <a:rPr lang="ru-RU" sz="1400" b="1" dirty="0" smtClean="0">
                <a:latin typeface="Times New Roman" pitchFamily="18" charset="0"/>
                <a:cs typeface="Times New Roman" pitchFamily="18" charset="0"/>
              </a:rPr>
              <a:t>.</a:t>
            </a:r>
            <a:endParaRPr lang="ru-RU"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71</TotalTime>
  <Words>1383</Words>
  <Application>Microsoft Office PowerPoint</Application>
  <PresentationFormat>Экран (4:3)</PresentationFormat>
  <Paragraphs>82</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Поток</vt:lpstr>
      <vt:lpstr>Слайд 1</vt:lpstr>
      <vt:lpstr>Слайд 2</vt:lpstr>
      <vt:lpstr>Слайд 3</vt:lpstr>
      <vt:lpstr>Слайд 4</vt:lpstr>
      <vt:lpstr>Слайд 5</vt:lpstr>
      <vt:lpstr>Слайд 6</vt:lpstr>
      <vt:lpstr>Слайд 7</vt:lpstr>
      <vt:lpstr>Слайд 8</vt:lpstr>
    </vt:vector>
  </TitlesOfParts>
  <Company>SCH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Окса</dc:creator>
  <cp:lastModifiedBy>Компьютер</cp:lastModifiedBy>
  <cp:revision>9</cp:revision>
  <dcterms:created xsi:type="dcterms:W3CDTF">2010-09-01T20:41:51Z</dcterms:created>
  <dcterms:modified xsi:type="dcterms:W3CDTF">2013-09-09T16:39:46Z</dcterms:modified>
</cp:coreProperties>
</file>