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4" r:id="rId7"/>
    <p:sldId id="265" r:id="rId8"/>
    <p:sldId id="262" r:id="rId9"/>
    <p:sldId id="261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42265454678042"/>
          <c:y val="0.19575134139281017"/>
          <c:w val="0.76578764698962365"/>
          <c:h val="0.7383320886126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8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0.24422842357777877"/>
                  <c:y val="-0.1254175374330917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dirty="0" smtClean="0"/>
                      <a:t>1</a:t>
                    </a:r>
                    <a:r>
                      <a:rPr lang="ru-RU" b="1" dirty="0" smtClean="0"/>
                      <a:t>8 </a:t>
                    </a:r>
                    <a:r>
                      <a:rPr lang="ru-RU" b="1" dirty="0" smtClean="0"/>
                      <a:t>чел</a:t>
                    </a:r>
                    <a:endParaRPr lang="en-US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28344549250166312"/>
                  <c:y val="-0.519922346646464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4 </a:t>
                    </a:r>
                    <a:r>
                      <a:rPr lang="ru-RU" b="1" dirty="0" smtClean="0"/>
                      <a:t>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8176424009812953"/>
                  <c:y val="1.8492980420938058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6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5219013077286674E-2"/>
                  <c:y val="0.43325265964888116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3 </a:t>
                    </a:r>
                    <a:r>
                      <a:rPr lang="ru-RU" b="1" dirty="0" smtClean="0"/>
                      <a:t>чел</a:t>
                    </a:r>
                    <a:endParaRPr lang="en-US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46062143425686353"/>
                  <c:y val="0.72443713156087974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2</a:t>
                    </a:r>
                    <a:endParaRPr lang="ru-RU" b="1" dirty="0" smtClean="0"/>
                  </a:p>
                  <a:p>
                    <a:r>
                      <a:rPr lang="ru-RU" b="1" dirty="0" smtClean="0"/>
                      <a:t>чел</a:t>
                    </a:r>
                    <a:endParaRPr lang="en-US" b="1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5144879329714249"/>
          <c:h val="0.919417427668096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6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0.24499114650959758"/>
                  <c:y val="-0.1997726757252726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22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893164295079207"/>
                  <c:y val="6.9654786696632914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7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197590153981727E-2"/>
                  <c:y val="5.3190529701643334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2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</c:v>
                </c:pt>
                <c:pt idx="1">
                  <c:v>7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7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0.39966274854859246"/>
                  <c:y val="-0.1821208426508031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22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7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3621233374770991E-2"/>
                  <c:y val="0.10623556644118211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2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</c:v>
                </c:pt>
                <c:pt idx="1">
                  <c:v>7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642265454678042"/>
          <c:y val="0.19575134139281017"/>
          <c:w val="0.76578764698962365"/>
          <c:h val="0.7383320886126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7"/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92D050"/>
              </a:solidFill>
            </c:spPr>
          </c:dPt>
          <c:dPt>
            <c:idx val="3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23112301689129458"/>
                  <c:y val="1.1250642986124413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dirty="0" smtClean="0"/>
                      <a:t>12</a:t>
                    </a:r>
                    <a:r>
                      <a:rPr lang="ru-RU" b="1" dirty="0" smtClean="0"/>
                      <a:t> чел</a:t>
                    </a:r>
                    <a:endParaRPr lang="en-US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3372358004910605"/>
                  <c:y val="-0.17825162656657248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5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129830371583713E-2"/>
                  <c:y val="-0.6182548334262389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b="1" dirty="0" smtClean="0"/>
                      <a:t>6 чел</a:t>
                    </a:r>
                    <a:endParaRPr lang="ru-RU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5665320458534016"/>
                  <c:y val="-0.14417040262230726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dirty="0" smtClean="0"/>
                      <a:t>6</a:t>
                    </a:r>
                    <a:r>
                      <a:rPr lang="ru-RU" b="1" dirty="0" smtClean="0"/>
                      <a:t> чел</a:t>
                    </a:r>
                    <a:endParaRPr lang="en-US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.41475220987500594"/>
                  <c:y val="0.5741021330997419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b="1" dirty="0" smtClean="0"/>
                      <a:t>2</a:t>
                    </a:r>
                    <a:endParaRPr lang="ru-RU" b="1" dirty="0" smtClean="0"/>
                  </a:p>
                  <a:p>
                    <a:pPr>
                      <a:defRPr/>
                    </a:pPr>
                    <a:r>
                      <a:rPr lang="ru-RU" b="1" dirty="0" smtClean="0"/>
                      <a:t>чел</a:t>
                    </a:r>
                    <a:endParaRPr lang="en-US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1">
                  <c:v>Кв. 2</c:v>
                </c:pt>
                <c:pt idx="2">
                  <c:v>Кв. 3</c:v>
                </c:pt>
                <c:pt idx="5">
                  <c:v>Кв. 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</c:v>
                </c:pt>
                <c:pt idx="1">
                  <c:v>2</c:v>
                </c:pt>
                <c:pt idx="2">
                  <c:v>5</c:v>
                </c:pt>
                <c:pt idx="3">
                  <c:v>6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815768">
            <a:off x="174215" y="1542500"/>
            <a:ext cx="8719188" cy="2862322"/>
          </a:xfrm>
          <a:prstGeom prst="rect">
            <a:avLst/>
          </a:prstGeom>
          <a:scene3d>
            <a:camera prst="isometricOffAxis2Left"/>
            <a:lightRig rig="threePt" dir="t"/>
          </a:scene3d>
        </p:spPr>
        <p:txBody>
          <a:bodyPr wrap="square">
            <a:spAutoFit/>
          </a:bodyPr>
          <a:lstStyle/>
          <a:p>
            <a:pPr lvl="0" algn="ctr"/>
            <a:r>
              <a:rPr lang="ru-RU" sz="6000" b="1" i="1" dirty="0" smtClean="0">
                <a:solidFill>
                  <a:srgbClr val="FFFF00"/>
                </a:solidFill>
              </a:rPr>
              <a:t>Работа с</a:t>
            </a:r>
            <a:r>
              <a:rPr lang="ru-RU" sz="6000" b="1" i="1" dirty="0" smtClean="0">
                <a:solidFill>
                  <a:srgbClr val="FFFF00"/>
                </a:solidFill>
              </a:rPr>
              <a:t> учебником </a:t>
            </a:r>
            <a:r>
              <a:rPr lang="ru-RU" sz="6000" b="1" i="1" dirty="0">
                <a:solidFill>
                  <a:srgbClr val="FFFF00"/>
                </a:solidFill>
              </a:rPr>
              <a:t>при выполнении домашнего задания</a:t>
            </a:r>
          </a:p>
        </p:txBody>
      </p:sp>
    </p:spTree>
    <p:extLst>
      <p:ext uri="{BB962C8B-B14F-4D97-AF65-F5344CB8AC3E}">
        <p14:creationId xmlns:p14="http://schemas.microsoft.com/office/powerpoint/2010/main" val="21200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2196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3922" y="332656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3333CC"/>
                </a:solidFill>
              </a:rPr>
              <a:t>Эффективные приемы и формы работы с </a:t>
            </a:r>
            <a:r>
              <a:rPr lang="ru-RU" sz="3600" b="1" i="1" dirty="0" smtClean="0">
                <a:solidFill>
                  <a:srgbClr val="3333CC"/>
                </a:solidFill>
              </a:rPr>
              <a:t>учебником</a:t>
            </a:r>
            <a:r>
              <a:rPr lang="en-US" sz="3600" b="1" i="1" dirty="0" smtClean="0">
                <a:solidFill>
                  <a:srgbClr val="3333CC"/>
                </a:solidFill>
              </a:rPr>
              <a:t> </a:t>
            </a:r>
            <a:r>
              <a:rPr lang="ru-RU" sz="3600" b="1" i="1" dirty="0" smtClean="0">
                <a:solidFill>
                  <a:srgbClr val="3333CC"/>
                </a:solidFill>
              </a:rPr>
              <a:t>в ГПД.</a:t>
            </a:r>
            <a:endParaRPr lang="ru-RU" sz="36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844824"/>
            <a:ext cx="903649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Самостоятельное ознакомление учащихся с правилом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Поиск в учебнике ответов на вопросы учителя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Пользование справочным материалом учебника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 smtClean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с чертежами, схемами, таблицами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Чтение текста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Нахождение в тексте ответа на вопрос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Составление плана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 smtClean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Нахождение </a:t>
            </a: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отрывка к рисунку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Чтение сносок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600" b="1" dirty="0">
                <a:solidFill>
                  <a:srgbClr val="006C00"/>
                </a:solidFill>
                <a:latin typeface="Times New Roman" pitchFamily="18" charset="0"/>
                <a:cs typeface="Times New Roman" pitchFamily="18" charset="0"/>
              </a:rPr>
              <a:t>Нахождение слов на заданное правило</a:t>
            </a:r>
          </a:p>
        </p:txBody>
      </p:sp>
    </p:spTree>
    <p:extLst>
      <p:ext uri="{BB962C8B-B14F-4D97-AF65-F5344CB8AC3E}">
        <p14:creationId xmlns:p14="http://schemas.microsoft.com/office/powerpoint/2010/main" val="11138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dl9.glitter-graphics.net/pub/619/619589ga2upyu3s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25515"/>
            <a:ext cx="24257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8920" y="402076"/>
            <a:ext cx="89289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«Вопросы 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побуждают к поиску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  истины!!!»</a:t>
            </a:r>
            <a:endParaRPr lang="ru-RU" sz="4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15891" y="1987099"/>
            <a:ext cx="17122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Сократ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41490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</a:rPr>
              <a:t>Старайтесь </a:t>
            </a:r>
            <a:r>
              <a:rPr lang="ru-RU" sz="4000" b="1" u="sng" dirty="0">
                <a:solidFill>
                  <a:schemeClr val="accent1">
                    <a:lumMod val="50000"/>
                  </a:schemeClr>
                </a:solidFill>
              </a:rPr>
              <a:t>по ходу чтения ставить вопросы по тексту.</a:t>
            </a:r>
            <a:endParaRPr lang="en-US" sz="40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1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129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chemeClr val="accent2">
                    <a:lumMod val="50000"/>
                  </a:schemeClr>
                </a:solidFill>
              </a:rPr>
              <a:t>Обще-учебные умения учащихся</a:t>
            </a:r>
            <a:endParaRPr lang="ru-RU" sz="4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500" b="1" i="1" dirty="0">
                <a:solidFill>
                  <a:srgbClr val="3333CC"/>
                </a:solidFill>
              </a:rPr>
              <a:t>Ориентирование в учебнике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500" b="1" i="1" dirty="0">
                <a:solidFill>
                  <a:srgbClr val="3333CC"/>
                </a:solidFill>
              </a:rPr>
              <a:t>Восприятие задания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500" b="1" i="1" dirty="0">
                <a:solidFill>
                  <a:srgbClr val="3333CC"/>
                </a:solidFill>
              </a:rPr>
              <a:t>Выполнение задания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500" b="1" i="1" dirty="0">
                <a:solidFill>
                  <a:srgbClr val="3333CC"/>
                </a:solidFill>
              </a:rPr>
              <a:t>Работа с текстом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500" b="1" i="1" dirty="0">
                <a:solidFill>
                  <a:srgbClr val="3333CC"/>
                </a:solidFill>
              </a:rPr>
              <a:t>Выполнение заданий с о</a:t>
            </a:r>
            <a:r>
              <a:rPr lang="ru-RU" sz="3500" b="1" i="1" dirty="0" smtClean="0">
                <a:solidFill>
                  <a:srgbClr val="3333CC"/>
                </a:solidFill>
              </a:rPr>
              <a:t>риентированием </a:t>
            </a:r>
            <a:r>
              <a:rPr lang="ru-RU" sz="3500" b="1" i="1" dirty="0">
                <a:solidFill>
                  <a:srgbClr val="3333CC"/>
                </a:solidFill>
              </a:rPr>
              <a:t>на условные обозначения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500" b="1" i="1" dirty="0">
                <a:solidFill>
                  <a:srgbClr val="3333CC"/>
                </a:solidFill>
              </a:rPr>
              <a:t>Работа со словарём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500" b="1" i="1" dirty="0">
                <a:solidFill>
                  <a:srgbClr val="3333CC"/>
                </a:solidFill>
              </a:rPr>
              <a:t>Работа с дополнительной литературой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484784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687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6C00"/>
                </a:solidFill>
              </a:rPr>
              <a:t>Результаты   опроса </a:t>
            </a:r>
          </a:p>
          <a:p>
            <a:pPr algn="ctr"/>
            <a:r>
              <a:rPr lang="ru-RU" sz="6000" b="1" i="1" dirty="0" smtClean="0">
                <a:solidFill>
                  <a:srgbClr val="006C00"/>
                </a:solidFill>
              </a:rPr>
              <a:t>учащихся</a:t>
            </a:r>
            <a:endParaRPr lang="ru-RU" sz="60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8494" y="1620371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endParaRPr lang="ru-RU" sz="32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endParaRPr lang="ru-RU" sz="3200" dirty="0"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  <p:pic>
        <p:nvPicPr>
          <p:cNvPr id="10" name="Picture 5" descr="http://www.ltisdschools.org/cms/lib/TX21000349/Centricity/Domain/47/office-pencil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140968"/>
            <a:ext cx="2857500" cy="2978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93" y="2919720"/>
            <a:ext cx="2520280" cy="3533616"/>
          </a:xfrm>
          <a:prstGeom prst="rect">
            <a:avLst/>
          </a:prstGeom>
          <a:blipFill dpi="0"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961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159313067"/>
              </p:ext>
            </p:extLst>
          </p:nvPr>
        </p:nvGraphicFramePr>
        <p:xfrm>
          <a:off x="3248998" y="-9624"/>
          <a:ext cx="5814356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47070" y="3366947"/>
            <a:ext cx="5808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Книга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которая дает нам знания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2400" y="3890167"/>
            <a:ext cx="10058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Книга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в которой много мудрой 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нужной 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информации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3800" y="4734591"/>
            <a:ext cx="8970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Книга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необходимая для получения базовых </a:t>
            </a: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знаний </a:t>
            </a:r>
            <a:r>
              <a:rPr lang="ru-RU" sz="2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школьника</a:t>
            </a:r>
            <a:endParaRPr lang="ru-RU" sz="28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3800" y="5661248"/>
            <a:ext cx="11382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4. Специализированная </a:t>
            </a:r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литература для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изучения </a:t>
            </a:r>
          </a:p>
          <a:p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какого-нибудь </a:t>
            </a:r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предмета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900608" y="351839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rgbClr val="FF6600"/>
                </a:solidFill>
              </a:rPr>
              <a:t> 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Что такое учебник</a:t>
            </a:r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</a:rPr>
              <a:t>?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05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/>
      <p:bldP spid="5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66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Насколько необходим учебник в учебном процессе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369078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CC00"/>
                </a:solidFill>
              </a:rPr>
              <a:t>  </a:t>
            </a:r>
            <a:r>
              <a:rPr lang="ru-RU" sz="4000" b="1" dirty="0" smtClean="0">
                <a:solidFill>
                  <a:srgbClr val="0070C0"/>
                </a:solidFill>
              </a:rPr>
              <a:t>1. Без </a:t>
            </a:r>
            <a:r>
              <a:rPr lang="ru-RU" sz="4000" b="1" dirty="0">
                <a:solidFill>
                  <a:srgbClr val="0070C0"/>
                </a:solidFill>
              </a:rPr>
              <a:t>него не </a:t>
            </a:r>
            <a:r>
              <a:rPr lang="ru-RU" sz="4000" b="1" dirty="0" smtClean="0">
                <a:solidFill>
                  <a:srgbClr val="0070C0"/>
                </a:solidFill>
              </a:rPr>
              <a:t>обойтись</a:t>
            </a:r>
          </a:p>
          <a:p>
            <a:r>
              <a:rPr lang="ru-RU" sz="4000" b="1" dirty="0" smtClean="0">
                <a:solidFill>
                  <a:srgbClr val="00CC00"/>
                </a:solidFill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</a:rPr>
              <a:t>2.</a:t>
            </a:r>
            <a:r>
              <a:rPr lang="ru-RU" sz="4000" b="1" dirty="0" smtClean="0">
                <a:solidFill>
                  <a:srgbClr val="00CC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Не </a:t>
            </a:r>
            <a:r>
              <a:rPr lang="ru-RU" sz="4000" b="1" dirty="0">
                <a:solidFill>
                  <a:srgbClr val="C00000"/>
                </a:solidFill>
              </a:rPr>
              <a:t>так уж и </a:t>
            </a:r>
            <a:r>
              <a:rPr lang="ru-RU" sz="4000" b="1" dirty="0" smtClean="0">
                <a:solidFill>
                  <a:srgbClr val="C00000"/>
                </a:solidFill>
              </a:rPr>
              <a:t>важен</a:t>
            </a:r>
          </a:p>
          <a:p>
            <a:r>
              <a:rPr lang="ru-RU" sz="4000" b="1" dirty="0" smtClean="0">
                <a:solidFill>
                  <a:srgbClr val="00B050"/>
                </a:solidFill>
              </a:rPr>
              <a:t>  </a:t>
            </a:r>
            <a:r>
              <a:rPr lang="ru-RU" sz="4000" b="1" dirty="0" smtClean="0">
                <a:solidFill>
                  <a:srgbClr val="00B050"/>
                </a:solidFill>
              </a:rPr>
              <a:t>3. НЕ </a:t>
            </a:r>
            <a:r>
              <a:rPr lang="ru-RU" sz="4000" b="1" dirty="0" smtClean="0">
                <a:solidFill>
                  <a:srgbClr val="00B050"/>
                </a:solidFill>
              </a:rPr>
              <a:t>нужен</a:t>
            </a:r>
          </a:p>
          <a:p>
            <a:endParaRPr lang="ru-RU" sz="4000" dirty="0">
              <a:solidFill>
                <a:srgbClr val="00CC00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27021861"/>
              </p:ext>
            </p:extLst>
          </p:nvPr>
        </p:nvGraphicFramePr>
        <p:xfrm>
          <a:off x="2699792" y="2780928"/>
          <a:ext cx="6318412" cy="3879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698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5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7671" y="25579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  Умеешь 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ли ты работать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с </a:t>
            </a:r>
          </a:p>
          <a:p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учебником?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830173355"/>
              </p:ext>
            </p:extLst>
          </p:nvPr>
        </p:nvGraphicFramePr>
        <p:xfrm>
          <a:off x="3635896" y="2924944"/>
          <a:ext cx="5814356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1799959"/>
            <a:ext cx="45720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4800" b="1" dirty="0" smtClean="0">
                <a:solidFill>
                  <a:srgbClr val="0070C0"/>
                </a:solidFill>
              </a:rPr>
              <a:t>1. Умею   </a:t>
            </a:r>
            <a:r>
              <a:rPr lang="ru-RU" sz="4800" b="1" dirty="0" smtClean="0"/>
              <a:t>                                     </a:t>
            </a:r>
            <a:endParaRPr lang="ru-RU" sz="4800" b="1" dirty="0"/>
          </a:p>
          <a:p>
            <a:pPr>
              <a:lnSpc>
                <a:spcPct val="80000"/>
              </a:lnSpc>
            </a:pPr>
            <a:r>
              <a:rPr lang="ru-RU" sz="4800" b="1" dirty="0" smtClean="0">
                <a:solidFill>
                  <a:srgbClr val="FF0000"/>
                </a:solidFill>
              </a:rPr>
              <a:t>2. Не </a:t>
            </a:r>
            <a:r>
              <a:rPr lang="ru-RU" sz="4800" b="1" dirty="0">
                <a:solidFill>
                  <a:srgbClr val="FF0000"/>
                </a:solidFill>
              </a:rPr>
              <a:t>с </a:t>
            </a:r>
            <a:r>
              <a:rPr lang="ru-RU" sz="4800" b="1" dirty="0" smtClean="0">
                <a:solidFill>
                  <a:srgbClr val="FF0000"/>
                </a:solidFill>
              </a:rPr>
              <a:t>каждым</a:t>
            </a:r>
            <a:endParaRPr lang="ru-RU" sz="4800" b="1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4800" b="1" dirty="0" smtClean="0">
                <a:solidFill>
                  <a:srgbClr val="00B050"/>
                </a:solidFill>
              </a:rPr>
              <a:t>3. Не </a:t>
            </a:r>
            <a:r>
              <a:rPr lang="ru-RU" sz="4800" b="1" dirty="0">
                <a:solidFill>
                  <a:srgbClr val="00B050"/>
                </a:solidFill>
              </a:rPr>
              <a:t>умею </a:t>
            </a:r>
          </a:p>
        </p:txBody>
      </p:sp>
    </p:spTree>
    <p:extLst>
      <p:ext uri="{BB962C8B-B14F-4D97-AF65-F5344CB8AC3E}">
        <p14:creationId xmlns:p14="http://schemas.microsoft.com/office/powerpoint/2010/main" val="385940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4" grpId="0">
        <p:bldAsOne/>
      </p:bldGraphic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451" y="188640"/>
            <a:ext cx="9144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800" b="1" i="1" dirty="0">
                <a:solidFill>
                  <a:srgbClr val="A50021"/>
                </a:solidFill>
                <a:latin typeface="Times New Roman" pitchFamily="18" charset="0"/>
                <a:cs typeface="Times New Roman" pitchFamily="18" charset="0"/>
              </a:rPr>
              <a:t>Каким ты видишь идеальный учебник?</a:t>
            </a:r>
            <a:endParaRPr lang="ru-RU" sz="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681" y="3429000"/>
            <a:ext cx="67687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Интересный</a:t>
            </a:r>
          </a:p>
          <a:p>
            <a:r>
              <a:rPr lang="ru-RU" sz="3200" b="1" i="1" dirty="0" smtClean="0">
                <a:solidFill>
                  <a:srgbClr val="FF0000"/>
                </a:solidFill>
              </a:rPr>
              <a:t>2.</a:t>
            </a:r>
            <a:r>
              <a:rPr lang="ru-RU" sz="3200" b="1" i="1" dirty="0" smtClean="0">
                <a:solidFill>
                  <a:srgbClr val="C00000"/>
                </a:solidFill>
              </a:rPr>
              <a:t> Иллюстрированный</a:t>
            </a:r>
            <a:endParaRPr lang="ru-RU" sz="3200" b="1" i="1" dirty="0" smtClean="0">
              <a:solidFill>
                <a:srgbClr val="C00000"/>
              </a:solidFill>
            </a:endParaRPr>
          </a:p>
          <a:p>
            <a:r>
              <a:rPr lang="ru-RU" sz="3200" b="1" i="1" dirty="0" smtClean="0">
                <a:solidFill>
                  <a:srgbClr val="00B050"/>
                </a:solidFill>
              </a:rPr>
              <a:t>3. С подробным объяснением заданий.</a:t>
            </a:r>
          </a:p>
          <a:p>
            <a:r>
              <a:rPr lang="ru-RU" sz="3200" b="1" i="1" dirty="0" smtClean="0">
                <a:solidFill>
                  <a:srgbClr val="7030A0"/>
                </a:solidFill>
              </a:rPr>
              <a:t>4. В электронном виде </a:t>
            </a:r>
          </a:p>
          <a:p>
            <a:r>
              <a:rPr lang="ru-RU" sz="3200" b="1" i="1" dirty="0" smtClean="0">
                <a:solidFill>
                  <a:srgbClr val="0070C0"/>
                </a:solidFill>
              </a:rPr>
              <a:t>5. На понятном языке.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675319528"/>
              </p:ext>
            </p:extLst>
          </p:nvPr>
        </p:nvGraphicFramePr>
        <p:xfrm>
          <a:off x="3449095" y="865748"/>
          <a:ext cx="5814356" cy="3717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4893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264</Words>
  <Application>Microsoft Office PowerPoint</Application>
  <PresentationFormat>Экран (4:3)</PresentationFormat>
  <Paragraphs>66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eh3p1r</dc:creator>
  <cp:lastModifiedBy>eh3p1r</cp:lastModifiedBy>
  <cp:revision>28</cp:revision>
  <dcterms:created xsi:type="dcterms:W3CDTF">2012-11-27T06:01:33Z</dcterms:created>
  <dcterms:modified xsi:type="dcterms:W3CDTF">2012-11-28T09:48:38Z</dcterms:modified>
</cp:coreProperties>
</file>