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71" r:id="rId9"/>
    <p:sldId id="265" r:id="rId10"/>
    <p:sldId id="262" r:id="rId11"/>
    <p:sldId id="264" r:id="rId12"/>
    <p:sldId id="266" r:id="rId13"/>
    <p:sldId id="273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14C3F7-65D9-477B-9A5B-2A12EEA4E5E6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E15926C4-42A5-405D-A403-6B3B4C028D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928802"/>
            <a:ext cx="7772400" cy="241459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Графический портретный рисунок и выразительность образа человека</a:t>
            </a:r>
            <a:endParaRPr lang="ru-RU" sz="60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рубель-портерт брюс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309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21429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Врубель- портрет Брюсова</a:t>
            </a:r>
            <a:endParaRPr lang="ru-RU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142984"/>
            <a:ext cx="371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Важно передать не только физическое, 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но и психологическое сходство с моделью. Подчеркнув или, наоборот, смягчив морщинку на лице, можно добиться успеха</a:t>
            </a:r>
          </a:p>
          <a:p>
            <a:pPr algn="ctr"/>
            <a:r>
              <a:rPr lang="ru-RU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mbria" pitchFamily="18" charset="0"/>
              </a:rPr>
              <a:t> в отображении особенностей характера.</a:t>
            </a:r>
            <a:endParaRPr lang="ru-RU" sz="2800" dirty="0">
              <a:solidFill>
                <a:schemeClr val="accent6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п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44831"/>
            <a:ext cx="4000528" cy="6649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Репин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SC_0703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4762500" cy="6648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29322" y="285728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Портрет пожилой женщины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29256" y="285728"/>
            <a:ext cx="3714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Портреты доносят до нас не только образы людей разных эпох, отражают часть истории, но и говорят о том, каким видел мир художник, как он относился к портретируемому.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портрет кипрен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765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43570" y="6286520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Портрет Кипренского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ухая ки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4214811" cy="6137820"/>
          </a:xfrm>
          <a:prstGeom prst="rect">
            <a:avLst/>
          </a:prstGeom>
        </p:spPr>
      </p:pic>
      <p:pic>
        <p:nvPicPr>
          <p:cNvPr id="5" name="Рисунок 4" descr="портрет в технике сухая кисть, акварель и карандаш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978" y="0"/>
            <a:ext cx="489502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67125" cy="4362450"/>
          </a:xfrm>
          <a:prstGeom prst="rect">
            <a:avLst/>
          </a:prstGeom>
        </p:spPr>
      </p:pic>
      <p:pic>
        <p:nvPicPr>
          <p:cNvPr id="7" name="Рисунок 6" descr="bezrukov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0"/>
            <a:ext cx="3148517" cy="4286256"/>
          </a:xfrm>
          <a:prstGeom prst="rect">
            <a:avLst/>
          </a:prstGeom>
        </p:spPr>
      </p:pic>
      <p:pic>
        <p:nvPicPr>
          <p:cNvPr id="8" name="Рисунок 7" descr="b_1935_12804976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2408998"/>
            <a:ext cx="2928926" cy="4449002"/>
          </a:xfrm>
          <a:prstGeom prst="rect">
            <a:avLst/>
          </a:prstGeom>
        </p:spPr>
      </p:pic>
      <p:pic>
        <p:nvPicPr>
          <p:cNvPr id="10" name="Рисунок 9" descr="pic_1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380722"/>
            <a:ext cx="2571736" cy="3477277"/>
          </a:xfrm>
          <a:prstGeom prst="rect">
            <a:avLst/>
          </a:prstGeom>
        </p:spPr>
      </p:pic>
      <p:pic>
        <p:nvPicPr>
          <p:cNvPr id="11" name="Рисунок 10" descr="218550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285731"/>
            <a:ext cx="2762063" cy="357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0082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2428892" cy="3343669"/>
          </a:xfrm>
          <a:prstGeom prst="rect">
            <a:avLst/>
          </a:prstGeom>
        </p:spPr>
      </p:pic>
      <p:pic>
        <p:nvPicPr>
          <p:cNvPr id="3" name="Рисунок 2" descr="slide0082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0"/>
            <a:ext cx="2656398" cy="3714752"/>
          </a:xfrm>
          <a:prstGeom prst="rect">
            <a:avLst/>
          </a:prstGeom>
        </p:spPr>
      </p:pic>
      <p:pic>
        <p:nvPicPr>
          <p:cNvPr id="4" name="Рисунок 3" descr="slide0083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0"/>
            <a:ext cx="2619062" cy="3643314"/>
          </a:xfrm>
          <a:prstGeom prst="rect">
            <a:avLst/>
          </a:prstGeom>
        </p:spPr>
      </p:pic>
      <p:pic>
        <p:nvPicPr>
          <p:cNvPr id="5" name="Рисунок 4" descr="slide0084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3143248"/>
            <a:ext cx="2656398" cy="3714752"/>
          </a:xfrm>
          <a:prstGeom prst="rect">
            <a:avLst/>
          </a:prstGeom>
        </p:spPr>
      </p:pic>
      <p:pic>
        <p:nvPicPr>
          <p:cNvPr id="6" name="Рисунок 5" descr="slide0083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48" y="2625476"/>
            <a:ext cx="3018668" cy="4232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Рисунок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" y="333374"/>
            <a:ext cx="2761601" cy="41671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64344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Леонардо да Винчи</a:t>
            </a:r>
            <a:endParaRPr lang="ru-RU" dirty="0"/>
          </a:p>
        </p:txBody>
      </p:sp>
      <p:pic>
        <p:nvPicPr>
          <p:cNvPr id="4" name="Picture 4" descr="Ре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68400"/>
            <a:ext cx="4103687" cy="5689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285728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И.Е. Репин Портрет Льва Толстого  Зарисовка уголь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35719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И.Е. Репин «Портрет художника</a:t>
            </a:r>
            <a:r>
              <a:rPr lang="ru-RU" sz="2000" dirty="0" smtClean="0"/>
              <a:t> </a:t>
            </a:r>
            <a:r>
              <a:rPr lang="ru-RU" dirty="0" smtClean="0"/>
              <a:t>К.К.Первухина» Зарисовка уголь</a:t>
            </a:r>
            <a:endParaRPr lang="ru-RU" dirty="0"/>
          </a:p>
        </p:txBody>
      </p:sp>
      <p:pic>
        <p:nvPicPr>
          <p:cNvPr id="3" name="Picture 4" descr="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3311525" cy="5688013"/>
          </a:xfrm>
          <a:prstGeom prst="rect">
            <a:avLst/>
          </a:prstGeom>
          <a:noFill/>
        </p:spPr>
      </p:pic>
      <p:pic>
        <p:nvPicPr>
          <p:cNvPr id="4" name="Picture 12" descr="Griboed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5970" y="785794"/>
            <a:ext cx="4278280" cy="55007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6436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Жанры ИЗО</a:t>
            </a:r>
            <a:endParaRPr lang="ru-RU" sz="60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" name="Picture 1055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92150"/>
            <a:ext cx="1657350" cy="2414588"/>
          </a:xfrm>
          <a:prstGeom prst="rect">
            <a:avLst/>
          </a:prstGeom>
          <a:noFill/>
        </p:spPr>
      </p:pic>
      <p:pic>
        <p:nvPicPr>
          <p:cNvPr id="4" name="Picture 1060" descr="Рисунок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4365625"/>
            <a:ext cx="2011362" cy="1762125"/>
          </a:xfrm>
          <a:prstGeom prst="rect">
            <a:avLst/>
          </a:prstGeom>
          <a:noFill/>
        </p:spPr>
      </p:pic>
      <p:pic>
        <p:nvPicPr>
          <p:cNvPr id="5" name="Picture 1056" descr="Рисунок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2000240"/>
            <a:ext cx="2243137" cy="1712912"/>
          </a:xfrm>
          <a:prstGeom prst="rect">
            <a:avLst/>
          </a:prstGeom>
          <a:noFill/>
        </p:spPr>
      </p:pic>
      <p:pic>
        <p:nvPicPr>
          <p:cNvPr id="6" name="Picture 1058" descr="Рисунок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2000240"/>
            <a:ext cx="2322513" cy="1731963"/>
          </a:xfrm>
          <a:prstGeom prst="rect">
            <a:avLst/>
          </a:prstGeom>
          <a:noFill/>
        </p:spPr>
      </p:pic>
      <p:pic>
        <p:nvPicPr>
          <p:cNvPr id="7" name="Picture 1059" descr="Рисунок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836613"/>
            <a:ext cx="1725613" cy="2243137"/>
          </a:xfrm>
          <a:prstGeom prst="rect">
            <a:avLst/>
          </a:prstGeom>
          <a:noFill/>
        </p:spPr>
      </p:pic>
      <p:pic>
        <p:nvPicPr>
          <p:cNvPr id="8" name="Picture 1039" descr="19_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643446"/>
            <a:ext cx="3048000" cy="1789113"/>
          </a:xfrm>
          <a:prstGeom prst="rect">
            <a:avLst/>
          </a:prstGeom>
          <a:noFill/>
          <a:ln w="63500">
            <a:solidFill>
              <a:srgbClr val="FFFF99"/>
            </a:solidFill>
            <a:miter lim="800000"/>
            <a:headEnd/>
            <a:tailEnd/>
          </a:ln>
        </p:spPr>
      </p:pic>
      <p:pic>
        <p:nvPicPr>
          <p:cNvPr id="9" name="Picture 1061" descr="Рисунок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86578" y="4857760"/>
            <a:ext cx="1938338" cy="1481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5720" y="21429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Портрет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57422" y="128586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Пейзаж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1571612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Бытовой жанр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3929066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Натюрморт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400050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Исторический жанр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715140" y="4071942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Анималистический жанр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9454" y="28572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Батальный жанр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0"/>
            <a:ext cx="52864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CC99"/>
                    </a:gs>
                    <a:gs pos="100000">
                      <a:srgbClr val="80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Портрет</a:t>
            </a:r>
            <a:endParaRPr lang="ru-RU" sz="7200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CC99"/>
                  </a:gs>
                  <a:gs pos="100000">
                    <a:srgbClr val="80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53882" dir="2700000" algn="ctr" rotWithShape="0">
                  <a:srgbClr val="C0C0C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Picture 18" descr="Рисунок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1974850" cy="2919412"/>
          </a:xfrm>
          <a:prstGeom prst="rect">
            <a:avLst/>
          </a:prstGeom>
          <a:noFill/>
        </p:spPr>
      </p:pic>
      <p:pic>
        <p:nvPicPr>
          <p:cNvPr id="4" name="Picture 16" descr="2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357562"/>
            <a:ext cx="2216150" cy="31242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9" descr="Рисунок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857628"/>
            <a:ext cx="2189163" cy="2840037"/>
          </a:xfrm>
          <a:prstGeom prst="rect">
            <a:avLst/>
          </a:prstGeom>
          <a:noFill/>
        </p:spPr>
      </p:pic>
      <p:pic>
        <p:nvPicPr>
          <p:cNvPr id="6" name="Picture 20" descr="Рисунок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857364"/>
            <a:ext cx="2640012" cy="45164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1142984"/>
            <a:ext cx="40719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tx2"/>
                </a:solidFill>
              </a:rPr>
              <a:t>Изображение существующего или существовавшего в реальности  человека, передающее его внешность, характер, духовный мир, индивидуальность, социальную принадлежность и т.п.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0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Типы портрета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" name="Picture 5" descr="1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2328863" cy="30480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4" descr="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571876"/>
            <a:ext cx="2282825" cy="3019425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6" descr="2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429000"/>
            <a:ext cx="1982788" cy="2971800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Picture 3" descr="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3071810"/>
            <a:ext cx="2178050" cy="2867025"/>
          </a:xfrm>
          <a:prstGeom prst="rect">
            <a:avLst/>
          </a:prstGeom>
          <a:noFill/>
          <a:ln w="4445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00562" y="928670"/>
            <a:ext cx="37147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Парадный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Камерный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Исторический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Психологический</a:t>
            </a:r>
            <a:endParaRPr lang="ru-RU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womanface2cc3.gif"/>
          <p:cNvPicPr>
            <a:picLocks noChangeAspect="1"/>
          </p:cNvPicPr>
          <p:nvPr/>
        </p:nvPicPr>
        <p:blipFill>
          <a:blip r:embed="rId2"/>
          <a:srcRect l="8265"/>
          <a:stretch>
            <a:fillRect/>
          </a:stretch>
        </p:blipFill>
        <p:spPr>
          <a:xfrm>
            <a:off x="285720" y="2714620"/>
            <a:ext cx="8582682" cy="31623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71670" y="28572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Поворот головы в портрете: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857364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фас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185736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анфас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192880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профиль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-1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67844"/>
            <a:ext cx="5272124" cy="65901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12" y="357166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/>
                </a:solidFill>
              </a:rPr>
              <a:t>Рембрандт- портрет старухи</a:t>
            </a:r>
            <a:endParaRPr lang="ru-RU" sz="24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166"/>
            <a:ext cx="3916573" cy="6072206"/>
          </a:xfrm>
          <a:prstGeom prst="rect">
            <a:avLst/>
          </a:prstGeom>
        </p:spPr>
      </p:pic>
      <p:pic>
        <p:nvPicPr>
          <p:cNvPr id="3" name="Рисунок 2" descr="920783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643182"/>
            <a:ext cx="5286380" cy="3485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285728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Врубель- «Царевна лебедь» ; «Демон»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223</TotalTime>
  <Words>166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27</cp:revision>
  <dcterms:created xsi:type="dcterms:W3CDTF">2012-01-29T18:16:08Z</dcterms:created>
  <dcterms:modified xsi:type="dcterms:W3CDTF">2012-01-31T19:35:00Z</dcterms:modified>
</cp:coreProperties>
</file>