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81" autoAdjust="0"/>
  </p:normalViewPr>
  <p:slideViewPr>
    <p:cSldViewPr>
      <p:cViewPr varScale="1">
        <p:scale>
          <a:sx n="98" d="100"/>
          <a:sy n="98" d="100"/>
        </p:scale>
        <p:origin x="-102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96" y="1617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46ED5-434A-4DB4-BFDF-626ACBCCB435}" type="datetimeFigureOut">
              <a:rPr lang="ru-RU" smtClean="0"/>
              <a:t>27.11.2011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219FC-D422-409B-9FDF-09879807FA8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219FC-D422-409B-9FDF-09879807FA8A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00042"/>
            <a:ext cx="7629524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МЕТАЛЛЫ. СТРОЕНИЕ, СВОЙСТВА, ПРИМЕНЕНИЕ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2786058"/>
            <a:ext cx="4714908" cy="1143008"/>
          </a:xfrm>
        </p:spPr>
        <p:txBody>
          <a:bodyPr>
            <a:noAutofit/>
          </a:bodyPr>
          <a:lstStyle/>
          <a:p>
            <a:pPr algn="just"/>
            <a:r>
              <a:rPr lang="ru-RU" sz="2600" i="1" dirty="0" smtClean="0">
                <a:solidFill>
                  <a:schemeClr val="tx1"/>
                </a:solidFill>
              </a:rPr>
              <a:t>«Металл суть  светлое тело,</a:t>
            </a:r>
          </a:p>
          <a:p>
            <a:pPr algn="just"/>
            <a:r>
              <a:rPr lang="ru-RU" sz="2600" i="1" dirty="0" smtClean="0">
                <a:solidFill>
                  <a:schemeClr val="tx1"/>
                </a:solidFill>
              </a:rPr>
              <a:t> которое ковать можно».</a:t>
            </a:r>
          </a:p>
          <a:p>
            <a:pPr algn="just"/>
            <a:r>
              <a:rPr lang="ru-RU" sz="2600" i="1" dirty="0" smtClean="0">
                <a:solidFill>
                  <a:schemeClr val="tx1"/>
                </a:solidFill>
              </a:rPr>
              <a:t>                             Ломоносов М.В.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4468" y="2500306"/>
            <a:ext cx="243175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572528" y="6357958"/>
            <a:ext cx="45719" cy="714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7"/>
            <a:ext cx="7772400" cy="121444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О применении металлов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428736"/>
            <a:ext cx="8501122" cy="5214974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                            </a:t>
            </a:r>
            <a:r>
              <a:rPr lang="ru-RU" sz="2400" dirty="0" smtClean="0">
                <a:solidFill>
                  <a:schemeClr val="tx1"/>
                </a:solidFill>
              </a:rPr>
              <a:t>Медь была первым металлом, </a:t>
            </a:r>
          </a:p>
          <a:p>
            <a:pPr algn="l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                                которым овладел человек. Она</a:t>
            </a:r>
          </a:p>
          <a:p>
            <a:pPr algn="l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                                открыла эру металлургии и дала</a:t>
            </a:r>
          </a:p>
          <a:p>
            <a:pPr algn="l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                                миру первый сплав. Многие </a:t>
            </a:r>
          </a:p>
          <a:p>
            <a:pPr algn="l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                                тысячелетия медь была основой </a:t>
            </a:r>
          </a:p>
          <a:p>
            <a:pPr algn="l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                                материальной культуры и искусств</a:t>
            </a:r>
          </a:p>
          <a:p>
            <a:pPr algn="l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                                Трудно переоценить уникальную</a:t>
            </a:r>
          </a:p>
          <a:p>
            <a:pPr algn="l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                                роль меди в истории </a:t>
            </a:r>
          </a:p>
          <a:p>
            <a:pPr algn="l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                                человеческой цивилизации.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4143380"/>
            <a:ext cx="1928826" cy="234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643050"/>
            <a:ext cx="235745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285720" y="6572272"/>
            <a:ext cx="142876" cy="11374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Металлы древности на службе 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у человека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857364"/>
            <a:ext cx="8501122" cy="464347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                                         </a:t>
            </a:r>
            <a:r>
              <a:rPr lang="ru-RU" sz="2800" dirty="0" smtClean="0">
                <a:solidFill>
                  <a:schemeClr val="tx1"/>
                </a:solidFill>
              </a:rPr>
              <a:t>Семь металлов создал свет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                                                   </a:t>
            </a:r>
            <a:r>
              <a:rPr lang="ru-RU" sz="2800" dirty="0" smtClean="0">
                <a:solidFill>
                  <a:schemeClr val="tx1"/>
                </a:solidFill>
              </a:rPr>
              <a:t>по  числу  семи  планет …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                                                                                     Алхимики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     </a:t>
            </a:r>
            <a:r>
              <a:rPr lang="ru-RU" sz="2800" dirty="0" smtClean="0">
                <a:solidFill>
                  <a:schemeClr val="tx1"/>
                </a:solidFill>
              </a:rPr>
              <a:t>Золото </a:t>
            </a:r>
            <a:r>
              <a:rPr lang="en-US" sz="2800" dirty="0" smtClean="0">
                <a:solidFill>
                  <a:schemeClr val="tx1"/>
                </a:solidFill>
              </a:rPr>
              <a:t>    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(Au)</a:t>
            </a:r>
            <a:r>
              <a:rPr lang="ru-RU" sz="2800" dirty="0" smtClean="0">
                <a:solidFill>
                  <a:schemeClr val="tx1"/>
                </a:solidFill>
              </a:rPr>
              <a:t>  –   солнце </a:t>
            </a:r>
            <a:r>
              <a:rPr lang="ru-RU" dirty="0" smtClean="0">
                <a:solidFill>
                  <a:schemeClr val="tx1"/>
                </a:solidFill>
              </a:rPr>
              <a:t>      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     </a:t>
            </a:r>
            <a:r>
              <a:rPr lang="ru-RU" sz="2800" dirty="0" smtClean="0">
                <a:solidFill>
                  <a:schemeClr val="tx1"/>
                </a:solidFill>
              </a:rPr>
              <a:t>Серебро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(Ag)</a:t>
            </a:r>
            <a:r>
              <a:rPr lang="ru-RU" sz="2800" dirty="0" smtClean="0">
                <a:solidFill>
                  <a:schemeClr val="tx1"/>
                </a:solidFill>
              </a:rPr>
              <a:t>  –   луна       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      Ртуть</a:t>
            </a:r>
            <a:r>
              <a:rPr lang="en-US" sz="2800" dirty="0" smtClean="0">
                <a:solidFill>
                  <a:schemeClr val="tx1"/>
                </a:solidFill>
              </a:rPr>
              <a:t>      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(Hg)</a:t>
            </a:r>
            <a:r>
              <a:rPr lang="ru-RU" sz="2800" dirty="0" smtClean="0">
                <a:solidFill>
                  <a:schemeClr val="tx1"/>
                </a:solidFill>
              </a:rPr>
              <a:t>  –   меркурий  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      Медь</a:t>
            </a:r>
            <a:r>
              <a:rPr lang="en-US" sz="2800" dirty="0" smtClean="0">
                <a:solidFill>
                  <a:schemeClr val="tx1"/>
                </a:solidFill>
              </a:rPr>
              <a:t>      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(Cu)</a:t>
            </a:r>
            <a:r>
              <a:rPr lang="ru-RU" sz="2800" dirty="0" smtClean="0">
                <a:solidFill>
                  <a:schemeClr val="tx1"/>
                </a:solidFill>
              </a:rPr>
              <a:t>  –   меркурий    </a:t>
            </a:r>
            <a:r>
              <a:rPr lang="en-US" sz="2800" dirty="0" smtClean="0">
                <a:solidFill>
                  <a:schemeClr val="tx1"/>
                </a:solidFill>
              </a:rPr>
              <a:t>                            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      Железо</a:t>
            </a:r>
            <a:r>
              <a:rPr lang="en-US" sz="2800" dirty="0" smtClean="0">
                <a:solidFill>
                  <a:schemeClr val="tx1"/>
                </a:solidFill>
              </a:rPr>
              <a:t>   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(Fe)</a:t>
            </a:r>
            <a:r>
              <a:rPr lang="ru-RU" sz="2800" dirty="0" smtClean="0">
                <a:solidFill>
                  <a:schemeClr val="tx1"/>
                </a:solidFill>
              </a:rPr>
              <a:t>  –   марс        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      Олово</a:t>
            </a:r>
            <a:r>
              <a:rPr lang="en-US" sz="2800" dirty="0" smtClean="0">
                <a:solidFill>
                  <a:schemeClr val="tx1"/>
                </a:solidFill>
              </a:rPr>
              <a:t>     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</a:rPr>
              <a:t>Sn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  <a:r>
              <a:rPr lang="ru-RU" sz="2800" dirty="0" smtClean="0">
                <a:solidFill>
                  <a:schemeClr val="tx1"/>
                </a:solidFill>
              </a:rPr>
              <a:t>  –   юпитер      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      Свинец</a:t>
            </a:r>
            <a:r>
              <a:rPr lang="en-US" sz="2800" dirty="0" smtClean="0">
                <a:solidFill>
                  <a:schemeClr val="tx1"/>
                </a:solidFill>
              </a:rPr>
              <a:t>    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</a:rPr>
              <a:t>Pb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  <a:r>
              <a:rPr lang="ru-RU" sz="2800" dirty="0" smtClean="0">
                <a:solidFill>
                  <a:schemeClr val="tx1"/>
                </a:solidFill>
              </a:rPr>
              <a:t>  –   </a:t>
            </a:r>
            <a:r>
              <a:rPr lang="ru-RU" sz="2800" dirty="0" err="1" smtClean="0">
                <a:solidFill>
                  <a:schemeClr val="tx1"/>
                </a:solidFill>
              </a:rPr>
              <a:t>сатурн</a:t>
            </a:r>
            <a:r>
              <a:rPr lang="ru-RU" sz="2800" dirty="0" smtClean="0">
                <a:solidFill>
                  <a:schemeClr val="tx1"/>
                </a:solidFill>
              </a:rPr>
              <a:t>      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          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214686"/>
            <a:ext cx="2390783" cy="273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786842" y="6500834"/>
            <a:ext cx="142844" cy="1428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572560" cy="121444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Из истории сплавов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357274"/>
            <a:ext cx="8143932" cy="5500726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                                       </a:t>
            </a:r>
            <a:r>
              <a:rPr lang="ru-RU" sz="2400" dirty="0" smtClean="0">
                <a:solidFill>
                  <a:schemeClr val="tx1"/>
                </a:solidFill>
              </a:rPr>
              <a:t>Бронза была первым сплавом,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полученным человеком. 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Распространение бронзы началось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с конца 4 тыс. до н.э. Древнейшие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бронзовые изделия найдены на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территории Ирана, Месопотамии, Турции. В конце 3 тыс. до н.э. бронза появилась в Индии, во 2 тыс. до н.э. – в Китае  и Европе.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В Америке бронзовый век </a:t>
            </a:r>
            <a:r>
              <a:rPr lang="ru-RU" sz="2400" dirty="0" err="1" smtClean="0">
                <a:solidFill>
                  <a:schemeClr val="tx1"/>
                </a:solidFill>
              </a:rPr>
              <a:t>охва</a:t>
            </a:r>
            <a:r>
              <a:rPr lang="ru-RU" sz="2400" dirty="0" smtClean="0">
                <a:solidFill>
                  <a:schemeClr val="tx1"/>
                </a:solidFill>
              </a:rPr>
              <a:t>-</a:t>
            </a:r>
          </a:p>
          <a:p>
            <a:pPr algn="l"/>
            <a:r>
              <a:rPr lang="ru-RU" sz="2400" dirty="0" err="1" smtClean="0">
                <a:solidFill>
                  <a:schemeClr val="tx1"/>
                </a:solidFill>
              </a:rPr>
              <a:t>тывает</a:t>
            </a:r>
            <a:r>
              <a:rPr lang="ru-RU" sz="2400" dirty="0" smtClean="0">
                <a:solidFill>
                  <a:schemeClr val="tx1"/>
                </a:solidFill>
              </a:rPr>
              <a:t> период с </a:t>
            </a:r>
            <a:r>
              <a:rPr lang="en-US" sz="2400" dirty="0" smtClean="0">
                <a:solidFill>
                  <a:schemeClr val="tx1"/>
                </a:solidFill>
              </a:rPr>
              <a:t>VI </a:t>
            </a:r>
            <a:r>
              <a:rPr lang="ru-RU" sz="2400" dirty="0" smtClean="0">
                <a:solidFill>
                  <a:schemeClr val="tx1"/>
                </a:solidFill>
              </a:rPr>
              <a:t>по Х века н.э.    </a:t>
            </a:r>
            <a:r>
              <a:rPr lang="ru-RU" sz="2800" dirty="0" smtClean="0">
                <a:solidFill>
                  <a:schemeClr val="tx1"/>
                </a:solidFill>
              </a:rPr>
              <a:t>                                        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  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2571245" cy="193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57200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500034" y="6429396"/>
            <a:ext cx="142876" cy="1428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Из истории сплавов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(продолжение)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928802"/>
            <a:ext cx="8643998" cy="471490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В железный век первыми пришли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народы Африки. Они перешагнули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из каменного века в железный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минуя медный и бронзовый. Это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связано с тем, что в Африке  железные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руды выходят на поверхность земли.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Африканцы изобрели плавку железа в 600-400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годах до новой эры.                            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71678"/>
            <a:ext cx="311394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858280" y="6500834"/>
            <a:ext cx="113722" cy="11372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8286808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Чугун –материал для создания шедевров мирового искусства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928802"/>
            <a:ext cx="8286808" cy="321471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00B050"/>
                </a:solidFill>
              </a:rPr>
              <a:t>       </a:t>
            </a:r>
            <a:r>
              <a:rPr lang="ru-RU" sz="2400" dirty="0" smtClean="0">
                <a:solidFill>
                  <a:schemeClr val="tx1"/>
                </a:solidFill>
              </a:rPr>
              <a:t>Санкт-Петербург –своеобразный музей, в котором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собрано бесчисленное множество произведений  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изобразительного искусства, выполненных из  чугуна.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Рассмотрит лишь некоторые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из них – чугунные ограды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дворцов и набережных рек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Санкт – Петербурга.      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876"/>
            <a:ext cx="2836509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858280" y="6643710"/>
            <a:ext cx="113722" cy="11372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429684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Чугун – материал для создания шедевров мирового искусства (продолжение)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928802"/>
            <a:ext cx="8358246" cy="464347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err="1" smtClean="0">
                <a:solidFill>
                  <a:schemeClr val="tx1"/>
                </a:solidFill>
              </a:rPr>
              <a:t>Воронихинская</a:t>
            </a:r>
            <a:r>
              <a:rPr lang="ru-RU" sz="2400" dirty="0" smtClean="0">
                <a:solidFill>
                  <a:schemeClr val="tx1"/>
                </a:solidFill>
              </a:rPr>
              <a:t> решётка у Казанского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собора. Отлита в 1811 году.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(Архитектор Воронихин А.Н.)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785926"/>
            <a:ext cx="57150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858280" y="6572272"/>
            <a:ext cx="113722" cy="1428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42852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Чугун –материал для создания шедевров мирового искусства (продолжение)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500174"/>
            <a:ext cx="7429552" cy="507209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       </a:t>
            </a:r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    </a:t>
            </a:r>
            <a:r>
              <a:rPr lang="ru-RU" sz="2400" dirty="0" smtClean="0">
                <a:solidFill>
                  <a:schemeClr val="tx1"/>
                </a:solidFill>
              </a:rPr>
              <a:t>Решётка Летнего сада. 36 гранитных колонн, увенчанных вазами и урнами, и тончайшие ажурные звенья, украшенные позолоченными розетками, стали сокровищем мирового искусства.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(Архитекторы </a:t>
            </a:r>
            <a:r>
              <a:rPr lang="ru-RU" sz="2400" dirty="0" err="1" smtClean="0">
                <a:solidFill>
                  <a:schemeClr val="tx1"/>
                </a:solidFill>
              </a:rPr>
              <a:t>Фельтен</a:t>
            </a:r>
            <a:r>
              <a:rPr lang="ru-RU" sz="2400" dirty="0" smtClean="0">
                <a:solidFill>
                  <a:schemeClr val="tx1"/>
                </a:solidFill>
              </a:rPr>
              <a:t> Ю.М. и Егоров П.Е.)    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714488"/>
            <a:ext cx="57150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858280" y="6643710"/>
            <a:ext cx="113722" cy="11372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8215370" cy="142876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Чугун – материал для создания шедевров мирового искусства (продолжение)</a:t>
            </a:r>
            <a:br>
              <a:rPr lang="ru-RU" sz="3200" dirty="0" smtClean="0">
                <a:solidFill>
                  <a:srgbClr val="0070C0"/>
                </a:solidFill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071678"/>
            <a:ext cx="8215370" cy="442915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                                        </a:t>
            </a:r>
            <a:endParaRPr lang="ru-RU" sz="2800" dirty="0" smtClean="0"/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                                               </a:t>
            </a:r>
            <a:r>
              <a:rPr lang="ru-RU" sz="2400" dirty="0" smtClean="0">
                <a:solidFill>
                  <a:schemeClr val="tx1"/>
                </a:solidFill>
              </a:rPr>
              <a:t>Ограда Русского музея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    (Михайловского дворца),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               1819-1825 г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     (Архитектор Росси К.И.)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     До 1917 года назывался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     музеем Александра </a:t>
            </a:r>
            <a:r>
              <a:rPr lang="en-US" sz="2400" dirty="0" smtClean="0">
                <a:solidFill>
                  <a:schemeClr val="tx1"/>
                </a:solidFill>
              </a:rPr>
              <a:t>III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                                            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33813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858280" y="6572272"/>
            <a:ext cx="142844" cy="11372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0070C0"/>
                </a:solidFill>
              </a:rPr>
              <a:t>Чугун – материал для создания шедевров мирового искусства (продолжение)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571612"/>
            <a:ext cx="8001056" cy="4786346"/>
          </a:xfrm>
        </p:spPr>
        <p:txBody>
          <a:bodyPr/>
          <a:lstStyle/>
          <a:p>
            <a:r>
              <a:rPr lang="ru-RU" dirty="0" smtClean="0"/>
              <a:t>             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dirty="0" smtClean="0">
                <a:solidFill>
                  <a:schemeClr val="tx1"/>
                </a:solidFill>
              </a:rPr>
              <a:t>Ограда набережной реки Фонтанки. Сооружена в 1780-1789 г по проекту архитектора </a:t>
            </a:r>
            <a:r>
              <a:rPr lang="ru-RU" sz="2400" dirty="0" err="1" smtClean="0">
                <a:solidFill>
                  <a:schemeClr val="tx1"/>
                </a:solidFill>
              </a:rPr>
              <a:t>Квасова</a:t>
            </a:r>
            <a:r>
              <a:rPr lang="ru-RU" sz="2400" dirty="0" smtClean="0">
                <a:solidFill>
                  <a:schemeClr val="tx1"/>
                </a:solidFill>
              </a:rPr>
              <a:t> А.В.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71612"/>
            <a:ext cx="635798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858280" y="6572272"/>
            <a:ext cx="142844" cy="1428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986714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Чугун –материал для создания шедевров мирового искусства (продолжение)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643050"/>
            <a:ext cx="8286808" cy="464347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                                               </a:t>
            </a:r>
          </a:p>
          <a:p>
            <a:pPr algn="l"/>
            <a:r>
              <a:rPr lang="ru-RU" sz="2800" dirty="0" smtClean="0"/>
              <a:t>                                                  </a:t>
            </a:r>
            <a:r>
              <a:rPr lang="ru-RU" sz="2400" dirty="0" smtClean="0">
                <a:solidFill>
                  <a:schemeClr val="tx1"/>
                </a:solidFill>
              </a:rPr>
              <a:t>Ограда набережной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        реки Мойки 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        (1798-1810 годы)</a:t>
            </a:r>
          </a:p>
          <a:p>
            <a:pPr algn="l"/>
            <a:endParaRPr lang="ru-RU" sz="2400" dirty="0" smtClean="0">
              <a:solidFill>
                <a:schemeClr val="tx1"/>
              </a:solidFill>
            </a:endParaRPr>
          </a:p>
          <a:p>
            <a:pPr algn="l"/>
            <a:endParaRPr lang="ru-RU" sz="2800" dirty="0" smtClean="0"/>
          </a:p>
          <a:p>
            <a:pPr algn="l"/>
            <a:r>
              <a:rPr lang="ru-RU" sz="2800" dirty="0" smtClean="0"/>
              <a:t> </a:t>
            </a:r>
          </a:p>
          <a:p>
            <a:pPr algn="l"/>
            <a:r>
              <a:rPr lang="ru-RU" sz="2800" dirty="0" smtClean="0"/>
              <a:t>                    </a:t>
            </a:r>
            <a:endParaRPr lang="ru-RU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928802"/>
            <a:ext cx="335758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4429132"/>
            <a:ext cx="5143536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42844" y="6500834"/>
            <a:ext cx="142876" cy="11372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53"/>
            <a:ext cx="7772400" cy="714379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Содержание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857232"/>
            <a:ext cx="8929750" cy="5786478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Характеристика элемента-металла по положению в ПСХЭ</a:t>
            </a:r>
          </a:p>
          <a:p>
            <a:pPr marL="457200" indent="-457200" algn="l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Изменение металлических свойств в ПСХЭ</a:t>
            </a:r>
          </a:p>
          <a:p>
            <a:pPr marL="457200" indent="-457200" algn="l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Металлы – простые вещества</a:t>
            </a:r>
          </a:p>
          <a:p>
            <a:pPr marL="457200" indent="-457200" algn="l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Химическая связь в металлах</a:t>
            </a:r>
          </a:p>
          <a:p>
            <a:pPr marL="457200" indent="-457200" algn="l"/>
            <a:r>
              <a:rPr lang="ru-RU" sz="2400" dirty="0" smtClean="0">
                <a:solidFill>
                  <a:schemeClr val="tx1"/>
                </a:solidFill>
              </a:rPr>
              <a:t>5-6.Физические свойства</a:t>
            </a:r>
          </a:p>
          <a:p>
            <a:pPr marL="457200" indent="-457200" algn="l">
              <a:buAutoNum type="arabicPeriod" startAt="7"/>
            </a:pPr>
            <a:r>
              <a:rPr lang="ru-RU" sz="2400" dirty="0" smtClean="0">
                <a:solidFill>
                  <a:schemeClr val="tx1"/>
                </a:solidFill>
              </a:rPr>
              <a:t>Металлы – рекордсмены </a:t>
            </a:r>
          </a:p>
          <a:p>
            <a:pPr marL="457200" indent="-457200" algn="l">
              <a:buAutoNum type="arabicPeriod" startAt="7"/>
            </a:pPr>
            <a:r>
              <a:rPr lang="ru-RU" sz="2400" dirty="0" smtClean="0">
                <a:solidFill>
                  <a:schemeClr val="tx1"/>
                </a:solidFill>
              </a:rPr>
              <a:t>О применении металлов</a:t>
            </a:r>
          </a:p>
          <a:p>
            <a:pPr marL="457200" indent="-457200" algn="l">
              <a:buAutoNum type="arabicPeriod" startAt="7"/>
            </a:pPr>
            <a:r>
              <a:rPr lang="ru-RU" sz="2400" dirty="0" smtClean="0">
                <a:solidFill>
                  <a:schemeClr val="tx1"/>
                </a:solidFill>
              </a:rPr>
              <a:t>Металлы древности на службе у человека</a:t>
            </a:r>
          </a:p>
          <a:p>
            <a:pPr marL="457200" indent="-457200" algn="l"/>
            <a:r>
              <a:rPr lang="ru-RU" sz="2400" dirty="0" smtClean="0">
                <a:solidFill>
                  <a:schemeClr val="tx1"/>
                </a:solidFill>
              </a:rPr>
              <a:t>10-11. Из истории сплавов</a:t>
            </a:r>
          </a:p>
          <a:p>
            <a:pPr marL="457200" indent="-457200" algn="l"/>
            <a:r>
              <a:rPr lang="ru-RU" sz="2400" dirty="0" smtClean="0">
                <a:solidFill>
                  <a:schemeClr val="tx1"/>
                </a:solidFill>
              </a:rPr>
              <a:t>12-18. Чугун-материал для создания шедевров мирового искусства</a:t>
            </a:r>
          </a:p>
          <a:p>
            <a:pPr marL="457200" indent="-457200" algn="l">
              <a:buAutoNum type="arabicPeriod" startAt="19"/>
            </a:pPr>
            <a:r>
              <a:rPr lang="ru-RU" sz="2400" dirty="0" smtClean="0">
                <a:solidFill>
                  <a:schemeClr val="tx1"/>
                </a:solidFill>
              </a:rPr>
              <a:t>О роли металлов</a:t>
            </a:r>
          </a:p>
          <a:p>
            <a:pPr marL="457200" indent="-457200" algn="l">
              <a:buAutoNum type="arabicPeriod" startAt="19"/>
            </a:pPr>
            <a:r>
              <a:rPr lang="ru-RU" sz="2400" dirty="0" smtClean="0">
                <a:solidFill>
                  <a:schemeClr val="tx1"/>
                </a:solidFill>
              </a:rPr>
              <a:t>Используемая литература</a:t>
            </a:r>
          </a:p>
          <a:p>
            <a:pPr marL="457200" indent="-457200" algn="l"/>
            <a:r>
              <a:rPr lang="ru-RU" sz="2400" dirty="0" smtClean="0">
                <a:solidFill>
                  <a:schemeClr val="tx1"/>
                </a:solidFill>
              </a:rPr>
              <a:t>21. Авторская страница</a:t>
            </a:r>
          </a:p>
          <a:p>
            <a:pPr marL="457200" indent="-457200" algn="l">
              <a:buAutoNum type="arabicPeriod"/>
            </a:pPr>
            <a:endParaRPr lang="ru-RU" sz="2400" dirty="0" smtClean="0"/>
          </a:p>
          <a:p>
            <a:pPr algn="l"/>
            <a:endParaRPr lang="ru-RU" sz="2400" dirty="0" smtClean="0"/>
          </a:p>
          <a:p>
            <a:pPr algn="l"/>
            <a:endParaRPr lang="ru-RU" sz="2400" dirty="0" smtClean="0"/>
          </a:p>
          <a:p>
            <a:pPr algn="l"/>
            <a:endParaRPr lang="ru-RU" sz="2400" dirty="0" smtClean="0"/>
          </a:p>
          <a:p>
            <a:pPr algn="l"/>
            <a:endParaRPr lang="ru-RU" sz="2400" dirty="0" smtClean="0"/>
          </a:p>
          <a:p>
            <a:pPr algn="l"/>
            <a:endParaRPr lang="ru-RU" sz="2400" dirty="0" smtClean="0"/>
          </a:p>
          <a:p>
            <a:pPr algn="l"/>
            <a:endParaRPr lang="ru-RU" sz="2400" dirty="0" smtClean="0"/>
          </a:p>
          <a:p>
            <a:pPr algn="l"/>
            <a:endParaRPr lang="ru-RU" sz="2400" dirty="0" smtClean="0"/>
          </a:p>
          <a:p>
            <a:pPr algn="l"/>
            <a:endParaRPr lang="ru-RU" sz="2400" dirty="0" smtClean="0"/>
          </a:p>
          <a:p>
            <a:pPr algn="l"/>
            <a:endParaRPr lang="ru-RU" sz="2400" dirty="0" smtClean="0"/>
          </a:p>
          <a:p>
            <a:pPr algn="l"/>
            <a:endParaRPr lang="ru-RU" sz="2400" dirty="0" smtClean="0"/>
          </a:p>
          <a:p>
            <a:pPr algn="l"/>
            <a:endParaRPr lang="ru-RU" sz="2400" dirty="0" smtClean="0"/>
          </a:p>
          <a:p>
            <a:pPr algn="l"/>
            <a:endParaRPr lang="ru-RU" sz="2400" dirty="0"/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858280" y="6572272"/>
            <a:ext cx="113722" cy="11372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357166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О роли металлов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714488"/>
            <a:ext cx="8286808" cy="4500594"/>
          </a:xfrm>
        </p:spPr>
        <p:txBody>
          <a:bodyPr/>
          <a:lstStyle/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         </a:t>
            </a:r>
            <a:r>
              <a:rPr lang="ru-RU" sz="2400" dirty="0" smtClean="0">
                <a:solidFill>
                  <a:schemeClr val="tx1"/>
                </a:solidFill>
              </a:rPr>
              <a:t>Металлы сыграли важную роль в истории человечества и несмотря на то, что в последнее время у них появился конкурент – полимерные материалы, металлы и сейчас продолжают занимать ведущее место в развитии цивилизации.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S301008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714752"/>
            <a:ext cx="4038600" cy="238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858280" y="6500834"/>
            <a:ext cx="113722" cy="1428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Используемая литература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928802"/>
            <a:ext cx="7572428" cy="378621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Малышкина В. «Занимательная химия»- Санкт-Петербург, «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Тригон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», 1998г</a:t>
            </a:r>
          </a:p>
          <a:p>
            <a:pPr algn="l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Габриелян О.С. Настольная книга учителя. Химия. 9 класс/ Габриелян О.С., Остроумов И.Г.-М.: Дрофа, 2002г</a:t>
            </a:r>
          </a:p>
          <a:p>
            <a:pPr algn="l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Карцова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А.А. «Химия без формул»-3-е изд., переработанное,- Санкт-Петербург: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Авалон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Азбука – классика, 2005г</a:t>
            </a:r>
          </a:p>
          <a:p>
            <a:pPr algn="l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 «Химия в картинках»- М.: 1998г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786842" y="6500834"/>
            <a:ext cx="185160" cy="1428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471490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Авторы проекта:  </a:t>
            </a:r>
            <a:r>
              <a:rPr lang="ru-RU" sz="2400" dirty="0" err="1" smtClean="0"/>
              <a:t>Завалюева</a:t>
            </a:r>
            <a:r>
              <a:rPr lang="ru-RU" sz="2400" dirty="0" smtClean="0"/>
              <a:t> Анастасия, ученица 10 класса</a:t>
            </a:r>
            <a:br>
              <a:rPr lang="ru-RU" sz="2400" dirty="0" smtClean="0"/>
            </a:br>
            <a:r>
              <a:rPr lang="ru-RU" sz="2400" dirty="0" smtClean="0"/>
              <a:t>                                 Яблокова Елизавета, ученица 10 класса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Руководитель проекта: </a:t>
            </a:r>
            <a:r>
              <a:rPr lang="ru-RU" sz="2400" dirty="0" err="1" smtClean="0"/>
              <a:t>Касимова</a:t>
            </a:r>
            <a:r>
              <a:rPr lang="ru-RU" sz="2400" dirty="0" smtClean="0"/>
              <a:t> Светлана </a:t>
            </a:r>
            <a:r>
              <a:rPr lang="ru-RU" sz="2400" dirty="0" err="1" smtClean="0"/>
              <a:t>Пакидевна</a:t>
            </a:r>
            <a:r>
              <a:rPr lang="ru-RU" sz="2400" dirty="0" smtClean="0"/>
              <a:t>, к.х.н., 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учитель химии, школа № 520 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</a:t>
            </a:r>
            <a:r>
              <a:rPr lang="ru-RU" sz="2400" dirty="0" err="1" smtClean="0"/>
              <a:t>Колпинского</a:t>
            </a:r>
            <a:r>
              <a:rPr lang="ru-RU" sz="2400" dirty="0" smtClean="0"/>
              <a:t> района, г. Санкт-   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Петербург</a:t>
            </a:r>
            <a:endParaRPr lang="ru-RU" sz="2400" dirty="0"/>
          </a:p>
        </p:txBody>
      </p:sp>
      <p:sp>
        <p:nvSpPr>
          <p:cNvPr id="4" name="Управляющая кнопка: домой 3">
            <a:hlinkClick r:id="" action="ppaction://hlinkshowjump?jump=nextslide" highlightClick="1"/>
          </p:cNvPr>
          <p:cNvSpPr/>
          <p:nvPr/>
        </p:nvSpPr>
        <p:spPr>
          <a:xfrm>
            <a:off x="8858280" y="6572272"/>
            <a:ext cx="113722" cy="11372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Характеристика элемента – металла по положению в ПСХЭ Д.И.Менделеева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857364"/>
            <a:ext cx="8358246" cy="457203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smtClean="0">
                <a:solidFill>
                  <a:schemeClr val="tx1"/>
                </a:solidFill>
              </a:rPr>
              <a:t>Li    B                      </a:t>
            </a:r>
            <a:r>
              <a:rPr lang="ru-RU" sz="2400" dirty="0" smtClean="0">
                <a:solidFill>
                  <a:schemeClr val="tx1"/>
                </a:solidFill>
              </a:rPr>
              <a:t>1.   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Металлы находятся в </a:t>
            </a:r>
            <a:r>
              <a:rPr lang="en-US" sz="2400" dirty="0" smtClean="0">
                <a:solidFill>
                  <a:schemeClr val="tx1"/>
                </a:solidFill>
              </a:rPr>
              <a:t>I-III </a:t>
            </a:r>
            <a:r>
              <a:rPr lang="ru-RU" sz="2400" dirty="0" smtClean="0">
                <a:solidFill>
                  <a:schemeClr val="tx1"/>
                </a:solidFill>
              </a:rPr>
              <a:t>группе главной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подгруппе (</a:t>
            </a:r>
            <a:r>
              <a:rPr lang="ru-RU" sz="2400" dirty="0" err="1" smtClean="0">
                <a:solidFill>
                  <a:schemeClr val="tx1"/>
                </a:solidFill>
              </a:rPr>
              <a:t>искл</a:t>
            </a:r>
            <a:r>
              <a:rPr lang="ru-RU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 smtClean="0">
                <a:solidFill>
                  <a:schemeClr val="tx1"/>
                </a:solidFill>
              </a:rPr>
              <a:t>H -1e, H</a:t>
            </a:r>
            <a:r>
              <a:rPr lang="ru-RU" sz="2400" dirty="0" smtClean="0">
                <a:solidFill>
                  <a:schemeClr val="tx1"/>
                </a:solidFill>
              </a:rPr>
              <a:t>е</a:t>
            </a:r>
            <a:r>
              <a:rPr lang="en-US" sz="2400" dirty="0" smtClean="0">
                <a:solidFill>
                  <a:schemeClr val="tx1"/>
                </a:solidFill>
              </a:rPr>
              <a:t>-2e, B-3e</a:t>
            </a:r>
            <a:r>
              <a:rPr lang="ru-RU" sz="2400" dirty="0" smtClean="0">
                <a:solidFill>
                  <a:schemeClr val="tx1"/>
                </a:solidFill>
              </a:rPr>
              <a:t>),  </a:t>
            </a:r>
            <a:r>
              <a:rPr lang="en-US" sz="2400" dirty="0" smtClean="0">
                <a:solidFill>
                  <a:schemeClr val="tx1"/>
                </a:solidFill>
              </a:rPr>
              <a:t>                             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ru-RU" sz="2400" dirty="0" smtClean="0">
                <a:solidFill>
                  <a:schemeClr val="tx1"/>
                </a:solidFill>
              </a:rPr>
              <a:t>                                а  также в </a:t>
            </a:r>
            <a:r>
              <a:rPr lang="en-US" sz="2400" dirty="0" smtClean="0">
                <a:solidFill>
                  <a:schemeClr val="tx1"/>
                </a:solidFill>
              </a:rPr>
              <a:t>I-VIII </a:t>
            </a:r>
            <a:r>
              <a:rPr lang="ru-RU" sz="2400" dirty="0" smtClean="0">
                <a:solidFill>
                  <a:schemeClr val="tx1"/>
                </a:solidFill>
              </a:rPr>
              <a:t>группах побочной подгруппе.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smtClean="0">
                <a:solidFill>
                  <a:schemeClr val="tx1"/>
                </a:solidFill>
              </a:rPr>
              <a:t>Fr</a:t>
            </a:r>
            <a:r>
              <a:rPr lang="ru-RU" sz="2400" dirty="0" smtClean="0">
                <a:solidFill>
                  <a:schemeClr val="tx1"/>
                </a:solidFill>
              </a:rPr>
              <a:t>               </a:t>
            </a:r>
            <a:r>
              <a:rPr lang="en-US" sz="2400" dirty="0" smtClean="0">
                <a:solidFill>
                  <a:schemeClr val="tx1"/>
                </a:solidFill>
              </a:rPr>
              <a:t>At</a:t>
            </a:r>
            <a:r>
              <a:rPr lang="ru-RU" sz="2400" dirty="0" smtClean="0">
                <a:solidFill>
                  <a:schemeClr val="tx1"/>
                </a:solidFill>
              </a:rPr>
              <a:t>     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2.     На внешнем энергетическом уровне  у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металлов от 1 до 3-х электронов.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3.     </a:t>
            </a:r>
            <a:r>
              <a:rPr lang="ru-RU" sz="2400" u="sng" dirty="0" smtClean="0">
                <a:solidFill>
                  <a:schemeClr val="tx1"/>
                </a:solidFill>
              </a:rPr>
              <a:t>Ме</a:t>
            </a:r>
            <a:r>
              <a:rPr lang="ru-RU" sz="2400" u="sng" baseline="30000" dirty="0" smtClean="0">
                <a:solidFill>
                  <a:schemeClr val="tx1"/>
                </a:solidFill>
              </a:rPr>
              <a:t>0</a:t>
            </a:r>
            <a:r>
              <a:rPr lang="ru-RU" sz="2400" dirty="0" smtClean="0">
                <a:solidFill>
                  <a:schemeClr val="tx1"/>
                </a:solidFill>
              </a:rPr>
              <a:t>  - </a:t>
            </a:r>
            <a:r>
              <a:rPr lang="ru-RU" sz="2400" dirty="0" err="1" smtClean="0">
                <a:solidFill>
                  <a:schemeClr val="tx1"/>
                </a:solidFill>
              </a:rPr>
              <a:t>п</a:t>
            </a:r>
            <a:r>
              <a:rPr lang="ru-RU" sz="2400" dirty="0" smtClean="0">
                <a:solidFill>
                  <a:schemeClr val="tx1"/>
                </a:solidFill>
              </a:rPr>
              <a:t> е =  </a:t>
            </a:r>
            <a:r>
              <a:rPr lang="ru-RU" sz="2400" dirty="0" err="1" smtClean="0">
                <a:solidFill>
                  <a:schemeClr val="tx1"/>
                </a:solidFill>
              </a:rPr>
              <a:t>Ме</a:t>
            </a:r>
            <a:r>
              <a:rPr lang="en-US" sz="2400" baseline="30000" dirty="0" smtClean="0">
                <a:solidFill>
                  <a:schemeClr val="tx1"/>
                </a:solidFill>
              </a:rPr>
              <a:t>+</a:t>
            </a:r>
            <a:r>
              <a:rPr lang="ru-RU" sz="2400" baseline="30000" dirty="0" err="1" smtClean="0">
                <a:solidFill>
                  <a:schemeClr val="tx1"/>
                </a:solidFill>
              </a:rPr>
              <a:t>п</a:t>
            </a:r>
            <a:r>
              <a:rPr lang="en-US" sz="2400" baseline="300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ru-RU" sz="2400" dirty="0" smtClean="0">
                <a:solidFill>
                  <a:schemeClr val="tx1"/>
                </a:solidFill>
              </a:rPr>
              <a:t>окисление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восстановитель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4.     Степень окисления металла: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0, +1, +2, +3  (низшая)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+4, +5, +6, +7, +8  (высшая)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16200000" flipH="1">
            <a:off x="1214414" y="2285992"/>
            <a:ext cx="857256" cy="857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85786" y="2285992"/>
            <a:ext cx="428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785786" y="3143248"/>
            <a:ext cx="12858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357158" y="2714620"/>
            <a:ext cx="857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3465505" y="4535495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3214678" y="5643578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3214678" y="6072206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3000364" y="5857892"/>
            <a:ext cx="428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Управляющая кнопка: домой 11">
            <a:hlinkClick r:id="" action="ppaction://hlinkshowjump?jump=firstslide" highlightClick="1"/>
          </p:cNvPr>
          <p:cNvSpPr/>
          <p:nvPr/>
        </p:nvSpPr>
        <p:spPr>
          <a:xfrm>
            <a:off x="8858280" y="6572272"/>
            <a:ext cx="113722" cy="11372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Изменение металлических свойств в ПСХЭ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643050"/>
            <a:ext cx="8286808" cy="4929222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smtClean="0">
                <a:solidFill>
                  <a:srgbClr val="00B050"/>
                </a:solidFill>
              </a:rPr>
              <a:t>  </a:t>
            </a:r>
            <a:r>
              <a:rPr lang="ru-RU" sz="2400" dirty="0" smtClean="0">
                <a:solidFill>
                  <a:schemeClr val="tx1"/>
                </a:solidFill>
              </a:rPr>
              <a:t>В группах:           металлические свойства усиливаются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                        </a:t>
            </a:r>
            <a:r>
              <a:rPr lang="ru-RU" sz="2400" dirty="0" smtClean="0">
                <a:solidFill>
                  <a:schemeClr val="tx1"/>
                </a:solidFill>
              </a:rPr>
              <a:t>причина: 1.увеличивается заряд ядра,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2.число электронов на внешнем </a:t>
            </a:r>
            <a:r>
              <a:rPr lang="ru-RU" sz="2400" dirty="0" err="1" smtClean="0">
                <a:solidFill>
                  <a:schemeClr val="tx1"/>
                </a:solidFill>
              </a:rPr>
              <a:t>э.у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    не изменяется                                              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3.радиус атома увеличивается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В периодах: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металлические свойства уменьшаются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причина:   1. увеличивается заряд ядра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2. число электронов на внешнем </a:t>
            </a:r>
            <a:r>
              <a:rPr lang="ru-RU" sz="2400" dirty="0" err="1" smtClean="0">
                <a:solidFill>
                  <a:schemeClr val="tx1"/>
                </a:solidFill>
              </a:rPr>
              <a:t>э.у</a:t>
            </a:r>
            <a:r>
              <a:rPr lang="ru-RU" sz="2400" dirty="0" smtClean="0">
                <a:solidFill>
                  <a:schemeClr val="tx1"/>
                </a:solidFill>
              </a:rPr>
              <a:t>.  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 увеличивается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3. радиус атома уменьшается           </a:t>
            </a:r>
            <a:r>
              <a:rPr lang="ru-RU" sz="2400" dirty="0" smtClean="0">
                <a:solidFill>
                  <a:srgbClr val="00B050"/>
                </a:solidFill>
              </a:rPr>
              <a:t>              </a:t>
            </a:r>
            <a:endParaRPr lang="ru-RU" dirty="0">
              <a:solidFill>
                <a:srgbClr val="00B05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1893869" y="2320917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786050" y="4143380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786842" y="6643710"/>
            <a:ext cx="113722" cy="11372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28588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Металлы –простые вещества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214422"/>
            <a:ext cx="8501122" cy="528641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Типы кристаллических решёток металлов</a:t>
            </a:r>
          </a:p>
          <a:p>
            <a:pPr algn="l"/>
            <a:endParaRPr lang="ru-RU" sz="2400" dirty="0" smtClean="0">
              <a:solidFill>
                <a:schemeClr val="tx1"/>
              </a:solidFill>
            </a:endParaRPr>
          </a:p>
          <a:p>
            <a:pPr algn="l"/>
            <a:endParaRPr lang="ru-RU" sz="2400" dirty="0" smtClean="0">
              <a:solidFill>
                <a:schemeClr val="tx1"/>
              </a:solidFill>
            </a:endParaRPr>
          </a:p>
          <a:p>
            <a:pPr algn="l"/>
            <a:endParaRPr lang="ru-RU" sz="2400" dirty="0" smtClean="0">
              <a:solidFill>
                <a:schemeClr val="tx1"/>
              </a:solidFill>
            </a:endParaRPr>
          </a:p>
          <a:p>
            <a:pPr algn="l"/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        </a:t>
            </a:r>
            <a:r>
              <a:rPr lang="ru-RU" sz="2400" dirty="0" smtClean="0">
                <a:solidFill>
                  <a:schemeClr val="tx1"/>
                </a:solidFill>
              </a:rPr>
              <a:t>Кубическая</a:t>
            </a:r>
            <a:r>
              <a:rPr lang="ru-RU" sz="1800" dirty="0" smtClean="0">
                <a:solidFill>
                  <a:schemeClr val="tx1"/>
                </a:solidFill>
              </a:rPr>
              <a:t>                                 </a:t>
            </a:r>
            <a:r>
              <a:rPr lang="ru-RU" sz="2400" dirty="0" smtClean="0">
                <a:solidFill>
                  <a:schemeClr val="tx1"/>
                </a:solidFill>
              </a:rPr>
              <a:t>Объёмно-центрированная 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   кубическая</a:t>
            </a:r>
          </a:p>
          <a:p>
            <a:pPr algn="l"/>
            <a:endParaRPr lang="ru-RU" sz="2400" dirty="0" smtClean="0">
              <a:solidFill>
                <a:schemeClr val="tx1"/>
              </a:solidFill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                                    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                                        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Гранецентрированная                        Гексагональная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кубическая                              плотноупакованная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571612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714752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3714752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715404" y="6572272"/>
            <a:ext cx="113722" cy="1428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43852" cy="145733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Химическая связь в металлах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142984"/>
            <a:ext cx="8643998" cy="5000660"/>
          </a:xfrm>
        </p:spPr>
        <p:txBody>
          <a:bodyPr>
            <a:normAutofit/>
          </a:bodyPr>
          <a:lstStyle/>
          <a:p>
            <a:pPr algn="l"/>
            <a:endParaRPr lang="ru-RU" sz="2400" dirty="0" smtClean="0">
              <a:solidFill>
                <a:schemeClr val="tx1"/>
              </a:solidFill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В узлах кристаллической решётки </a:t>
            </a:r>
            <a:r>
              <a:rPr lang="ru-RU" sz="2400" dirty="0" err="1" smtClean="0">
                <a:solidFill>
                  <a:schemeClr val="tx1"/>
                </a:solidFill>
              </a:rPr>
              <a:t>атом-ионы</a:t>
            </a:r>
            <a:r>
              <a:rPr lang="ru-RU" sz="2400" dirty="0" smtClean="0">
                <a:solidFill>
                  <a:schemeClr val="tx1"/>
                </a:solidFill>
              </a:rPr>
              <a:t>, между которыми свободно перемещаются свободные электроны («электронный газ»)</a:t>
            </a:r>
          </a:p>
          <a:p>
            <a:pPr algn="l"/>
            <a:endParaRPr lang="ru-RU" sz="2400" dirty="0" smtClean="0">
              <a:solidFill>
                <a:schemeClr val="tx1"/>
              </a:solidFill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                  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     Металлическая связь – </a:t>
            </a:r>
            <a:r>
              <a:rPr lang="ru-RU" sz="2400" dirty="0" err="1" smtClean="0">
                <a:solidFill>
                  <a:schemeClr val="tx1"/>
                </a:solidFill>
              </a:rPr>
              <a:t>связь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между </a:t>
            </a:r>
            <a:r>
              <a:rPr lang="ru-RU" sz="2400" dirty="0" err="1" smtClean="0">
                <a:solidFill>
                  <a:schemeClr val="tx1"/>
                </a:solidFill>
              </a:rPr>
              <a:t>атом-ионами</a:t>
            </a:r>
            <a:r>
              <a:rPr lang="ru-RU" sz="2400" dirty="0" smtClean="0">
                <a:solidFill>
                  <a:schemeClr val="tx1"/>
                </a:solidFill>
              </a:rPr>
              <a:t> и относительно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свободными электронами за счёт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сил электростатического притяжения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                   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l"/>
            <a:endParaRPr lang="ru-RU" sz="2400" dirty="0" smtClean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857628"/>
            <a:ext cx="28384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428868"/>
            <a:ext cx="11525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786842" y="6572272"/>
            <a:ext cx="142876" cy="11372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Физические свойства металлов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571612"/>
            <a:ext cx="7786742" cy="485778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600" dirty="0" smtClean="0">
                <a:solidFill>
                  <a:schemeClr val="tx1"/>
                </a:solidFill>
              </a:rPr>
              <a:t>                                        теплопроводность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                                                  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     </a:t>
            </a:r>
            <a:r>
              <a:rPr lang="ru-RU" sz="2600" dirty="0" smtClean="0">
                <a:solidFill>
                  <a:schemeClr val="tx1"/>
                </a:solidFill>
              </a:rPr>
              <a:t>твёрдость</a:t>
            </a:r>
            <a:r>
              <a:rPr lang="ru-RU" dirty="0" smtClean="0">
                <a:solidFill>
                  <a:schemeClr val="tx1"/>
                </a:solidFill>
              </a:rPr>
              <a:t>                                           </a:t>
            </a:r>
            <a:r>
              <a:rPr lang="ru-RU" sz="2600" dirty="0" smtClean="0">
                <a:solidFill>
                  <a:schemeClr val="tx1"/>
                </a:solidFill>
              </a:rPr>
              <a:t>плотность</a:t>
            </a:r>
          </a:p>
          <a:p>
            <a:r>
              <a:rPr lang="ru-RU" sz="4000" dirty="0" err="1" smtClean="0">
                <a:solidFill>
                  <a:schemeClr val="tx1"/>
                </a:solidFill>
              </a:rPr>
              <a:t>Ме</a:t>
            </a:r>
            <a:endParaRPr lang="ru-RU" sz="4300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sz="2600" dirty="0" smtClean="0">
                <a:solidFill>
                  <a:schemeClr val="tx1"/>
                </a:solidFill>
              </a:rPr>
              <a:t>металлический</a:t>
            </a:r>
            <a:r>
              <a:rPr lang="ru-RU" dirty="0" smtClean="0">
                <a:solidFill>
                  <a:schemeClr val="tx1"/>
                </a:solidFill>
              </a:rPr>
              <a:t>                                      </a:t>
            </a:r>
            <a:r>
              <a:rPr lang="ru-RU" sz="2600" dirty="0" smtClean="0">
                <a:solidFill>
                  <a:schemeClr val="tx1"/>
                </a:solidFill>
              </a:rPr>
              <a:t>пластичность</a:t>
            </a:r>
          </a:p>
          <a:p>
            <a:pPr algn="l"/>
            <a:r>
              <a:rPr lang="ru-RU" sz="2600" dirty="0" smtClean="0">
                <a:solidFill>
                  <a:schemeClr val="tx1"/>
                </a:solidFill>
              </a:rPr>
              <a:t>      блеск</a:t>
            </a:r>
            <a:r>
              <a:rPr lang="ru-RU" dirty="0" smtClean="0">
                <a:solidFill>
                  <a:schemeClr val="tx1"/>
                </a:solidFill>
              </a:rPr>
              <a:t>                                                  </a:t>
            </a:r>
            <a:r>
              <a:rPr lang="ru-RU" sz="2400" dirty="0" smtClean="0">
                <a:solidFill>
                  <a:schemeClr val="tx1"/>
                </a:solidFill>
              </a:rPr>
              <a:t>и</a:t>
            </a:r>
            <a:r>
              <a:rPr lang="ru-RU" sz="2600" dirty="0" smtClean="0">
                <a:solidFill>
                  <a:schemeClr val="tx1"/>
                </a:solidFill>
              </a:rPr>
              <a:t> ковкость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   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                            </a:t>
            </a:r>
            <a:r>
              <a:rPr lang="ru-RU" sz="2600" dirty="0" smtClean="0">
                <a:solidFill>
                  <a:schemeClr val="tx1"/>
                </a:solidFill>
              </a:rPr>
              <a:t>электропроводность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5400000" flipH="1" flipV="1">
            <a:off x="4107653" y="2536025"/>
            <a:ext cx="92869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072066" y="2928934"/>
            <a:ext cx="1143008" cy="357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>
            <a:off x="2786050" y="2928934"/>
            <a:ext cx="1428760" cy="428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 flipV="1">
            <a:off x="2285984" y="3500438"/>
            <a:ext cx="2071702" cy="5715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786314" y="3500438"/>
            <a:ext cx="2000264" cy="5715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6200000" flipH="1">
            <a:off x="3714744" y="4572008"/>
            <a:ext cx="1713718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Управляющая кнопка: домой 9">
            <a:hlinkClick r:id="" action="ppaction://hlinkshowjump?jump=firstslide" highlightClick="1"/>
          </p:cNvPr>
          <p:cNvSpPr/>
          <p:nvPr/>
        </p:nvSpPr>
        <p:spPr>
          <a:xfrm>
            <a:off x="8786842" y="6572272"/>
            <a:ext cx="113722" cy="11372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3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3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3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815290" cy="142876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Физические свойства металлов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(продолжение)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000240"/>
            <a:ext cx="8072494" cy="4500594"/>
          </a:xfrm>
        </p:spPr>
        <p:txBody>
          <a:bodyPr/>
          <a:lstStyle/>
          <a:p>
            <a:endParaRPr lang="ru-RU" dirty="0" smtClean="0"/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                                  </a:t>
            </a:r>
            <a:r>
              <a:rPr lang="ru-RU" sz="2400" dirty="0" smtClean="0">
                <a:solidFill>
                  <a:schemeClr val="tx1"/>
                </a:solidFill>
              </a:rPr>
              <a:t>Физические свойства металлов:      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пластичность, металлический блеск,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теплопроводность  и  </a:t>
            </a:r>
            <a:r>
              <a:rPr lang="ru-RU" sz="2400" dirty="0" err="1" smtClean="0">
                <a:solidFill>
                  <a:schemeClr val="tx1"/>
                </a:solidFill>
              </a:rPr>
              <a:t>электропро</a:t>
            </a:r>
            <a:r>
              <a:rPr lang="ru-RU" sz="2400" dirty="0" smtClean="0">
                <a:solidFill>
                  <a:schemeClr val="tx1"/>
                </a:solidFill>
              </a:rPr>
              <a:t>-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водность обусловлены наличием в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                    кристаллической  решётке металлов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свободных электронов - «электронный газ».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61" y="2500306"/>
            <a:ext cx="2400317" cy="218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858280" y="6572272"/>
            <a:ext cx="113722" cy="11374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Металлы - «рекордсмены»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785926"/>
            <a:ext cx="7858180" cy="4857784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</a:t>
            </a:r>
            <a:r>
              <a:rPr lang="en-US" dirty="0" smtClean="0">
                <a:solidFill>
                  <a:schemeClr val="tx1"/>
                </a:solidFill>
              </a:rPr>
              <a:t>W  -  </a:t>
            </a:r>
            <a:r>
              <a:rPr lang="ru-RU" sz="2400" dirty="0" smtClean="0">
                <a:solidFill>
                  <a:schemeClr val="tx1"/>
                </a:solidFill>
              </a:rPr>
              <a:t>самый  тугоплавкий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      </a:t>
            </a:r>
            <a:r>
              <a:rPr lang="en-US" dirty="0" smtClean="0">
                <a:solidFill>
                  <a:schemeClr val="tx1"/>
                </a:solidFill>
              </a:rPr>
              <a:t>Ag</a:t>
            </a:r>
            <a:r>
              <a:rPr lang="ru-RU" dirty="0" smtClean="0">
                <a:solidFill>
                  <a:schemeClr val="tx1"/>
                </a:solidFill>
              </a:rPr>
              <a:t> -  </a:t>
            </a:r>
            <a:r>
              <a:rPr lang="ru-RU" sz="2400" dirty="0" smtClean="0">
                <a:solidFill>
                  <a:schemeClr val="tx1"/>
                </a:solidFill>
              </a:rPr>
              <a:t>самый  электропроводный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      </a:t>
            </a:r>
            <a:r>
              <a:rPr lang="en-US" dirty="0" smtClean="0">
                <a:solidFill>
                  <a:schemeClr val="tx1"/>
                </a:solidFill>
              </a:rPr>
              <a:t>Li</a:t>
            </a:r>
            <a:r>
              <a:rPr lang="ru-RU" dirty="0" smtClean="0">
                <a:solidFill>
                  <a:schemeClr val="tx1"/>
                </a:solidFill>
              </a:rPr>
              <a:t>  -   </a:t>
            </a:r>
            <a:r>
              <a:rPr lang="ru-RU" sz="2400" dirty="0" smtClean="0">
                <a:solidFill>
                  <a:schemeClr val="tx1"/>
                </a:solidFill>
              </a:rPr>
              <a:t>самый  лёгкий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      </a:t>
            </a:r>
            <a:r>
              <a:rPr lang="en-US" dirty="0" smtClean="0">
                <a:solidFill>
                  <a:schemeClr val="tx1"/>
                </a:solidFill>
              </a:rPr>
              <a:t>AI</a:t>
            </a:r>
            <a:r>
              <a:rPr lang="ru-RU" dirty="0" smtClean="0">
                <a:solidFill>
                  <a:schemeClr val="tx1"/>
                </a:solidFill>
              </a:rPr>
              <a:t>  -  </a:t>
            </a:r>
            <a:r>
              <a:rPr lang="ru-RU" sz="2400" dirty="0" smtClean="0">
                <a:solidFill>
                  <a:schemeClr val="tx1"/>
                </a:solidFill>
              </a:rPr>
              <a:t>самый  распространённый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      </a:t>
            </a:r>
            <a:r>
              <a:rPr lang="en-US" dirty="0" smtClean="0">
                <a:solidFill>
                  <a:schemeClr val="tx1"/>
                </a:solidFill>
              </a:rPr>
              <a:t>Cs</a:t>
            </a:r>
            <a:r>
              <a:rPr lang="ru-RU" dirty="0" smtClean="0">
                <a:solidFill>
                  <a:schemeClr val="tx1"/>
                </a:solidFill>
              </a:rPr>
              <a:t>  -  </a:t>
            </a:r>
            <a:r>
              <a:rPr lang="ru-RU" sz="2400" dirty="0" smtClean="0">
                <a:solidFill>
                  <a:schemeClr val="tx1"/>
                </a:solidFill>
              </a:rPr>
              <a:t>самый  легкоплавкий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      </a:t>
            </a:r>
            <a:r>
              <a:rPr lang="en-US" dirty="0" smtClean="0">
                <a:solidFill>
                  <a:schemeClr val="tx1"/>
                </a:solidFill>
              </a:rPr>
              <a:t>Au</a:t>
            </a:r>
            <a:r>
              <a:rPr lang="ru-RU" dirty="0" smtClean="0">
                <a:solidFill>
                  <a:schemeClr val="tx1"/>
                </a:solidFill>
              </a:rPr>
              <a:t>  -  </a:t>
            </a:r>
            <a:r>
              <a:rPr lang="ru-RU" sz="2400" dirty="0" smtClean="0">
                <a:solidFill>
                  <a:schemeClr val="tx1"/>
                </a:solidFill>
              </a:rPr>
              <a:t>лучший  катализатор 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      </a:t>
            </a:r>
            <a:r>
              <a:rPr lang="en-US" dirty="0" smtClean="0">
                <a:solidFill>
                  <a:schemeClr val="tx1"/>
                </a:solidFill>
              </a:rPr>
              <a:t>Cr</a:t>
            </a:r>
            <a:r>
              <a:rPr lang="ru-RU" dirty="0" smtClean="0">
                <a:solidFill>
                  <a:schemeClr val="tx1"/>
                </a:solidFill>
              </a:rPr>
              <a:t>  -  </a:t>
            </a:r>
            <a:r>
              <a:rPr lang="ru-RU" sz="2400" dirty="0" smtClean="0">
                <a:solidFill>
                  <a:schemeClr val="tx1"/>
                </a:solidFill>
              </a:rPr>
              <a:t>самый  твёрдый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      </a:t>
            </a:r>
            <a:r>
              <a:rPr lang="en-US" dirty="0" smtClean="0">
                <a:solidFill>
                  <a:schemeClr val="tx1"/>
                </a:solidFill>
              </a:rPr>
              <a:t>Os</a:t>
            </a:r>
            <a:r>
              <a:rPr lang="ru-RU" dirty="0" smtClean="0">
                <a:solidFill>
                  <a:schemeClr val="tx1"/>
                </a:solidFill>
              </a:rPr>
              <a:t>  -  </a:t>
            </a:r>
            <a:r>
              <a:rPr lang="ru-RU" sz="2400" dirty="0" smtClean="0">
                <a:solidFill>
                  <a:schemeClr val="tx1"/>
                </a:solidFill>
              </a:rPr>
              <a:t>самый  тяжёлый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858280" y="6572272"/>
            <a:ext cx="113722" cy="11372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791</TotalTime>
  <Words>1023</Words>
  <Application>Microsoft Office PowerPoint</Application>
  <PresentationFormat>Экран (4:3)</PresentationFormat>
  <Paragraphs>202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МЕТАЛЛЫ. СТРОЕНИЕ, СВОЙСТВА, ПРИМЕНЕНИЕ</vt:lpstr>
      <vt:lpstr>Содержание</vt:lpstr>
      <vt:lpstr>Характеристика элемента – металла по положению в ПСХЭ Д.И.Менделеева</vt:lpstr>
      <vt:lpstr>Изменение металлических свойств в ПСХЭ</vt:lpstr>
      <vt:lpstr>Металлы –простые вещества</vt:lpstr>
      <vt:lpstr>Химическая связь в металлах</vt:lpstr>
      <vt:lpstr>Физические свойства металлов</vt:lpstr>
      <vt:lpstr>Физические свойства металлов (продолжение)</vt:lpstr>
      <vt:lpstr>Металлы - «рекордсмены»</vt:lpstr>
      <vt:lpstr>О применении металлов</vt:lpstr>
      <vt:lpstr>Металлы древности на службе  у человека</vt:lpstr>
      <vt:lpstr>Из истории сплавов</vt:lpstr>
      <vt:lpstr>Из истории сплавов (продолжение)</vt:lpstr>
      <vt:lpstr>Чугун –материал для создания шедевров мирового искусства</vt:lpstr>
      <vt:lpstr>Чугун – материал для создания шедевров мирового искусства (продолжение)</vt:lpstr>
      <vt:lpstr>Чугун –материал для создания шедевров мирового искусства (продолжение)</vt:lpstr>
      <vt:lpstr>Чугун – материал для создания шедевров мирового искусства (продолжение) </vt:lpstr>
      <vt:lpstr> Чугун – материал для создания шедевров мирового искусства (продолжение)</vt:lpstr>
      <vt:lpstr>Чугун –материал для создания шедевров мирового искусства (продолжение)</vt:lpstr>
      <vt:lpstr>О роли металлов</vt:lpstr>
      <vt:lpstr>Используемая литература</vt:lpstr>
      <vt:lpstr>Авторы проекта:  Завалюева Анастасия, ученица 10 класса                                  Яблокова Елизавета, ученица 10 класса    Руководитель проекта: Касимова Светлана Пакидевна, к.х.н.,                                               учитель химии, школа № 520                                               Колпинского района, г. Санкт-                                                 Петербург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МЕТАЛЛЫ. СТРОЕНИЕ, СВОЙСТВА, ПРИМЕНЕНИЕ</dc:title>
  <cp:lastModifiedBy>Admin</cp:lastModifiedBy>
  <cp:revision>98</cp:revision>
  <dcterms:modified xsi:type="dcterms:W3CDTF">2011-11-27T19:29:13Z</dcterms:modified>
</cp:coreProperties>
</file>