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9" r:id="rId8"/>
    <p:sldId id="264" r:id="rId9"/>
    <p:sldId id="270" r:id="rId10"/>
    <p:sldId id="265" r:id="rId11"/>
    <p:sldId id="266" r:id="rId12"/>
    <p:sldId id="267" r:id="rId13"/>
    <p:sldId id="273" r:id="rId14"/>
    <p:sldId id="272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25092228054826482"/>
          <c:y val="0.20520216222972129"/>
          <c:w val="0.45417395742198885"/>
          <c:h val="0.7785839270091237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Примерное распределение калорийности суточного рациона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lang="ru-RU" sz="1600">
                        <a:solidFill>
                          <a:schemeClr val="bg1"/>
                        </a:solidFill>
                      </a:defRPr>
                    </a:pPr>
                    <a:r>
                      <a:rPr lang="ru-RU" sz="1600" dirty="0" smtClean="0">
                        <a:solidFill>
                          <a:schemeClr val="bg1"/>
                        </a:solidFill>
                      </a:rPr>
                      <a:t>Завтрак</a:t>
                    </a:r>
                    <a:r>
                      <a:rPr lang="ru-RU" sz="1600" dirty="0">
                        <a:solidFill>
                          <a:schemeClr val="bg1"/>
                        </a:solidFill>
                      </a:rPr>
                      <a:t>
25%</a:t>
                    </a:r>
                  </a:p>
                </c:rich>
              </c:tx>
              <c:spPr/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lang="ru-RU" sz="1600">
                        <a:solidFill>
                          <a:schemeClr val="tx1"/>
                        </a:solidFill>
                      </a:defRPr>
                    </a:pPr>
                    <a:r>
                      <a:rPr smtClean="0"/>
                      <a:t>Полдник</a:t>
                    </a:r>
                    <a:r>
                      <a:rPr dirty="0"/>
                      <a:t>
6%</a:t>
                    </a:r>
                  </a:p>
                </c:rich>
              </c:tx>
              <c:spPr/>
              <c:showCatName val="1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 lang="ru-RU" sz="1600">
                        <a:solidFill>
                          <a:schemeClr val="bg1"/>
                        </a:solidFill>
                      </a:defRPr>
                    </a:pPr>
                    <a:r>
                      <a:rPr lang="ru-RU" sz="1600" dirty="0" smtClean="0">
                        <a:solidFill>
                          <a:schemeClr val="bg1"/>
                        </a:solidFill>
                      </a:rPr>
                      <a:t>Обед</a:t>
                    </a:r>
                    <a:r>
                      <a:rPr lang="ru-RU" sz="1600" dirty="0">
                        <a:solidFill>
                          <a:schemeClr val="bg1"/>
                        </a:solidFill>
                      </a:rPr>
                      <a:t>
40%</a:t>
                    </a:r>
                  </a:p>
                </c:rich>
              </c:tx>
              <c:spPr/>
              <c:showCatName val="1"/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pPr>
                      <a:defRPr lang="ru-RU" sz="1600">
                        <a:solidFill>
                          <a:schemeClr val="bg1"/>
                        </a:solidFill>
                      </a:defRPr>
                    </a:pPr>
                    <a:r>
                      <a:rPr lang="ru-RU" sz="1600" dirty="0" smtClean="0">
                        <a:solidFill>
                          <a:schemeClr val="bg1"/>
                        </a:solidFill>
                      </a:rPr>
                      <a:t>Ужин</a:t>
                    </a:r>
                    <a:r>
                      <a:rPr lang="ru-RU" sz="1600" dirty="0">
                        <a:solidFill>
                          <a:schemeClr val="bg1"/>
                        </a:solidFill>
                      </a:rPr>
                      <a:t>
25%</a:t>
                    </a:r>
                  </a:p>
                </c:rich>
              </c:tx>
              <c:spPr/>
              <c:showCatName val="1"/>
              <c:showPercent val="1"/>
            </c:dLbl>
            <c:dLbl>
              <c:idx val="4"/>
              <c:layout>
                <c:manualLayout>
                  <c:x val="-7.0671478565179358E-2"/>
                  <c:y val="6.4304461942257145E-4"/>
                </c:manualLayout>
              </c:layout>
              <c:tx>
                <c:rich>
                  <a:bodyPr/>
                  <a:lstStyle/>
                  <a:p>
                    <a:pPr>
                      <a:defRPr lang="ru-RU" sz="1600"/>
                    </a:pPr>
                    <a:r>
                      <a:rPr sz="1600" dirty="0" err="1" smtClean="0"/>
                      <a:t>Второй</a:t>
                    </a:r>
                    <a:r>
                      <a:rPr sz="1600" dirty="0" smtClean="0"/>
                      <a:t> </a:t>
                    </a:r>
                    <a:r>
                      <a:rPr sz="1600" dirty="0" err="1"/>
                      <a:t>ужин</a:t>
                    </a:r>
                    <a:r>
                      <a:rPr sz="1600" dirty="0"/>
                      <a:t>
4%</a:t>
                    </a:r>
                  </a:p>
                </c:rich>
              </c:tx>
              <c:spPr/>
              <c:showCatName val="1"/>
              <c:showPercent val="1"/>
            </c:dLbl>
            <c:txPr>
              <a:bodyPr/>
              <a:lstStyle/>
              <a:p>
                <a:pPr>
                  <a:defRPr lang="ru-RU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завтрак</c:v>
                </c:pt>
                <c:pt idx="1">
                  <c:v>полдник</c:v>
                </c:pt>
                <c:pt idx="2">
                  <c:v>обед</c:v>
                </c:pt>
                <c:pt idx="3">
                  <c:v>ужин</c:v>
                </c:pt>
                <c:pt idx="4">
                  <c:v>второй ужин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0.25</c:v>
                </c:pt>
                <c:pt idx="1">
                  <c:v>6.0000000000000046E-2</c:v>
                </c:pt>
                <c:pt idx="2">
                  <c:v>0.4</c:v>
                </c:pt>
                <c:pt idx="3">
                  <c:v>0.25</c:v>
                </c:pt>
                <c:pt idx="4">
                  <c:v>4.0000000000000036E-2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spPr>
    <a:solidFill>
      <a:schemeClr val="lt1"/>
    </a:solidFill>
    <a:ln w="42500" cap="flat" cmpd="sng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24769906398002986"/>
          <c:y val="0.2467548699495149"/>
          <c:w val="0.50783800625593167"/>
          <c:h val="0.7188874757061625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Примерное распределение калорийности суточного рациона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600" b="1" dirty="0"/>
                      <a:t>З</a:t>
                    </a:r>
                    <a:r>
                      <a:rPr lang="ru-RU" sz="1600" b="1" dirty="0" smtClean="0"/>
                      <a:t>автрак</a:t>
                    </a:r>
                    <a:r>
                      <a:rPr lang="ru-RU" sz="1600" b="1" dirty="0"/>
                      <a:t>
25% - </a:t>
                    </a:r>
                    <a:r>
                      <a:rPr lang="ru-RU" sz="1600" b="1" dirty="0">
                        <a:solidFill>
                          <a:srgbClr val="FF0000"/>
                        </a:solidFill>
                      </a:rPr>
                      <a:t>800</a:t>
                    </a:r>
                    <a:r>
                      <a:rPr lang="ru-RU" sz="1600" b="1" dirty="0"/>
                      <a:t> </a:t>
                    </a:r>
                    <a:r>
                      <a:rPr lang="ru-RU" sz="1600" b="1" dirty="0" smtClean="0"/>
                      <a:t>Ккал</a:t>
                    </a:r>
                    <a:r>
                      <a:rPr lang="ru-RU" sz="1600" b="1" dirty="0"/>
                      <a:t>.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4.3923514604839375E-3"/>
                  <c:y val="-9.6688391044573701E-3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Полдник</a:t>
                    </a:r>
                    <a:r>
                      <a: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
6% - </a:t>
                    </a:r>
                    <a:r>
                      <a:rPr lang="ru-RU" sz="1600" b="1" dirty="0">
                        <a:solidFill>
                          <a:srgbClr val="FF0000"/>
                        </a:solidFill>
                      </a:rPr>
                      <a:t>192</a:t>
                    </a:r>
                    <a:r>
                      <a: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 </a:t>
                    </a:r>
                    <a:r>
                      <a:rPr lang="ru-RU" sz="16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Ккал</a:t>
                    </a:r>
                    <a:r>
                      <a: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.</a:t>
                    </a:r>
                  </a:p>
                </c:rich>
              </c:tx>
              <c:showCatName val="1"/>
              <c:showPercent val="1"/>
            </c:dLbl>
            <c:dLbl>
              <c:idx val="2"/>
              <c:layout>
                <c:manualLayout>
                  <c:x val="5.6924891943223241E-3"/>
                  <c:y val="-3.377284320654679E-2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ru-RU" sz="1600" b="1" dirty="0">
                        <a:solidFill>
                          <a:schemeClr val="bg1"/>
                        </a:solidFill>
                      </a:rPr>
                      <a:t>О</a:t>
                    </a:r>
                    <a:r>
                      <a:rPr lang="ru-RU" sz="1600" b="1" dirty="0" smtClean="0">
                        <a:solidFill>
                          <a:schemeClr val="bg1"/>
                        </a:solidFill>
                      </a:rPr>
                      <a:t>бед</a:t>
                    </a:r>
                    <a:r>
                      <a:rPr lang="ru-RU" sz="1600" b="1" dirty="0">
                        <a:solidFill>
                          <a:schemeClr val="bg1"/>
                        </a:solidFill>
                      </a:rPr>
                      <a:t>
40% - </a:t>
                    </a:r>
                    <a:r>
                      <a:rPr lang="ru-RU" sz="1600" b="1" dirty="0">
                        <a:solidFill>
                          <a:srgbClr val="FF0000"/>
                        </a:solidFill>
                      </a:rPr>
                      <a:t>1280</a:t>
                    </a:r>
                    <a:r>
                      <a:rPr lang="ru-RU" sz="1600" b="1" dirty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ru-RU" sz="1600" b="1" dirty="0" smtClean="0">
                        <a:solidFill>
                          <a:schemeClr val="bg1"/>
                        </a:solidFill>
                      </a:rPr>
                      <a:t> Ккал</a:t>
                    </a:r>
                    <a:r>
                      <a:rPr lang="ru-RU" sz="1600" b="1" dirty="0">
                        <a:solidFill>
                          <a:schemeClr val="bg1"/>
                        </a:solidFill>
                      </a:rPr>
                      <a:t>.</a:t>
                    </a:r>
                  </a:p>
                </c:rich>
              </c:tx>
              <c:spPr/>
              <c:showCatName val="1"/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pPr>
                      <a:defRPr sz="1600" b="1">
                        <a:solidFill>
                          <a:schemeClr val="tx1"/>
                        </a:solidFill>
                      </a:defRPr>
                    </a:pPr>
                    <a:r>
                      <a:rPr lang="ru-RU" sz="1600" b="1" dirty="0">
                        <a:solidFill>
                          <a:schemeClr val="tx1"/>
                        </a:solidFill>
                      </a:rPr>
                      <a:t>У</a:t>
                    </a:r>
                    <a:r>
                      <a:rPr lang="ru-RU" sz="1600" b="1" dirty="0" smtClean="0">
                        <a:solidFill>
                          <a:schemeClr val="tx1"/>
                        </a:solidFill>
                      </a:rPr>
                      <a:t>жин</a:t>
                    </a:r>
                    <a:r>
                      <a:rPr lang="ru-RU" sz="1600" b="1" dirty="0">
                        <a:solidFill>
                          <a:schemeClr val="tx1"/>
                        </a:solidFill>
                      </a:rPr>
                      <a:t>
25% - </a:t>
                    </a:r>
                    <a:r>
                      <a:rPr lang="ru-RU" sz="1600" b="1" dirty="0">
                        <a:solidFill>
                          <a:srgbClr val="FF0000"/>
                        </a:solidFill>
                      </a:rPr>
                      <a:t>800</a:t>
                    </a:r>
                    <a:r>
                      <a:rPr lang="ru-RU" sz="1600" b="1" dirty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ru-RU" sz="1600" b="1" dirty="0" smtClean="0">
                        <a:solidFill>
                          <a:schemeClr val="tx1"/>
                        </a:solidFill>
                      </a:rPr>
                      <a:t>Ккал</a:t>
                    </a:r>
                    <a:r>
                      <a:rPr lang="ru-RU" sz="1600" b="1" dirty="0">
                        <a:solidFill>
                          <a:schemeClr val="tx1"/>
                        </a:solidFill>
                      </a:rPr>
                      <a:t>.</a:t>
                    </a:r>
                  </a:p>
                </c:rich>
              </c:tx>
              <c:spPr/>
              <c:showCatName val="1"/>
              <c:showPercent val="1"/>
            </c:dLbl>
            <c:dLbl>
              <c:idx val="4"/>
              <c:layout>
                <c:manualLayout>
                  <c:x val="5.3245406595034413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в</a:t>
                    </a:r>
                    <a:r>
                      <a: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торой </a:t>
                    </a:r>
                    <a:r>
                      <a: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ужин
4% - </a:t>
                    </a:r>
                    <a:r>
                      <a:rPr lang="ru-RU" sz="1200" b="1" dirty="0" smtClean="0">
                        <a:solidFill>
                          <a:srgbClr val="FF0000"/>
                        </a:solidFill>
                      </a:rPr>
                      <a:t>128</a:t>
                    </a:r>
                    <a:r>
                      <a: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 Ккал</a:t>
                    </a:r>
                    <a:r>
                      <a: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.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завтрак</c:v>
                </c:pt>
                <c:pt idx="1">
                  <c:v>полдник</c:v>
                </c:pt>
                <c:pt idx="2">
                  <c:v>обед</c:v>
                </c:pt>
                <c:pt idx="3">
                  <c:v>ужин</c:v>
                </c:pt>
                <c:pt idx="4">
                  <c:v>второй ужин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0.25</c:v>
                </c:pt>
                <c:pt idx="1">
                  <c:v>6.0000000000000039E-2</c:v>
                </c:pt>
                <c:pt idx="2">
                  <c:v>0.4</c:v>
                </c:pt>
                <c:pt idx="3">
                  <c:v>0.25</c:v>
                </c:pt>
                <c:pt idx="4">
                  <c:v>4.0000000000000029E-2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spPr>
    <a:solidFill>
      <a:schemeClr val="lt1"/>
    </a:solidFill>
    <a:ln w="42500" cap="flat" cmpd="sng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42910" y="3571876"/>
            <a:ext cx="7858180" cy="2585323"/>
          </a:xfrm>
          <a:prstGeom prst="rect">
            <a:avLst/>
          </a:prstGeom>
        </p:spPr>
        <p:style>
          <a:lnRef idx="2">
            <a:schemeClr val="accent4"/>
          </a:lnRef>
          <a:fillRef idx="1003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500306"/>
            <a:ext cx="8229600" cy="1067544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92D050"/>
                </a:solidFill>
              </a:rPr>
              <a:t>Нормы питания</a:t>
            </a:r>
            <a:endParaRPr lang="ru-RU" sz="6000" dirty="0">
              <a:solidFill>
                <a:srgbClr val="92D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4005064"/>
            <a:ext cx="2071702" cy="648072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3200" dirty="0" smtClean="0"/>
              <a:t>9 класс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331640" y="404664"/>
            <a:ext cx="6696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МКС(К)ОУ "Посадская С(К)ОШИ </a:t>
            </a:r>
            <a:r>
              <a:rPr lang="en-US" sz="2000" dirty="0" smtClean="0"/>
              <a:t>VIII </a:t>
            </a:r>
            <a:r>
              <a:rPr lang="ru-RU" sz="2000" dirty="0" smtClean="0"/>
              <a:t>вида"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1071546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Интегрированный урок  </a:t>
            </a:r>
          </a:p>
          <a:p>
            <a:pPr algn="ctr"/>
            <a:r>
              <a:rPr lang="ru-RU" sz="3600" b="1" dirty="0" smtClean="0"/>
              <a:t>биологии и математики </a:t>
            </a:r>
          </a:p>
          <a:p>
            <a:pPr algn="ctr"/>
            <a:r>
              <a:rPr lang="ru-RU" sz="3600" b="1" dirty="0" smtClean="0"/>
              <a:t>на тему: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857620" y="4500570"/>
            <a:ext cx="4643470" cy="1477328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ru-RU" dirty="0" smtClean="0"/>
              <a:t>Учитель биологии: </a:t>
            </a:r>
          </a:p>
          <a:p>
            <a:r>
              <a:rPr lang="ru-RU" dirty="0" err="1" smtClean="0"/>
              <a:t>Незнаева</a:t>
            </a:r>
            <a:r>
              <a:rPr lang="ru-RU" dirty="0" smtClean="0"/>
              <a:t> Марина Николаевна</a:t>
            </a:r>
          </a:p>
          <a:p>
            <a:endParaRPr lang="ru-RU" dirty="0" smtClean="0"/>
          </a:p>
          <a:p>
            <a:r>
              <a:rPr lang="ru-RU" dirty="0" smtClean="0"/>
              <a:t>Учитель математики: </a:t>
            </a:r>
          </a:p>
          <a:p>
            <a:r>
              <a:rPr lang="ru-RU" dirty="0" err="1" smtClean="0"/>
              <a:t>Желтовских</a:t>
            </a:r>
            <a:r>
              <a:rPr lang="ru-RU" dirty="0" smtClean="0"/>
              <a:t> Любовь Дмитриевна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332656"/>
            <a:ext cx="8496944" cy="61926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971600" y="1124744"/>
          <a:ext cx="7200799" cy="421284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39104"/>
                <a:gridCol w="914400"/>
                <a:gridCol w="914400"/>
                <a:gridCol w="914400"/>
                <a:gridCol w="975360"/>
                <a:gridCol w="1443135"/>
              </a:tblGrid>
              <a:tr h="81451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Пол и возраст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Белки, г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Жиры, г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Углеводы, 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Энергия, </a:t>
                      </a:r>
                      <a:r>
                        <a:rPr lang="ru-RU" sz="1100" dirty="0" smtClean="0"/>
                        <a:t>Ккал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</a:tr>
              <a:tr h="502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всего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в т.ч. животные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5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0 - 3 мес.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2,2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2,2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6,5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115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</a:tr>
              <a:tr h="2665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4 - 6 мес.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2,6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2,5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6,0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115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</a:tr>
              <a:tr h="2665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7 - 12 мес.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2,9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2,3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5,5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110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</a:tr>
              <a:tr h="2665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1 - 3 года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53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37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53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212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1540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</a:tr>
              <a:tr h="2665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4 - 6 лет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68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44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68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272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1970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</a:tr>
              <a:tr h="2665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6 (школьн.)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69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45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67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285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2000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</a:tr>
              <a:tr h="2665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7 - 10 лет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77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46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79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335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2350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</a:tr>
              <a:tr h="2665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11 - 13 мальч.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54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92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390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2750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</a:tr>
              <a:tr h="2665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11 - 13 девоч.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82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49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84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355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2500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</a:tr>
              <a:tr h="1729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14 - 17 юноши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98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59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425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3000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</a:tr>
              <a:tr h="2665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14 - 17 девушки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54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90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360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2600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</a:tr>
            </a:tbl>
          </a:graphicData>
        </a:graphic>
      </p:graphicFrame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47664" y="476672"/>
            <a:ext cx="6264696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Рекомендуемые величины потребления энергии, белков и углеводов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для детей и подростков (в суточном рационе)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11560" y="5615517"/>
            <a:ext cx="777686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Примечание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: Для подростков, обучающихся в производственно-технических училищах, предусматривается дополнительное потребление пищевых веществ в размере 10-15% в зависимости от характера учебно-производственной работы.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42918"/>
            <a:ext cx="7920880" cy="2214578"/>
          </a:xfrm>
          <a:prstGeom prst="rect">
            <a:avLst/>
          </a:prstGeom>
        </p:spPr>
        <p:style>
          <a:lnRef idx="2">
            <a:schemeClr val="accent3"/>
          </a:lnRef>
          <a:fillRef idx="1003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i="1" dirty="0" smtClean="0"/>
          </a:p>
          <a:p>
            <a:endParaRPr lang="ru-RU" b="1" i="1" dirty="0" smtClean="0"/>
          </a:p>
          <a:p>
            <a:r>
              <a:rPr lang="ru-RU" b="1" i="1" dirty="0" smtClean="0"/>
              <a:t>Задача 1.</a:t>
            </a:r>
          </a:p>
          <a:p>
            <a:pPr algn="just"/>
            <a:endParaRPr lang="ru-RU" dirty="0" smtClean="0"/>
          </a:p>
          <a:p>
            <a:pPr algn="just"/>
            <a:r>
              <a:rPr lang="ru-RU" sz="2000" i="1" dirty="0" smtClean="0"/>
              <a:t>Рекомендуемый суточный рацион для юношей составляет 3000 ккал, для девушек – 2600 ккал. </a:t>
            </a:r>
          </a:p>
          <a:p>
            <a:pPr algn="just"/>
            <a:r>
              <a:rPr lang="ru-RU" sz="2000" i="1" dirty="0" smtClean="0"/>
              <a:t>Сколько будет составлять ваш рацион, если его необходимо увеличить на 10%?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5121" name="Picture 1" descr="C:\Users\user\Documents\работа\интегрир.урок\витамины\мой интегр.урок\bo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717032"/>
            <a:ext cx="2597274" cy="2389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/>
        </p:nvGraphicFramePr>
        <p:xfrm>
          <a:off x="1907704" y="126876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683568" y="476672"/>
            <a:ext cx="7560840" cy="720080"/>
          </a:xfrm>
          <a:prstGeom prst="roundRect">
            <a:avLst/>
          </a:prstGeom>
        </p:spPr>
        <p:style>
          <a:lnRef idx="2">
            <a:schemeClr val="accent5"/>
          </a:lnRef>
          <a:fillRef idx="1003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Примерное распределение калорийности суточного рациона школьника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5576" y="4653136"/>
            <a:ext cx="7632848" cy="1584176"/>
          </a:xfrm>
          <a:prstGeom prst="roundRect">
            <a:avLst/>
          </a:prstGeom>
        </p:spPr>
        <p:style>
          <a:lnRef idx="2">
            <a:schemeClr val="accent5"/>
          </a:lnRef>
          <a:fillRef idx="1003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/>
              <a:t>Задача 2.</a:t>
            </a:r>
          </a:p>
          <a:p>
            <a:pPr algn="just"/>
            <a:r>
              <a:rPr lang="ru-RU" sz="2000" dirty="0" smtClean="0"/>
              <a:t>Вычислите калорийность завтрака, полдника, обеда, ужина, 2-го ужина, исходя из расчета потребления в сутки 3200 килокалорий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83568" y="476672"/>
            <a:ext cx="7560840" cy="720080"/>
          </a:xfrm>
          <a:prstGeom prst="roundRect">
            <a:avLst/>
          </a:prstGeom>
        </p:spPr>
        <p:style>
          <a:lnRef idx="2">
            <a:schemeClr val="accent5"/>
          </a:lnRef>
          <a:fillRef idx="1003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Примерное распределение калорийности суточного рациона школьника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547664" y="1196752"/>
          <a:ext cx="6048672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683568" y="4581128"/>
            <a:ext cx="7776864" cy="1656184"/>
          </a:xfrm>
          <a:prstGeom prst="roundRect">
            <a:avLst/>
          </a:prstGeom>
        </p:spPr>
        <p:style>
          <a:lnRef idx="2">
            <a:schemeClr val="accent5"/>
          </a:lnRef>
          <a:fillRef idx="1003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Какова калорийность пищевых продуктов школьного меню и удовлетворяет ли она энергетическим затратам вашего организма?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11560" y="836712"/>
            <a:ext cx="7920880" cy="3168352"/>
          </a:xfrm>
          <a:prstGeom prst="roundRect">
            <a:avLst/>
          </a:prstGeom>
        </p:spPr>
        <p:style>
          <a:lnRef idx="2">
            <a:schemeClr val="accent5"/>
          </a:lnRef>
          <a:fillRef idx="1003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3200" b="1" dirty="0" smtClean="0"/>
              <a:t>Вывод: 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Меню соответствует энергетическим потребностям школьников.</a:t>
            </a:r>
          </a:p>
          <a:p>
            <a:pPr algn="just">
              <a:buFont typeface="Arial" pitchFamily="34" charset="0"/>
              <a:buChar char="•"/>
            </a:pPr>
            <a:r>
              <a:rPr lang="ru-RU" sz="3600" dirty="0" smtClean="0"/>
              <a:t>Нормы питания соблюдены.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39552" y="692696"/>
            <a:ext cx="2232248" cy="1512168"/>
          </a:xfrm>
          <a:prstGeom prst="ellipse">
            <a:avLst/>
          </a:prstGeom>
        </p:spPr>
        <p:style>
          <a:lnRef idx="2">
            <a:schemeClr val="accent5"/>
          </a:lnRef>
          <a:fillRef idx="1003">
            <a:schemeClr val="lt2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Ожирение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539552" y="2636912"/>
            <a:ext cx="2376264" cy="1584176"/>
          </a:xfrm>
          <a:prstGeom prst="ellipse">
            <a:avLst/>
          </a:prstGeom>
        </p:spPr>
        <p:style>
          <a:lnRef idx="2">
            <a:schemeClr val="accent5"/>
          </a:lnRef>
          <a:fillRef idx="1003">
            <a:schemeClr val="lt2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Истощение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11560" y="4725144"/>
            <a:ext cx="2304256" cy="1584176"/>
          </a:xfrm>
          <a:prstGeom prst="ellipse">
            <a:avLst/>
          </a:prstGeom>
        </p:spPr>
        <p:style>
          <a:lnRef idx="2">
            <a:schemeClr val="accent5"/>
          </a:lnRef>
          <a:fillRef idx="1003">
            <a:schemeClr val="lt2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Норма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71800" y="836712"/>
            <a:ext cx="5832648" cy="1224136"/>
          </a:xfrm>
          <a:prstGeom prst="roundRect">
            <a:avLst/>
          </a:prstGeom>
        </p:spPr>
        <p:style>
          <a:lnRef idx="2">
            <a:schemeClr val="accent5"/>
          </a:lnRef>
          <a:fillRef idx="1003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 smtClean="0"/>
              <a:t>Энергопоступления</a:t>
            </a:r>
            <a:r>
              <a:rPr lang="ru-RU" sz="2000" dirty="0" smtClean="0"/>
              <a:t>  </a:t>
            </a:r>
            <a:r>
              <a:rPr lang="ru-RU" sz="2000" dirty="0" smtClean="0">
                <a:latin typeface="Calibri"/>
                <a:cs typeface="Calibri"/>
              </a:rPr>
              <a:t>        </a:t>
            </a:r>
            <a:r>
              <a:rPr lang="ru-RU" sz="2000" dirty="0" err="1" smtClean="0"/>
              <a:t>Энергозатраты</a:t>
            </a:r>
            <a:endParaRPr lang="ru-RU" sz="2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43808" y="2924944"/>
            <a:ext cx="5832648" cy="1152128"/>
          </a:xfrm>
          <a:prstGeom prst="roundRect">
            <a:avLst/>
          </a:prstGeom>
        </p:spPr>
        <p:style>
          <a:lnRef idx="2">
            <a:schemeClr val="accent5"/>
          </a:lnRef>
          <a:fillRef idx="1003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 smtClean="0"/>
              <a:t>Энергопоступления</a:t>
            </a:r>
            <a:r>
              <a:rPr lang="ru-RU" sz="2000" dirty="0" smtClean="0"/>
              <a:t>        </a:t>
            </a:r>
            <a:r>
              <a:rPr lang="ru-RU" sz="2000" dirty="0" err="1" smtClean="0"/>
              <a:t>Энергозатраты</a:t>
            </a:r>
            <a:endParaRPr lang="ru-RU" sz="2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15816" y="4941168"/>
            <a:ext cx="5688632" cy="1152128"/>
          </a:xfrm>
          <a:prstGeom prst="roundRect">
            <a:avLst/>
          </a:prstGeom>
        </p:spPr>
        <p:style>
          <a:lnRef idx="2">
            <a:schemeClr val="accent5"/>
          </a:lnRef>
          <a:fillRef idx="1003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 smtClean="0"/>
              <a:t>Энергопоступления</a:t>
            </a:r>
            <a:r>
              <a:rPr lang="ru-RU" sz="2000" dirty="0" smtClean="0"/>
              <a:t>        </a:t>
            </a:r>
            <a:r>
              <a:rPr lang="ru-RU" sz="2000" dirty="0" err="1" smtClean="0"/>
              <a:t>Энергозатраты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508104" y="1052736"/>
            <a:ext cx="79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Calibri"/>
                <a:cs typeface="Calibri"/>
              </a:rPr>
              <a:t>&gt;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40152" y="3212976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libri"/>
                <a:cs typeface="Calibri"/>
              </a:rPr>
              <a:t>&lt;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6136" y="5157192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=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5576" y="548680"/>
            <a:ext cx="7632848" cy="3672408"/>
          </a:xfrm>
          <a:prstGeom prst="roundRect">
            <a:avLst/>
          </a:prstGeom>
        </p:spPr>
        <p:style>
          <a:lnRef idx="2">
            <a:schemeClr val="accent5"/>
          </a:lnRef>
          <a:fillRef idx="1003">
            <a:schemeClr val="lt2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400" b="1" dirty="0" smtClean="0"/>
              <a:t>Домашнее задание:</a:t>
            </a:r>
          </a:p>
          <a:p>
            <a:pPr algn="just"/>
            <a:r>
              <a:rPr lang="ru-RU" sz="2400" dirty="0" smtClean="0"/>
              <a:t>Составьте меню на 1 день, исходя из норм питания.</a:t>
            </a:r>
          </a:p>
          <a:p>
            <a:pPr algn="just"/>
            <a:r>
              <a:rPr lang="ru-RU" sz="2400" i="1" dirty="0" smtClean="0"/>
              <a:t>Справочный материал: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Приложение 4 (ассортимент блюд с указанием калорийности каждого);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Памятка «Калорийность суточного рациона школьника»</a:t>
            </a:r>
            <a:endParaRPr lang="ru-RU" sz="2400" dirty="0"/>
          </a:p>
        </p:txBody>
      </p:sp>
      <p:pic>
        <p:nvPicPr>
          <p:cNvPr id="27650" name="Picture 2" descr="C:\Users\user\Documents\работа\интегрир.урок\витамины\мой интегр.урок\В-школьной-столовой-дети-не-покупают-здоровую-пищ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717032"/>
            <a:ext cx="2694558" cy="269455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43608" y="620688"/>
            <a:ext cx="6984776" cy="792088"/>
          </a:xfrm>
          <a:prstGeom prst="roundRect">
            <a:avLst>
              <a:gd name="adj" fmla="val 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Тайны пищеварения…</a:t>
            </a:r>
            <a:endParaRPr lang="ru-RU" sz="4000" dirty="0"/>
          </a:p>
        </p:txBody>
      </p:sp>
      <p:pic>
        <p:nvPicPr>
          <p:cNvPr id="1028" name="Picture 4" descr="C:\Users\user\Documents\работа\интегрир.урок\витамины\мой интегр.урок\125197067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88840"/>
            <a:ext cx="5905500" cy="34766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548680"/>
            <a:ext cx="78622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Путешествие </a:t>
            </a:r>
          </a:p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по пищеварительному конвейеру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C:\Users\user\Documents\работа\интегрир.урок\витамины\мой интегр.урок\tube digesti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28800"/>
            <a:ext cx="2880320" cy="4760918"/>
          </a:xfrm>
          <a:prstGeom prst="rect">
            <a:avLst/>
          </a:prstGeom>
          <a:noFill/>
        </p:spPr>
      </p:pic>
      <p:pic>
        <p:nvPicPr>
          <p:cNvPr id="2054" name="Picture 6" descr="C:\Users\user\Documents\работа\интегрир.урок\витамины\мой интегр.урок\1232438878_apple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204864"/>
            <a:ext cx="2999889" cy="39778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03848" y="2348880"/>
            <a:ext cx="2736304" cy="1872208"/>
          </a:xfrm>
          <a:prstGeom prst="ellipse">
            <a:avLst/>
          </a:prstGeom>
        </p:spPr>
        <p:style>
          <a:lnRef idx="2">
            <a:schemeClr val="accent5"/>
          </a:lnRef>
          <a:fillRef idx="1001">
            <a:schemeClr val="lt2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пища</a:t>
            </a:r>
            <a:endParaRPr lang="ru-RU" sz="4000" b="1" dirty="0"/>
          </a:p>
        </p:txBody>
      </p:sp>
      <p:sp>
        <p:nvSpPr>
          <p:cNvPr id="3" name="Овал 2"/>
          <p:cNvSpPr/>
          <p:nvPr/>
        </p:nvSpPr>
        <p:spPr>
          <a:xfrm>
            <a:off x="611560" y="1268760"/>
            <a:ext cx="2160240" cy="158417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Белки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491880" y="476672"/>
            <a:ext cx="2160240" cy="136815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Жиры 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6228184" y="1268760"/>
            <a:ext cx="2160240" cy="151216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Углеводы 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372200" y="3573016"/>
            <a:ext cx="2232248" cy="15841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Вода 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275856" y="4581128"/>
            <a:ext cx="2736304" cy="172819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Минеральные соли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11560" y="3501008"/>
            <a:ext cx="2160240" cy="158417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Витамины </a:t>
            </a:r>
            <a:endParaRPr lang="ru-RU" dirty="0"/>
          </a:p>
        </p:txBody>
      </p:sp>
      <p:cxnSp>
        <p:nvCxnSpPr>
          <p:cNvPr id="11" name="Прямая со стрелкой 10"/>
          <p:cNvCxnSpPr>
            <a:stCxn id="4" idx="4"/>
          </p:cNvCxnSpPr>
          <p:nvPr/>
        </p:nvCxnSpPr>
        <p:spPr>
          <a:xfrm>
            <a:off x="4572000" y="1844824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" idx="3"/>
          </p:cNvCxnSpPr>
          <p:nvPr/>
        </p:nvCxnSpPr>
        <p:spPr>
          <a:xfrm flipH="1">
            <a:off x="5868144" y="2559476"/>
            <a:ext cx="676400" cy="3654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6" idx="2"/>
          </p:cNvCxnSpPr>
          <p:nvPr/>
        </p:nvCxnSpPr>
        <p:spPr>
          <a:xfrm flipH="1" flipV="1">
            <a:off x="5724128" y="3789040"/>
            <a:ext cx="648072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7" idx="0"/>
            <a:endCxn id="2" idx="4"/>
          </p:cNvCxnSpPr>
          <p:nvPr/>
        </p:nvCxnSpPr>
        <p:spPr>
          <a:xfrm flipH="1" flipV="1">
            <a:off x="4572000" y="4221088"/>
            <a:ext cx="72008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8" idx="6"/>
          </p:cNvCxnSpPr>
          <p:nvPr/>
        </p:nvCxnSpPr>
        <p:spPr>
          <a:xfrm flipV="1">
            <a:off x="2771800" y="3717032"/>
            <a:ext cx="72008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3" idx="6"/>
            <a:endCxn id="2" idx="1"/>
          </p:cNvCxnSpPr>
          <p:nvPr/>
        </p:nvCxnSpPr>
        <p:spPr>
          <a:xfrm>
            <a:off x="2771800" y="2060848"/>
            <a:ext cx="832771" cy="5622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cuments\работа\интегрир.урок\витамины\мой интегр.урок\1329902318_rebenok-kusha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3208412" cy="246742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4099" name="Picture 3" descr="C:\Users\user\Documents\работа\интегрир.урок\витамины\мой интегр.урок\ih214386_t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3345" y="1052736"/>
            <a:ext cx="2696953" cy="18002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3" name="Стрелка вправо 2"/>
          <p:cNvSpPr/>
          <p:nvPr/>
        </p:nvSpPr>
        <p:spPr>
          <a:xfrm>
            <a:off x="3275856" y="1988840"/>
            <a:ext cx="2592288" cy="1728192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Источник </a:t>
            </a:r>
            <a:r>
              <a:rPr lang="ru-RU" i="1" dirty="0" smtClean="0"/>
              <a:t>строительного материала</a:t>
            </a:r>
            <a:endParaRPr lang="ru-RU" i="1" dirty="0"/>
          </a:p>
        </p:txBody>
      </p:sp>
      <p:pic>
        <p:nvPicPr>
          <p:cNvPr id="4100" name="Picture 4" descr="C:\Users\user\Documents\работа\интегрир.урок\витамины\мой интегр.урок\4f51-6666de.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501008"/>
            <a:ext cx="2857500" cy="28575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8" name="Стрелка вправо 7"/>
          <p:cNvSpPr/>
          <p:nvPr/>
        </p:nvSpPr>
        <p:spPr>
          <a:xfrm>
            <a:off x="3347864" y="4293096"/>
            <a:ext cx="2520280" cy="1728192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Источник энергии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1043608" y="2852936"/>
            <a:ext cx="2664296" cy="2520280"/>
          </a:xfrm>
          <a:prstGeom prst="ellipse">
            <a:avLst/>
          </a:prstGeom>
        </p:spPr>
        <p:style>
          <a:lnRef idx="1">
            <a:schemeClr val="accent4"/>
          </a:lnRef>
          <a:fillRef idx="1002">
            <a:schemeClr val="lt1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Пища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476672"/>
            <a:ext cx="7704856" cy="1656184"/>
          </a:xfrm>
          <a:prstGeom prst="roundRect">
            <a:avLst/>
          </a:prstGeom>
        </p:spPr>
        <p:style>
          <a:lnRef idx="2">
            <a:schemeClr val="accent5"/>
          </a:lnRef>
          <a:fillRef idx="1003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Источник энергии – </a:t>
            </a:r>
          </a:p>
          <a:p>
            <a:pPr algn="ctr"/>
            <a:r>
              <a:rPr lang="ru-RU" sz="3200" dirty="0" smtClean="0"/>
              <a:t>расщепление питательных веществ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779912" y="3068960"/>
            <a:ext cx="1440160" cy="792088"/>
          </a:xfrm>
          <a:prstGeom prst="roundRect">
            <a:avLst/>
          </a:prstGeom>
        </p:spPr>
        <p:style>
          <a:lnRef idx="2">
            <a:schemeClr val="accent5"/>
          </a:lnRef>
          <a:fillRef idx="1002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белков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592" y="3140968"/>
            <a:ext cx="1368152" cy="720080"/>
          </a:xfrm>
          <a:prstGeom prst="roundRect">
            <a:avLst/>
          </a:prstGeom>
        </p:spPr>
        <p:style>
          <a:lnRef idx="2">
            <a:schemeClr val="accent5"/>
          </a:lnRef>
          <a:fillRef idx="1002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жиров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588224" y="3140968"/>
            <a:ext cx="1512168" cy="720080"/>
          </a:xfrm>
          <a:prstGeom prst="roundRect">
            <a:avLst/>
          </a:prstGeom>
        </p:spPr>
        <p:style>
          <a:lnRef idx="2">
            <a:schemeClr val="accent5"/>
          </a:lnRef>
          <a:fillRef idx="1002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углеводов</a:t>
            </a:r>
            <a:endParaRPr lang="ru-RU" dirty="0"/>
          </a:p>
        </p:txBody>
      </p:sp>
      <p:pic>
        <p:nvPicPr>
          <p:cNvPr id="5122" name="Picture 2" descr="C:\Users\user\Documents\работа\интегрир.урок\витамины\мой интегр.урок\80453415_carbohydrat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221088"/>
            <a:ext cx="2327105" cy="18001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5123" name="Picture 3" descr="C:\Users\user\Documents\работа\интегрир.урок\витамины\мой интегр.урок\belki.jpg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221088"/>
            <a:ext cx="2487877" cy="18002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5124" name="Picture 4" descr="C:\Users\user\Documents\работа\интегрир.урок\витамины\мой интегр.урок\13027860056612449707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239090"/>
            <a:ext cx="2376264" cy="178219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cxnSp>
        <p:nvCxnSpPr>
          <p:cNvPr id="10" name="Прямая со стрелкой 9"/>
          <p:cNvCxnSpPr/>
          <p:nvPr/>
        </p:nvCxnSpPr>
        <p:spPr>
          <a:xfrm>
            <a:off x="4499992" y="2132856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5" idx="0"/>
          </p:cNvCxnSpPr>
          <p:nvPr/>
        </p:nvCxnSpPr>
        <p:spPr>
          <a:xfrm>
            <a:off x="6660232" y="2132856"/>
            <a:ext cx="684076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4" idx="0"/>
          </p:cNvCxnSpPr>
          <p:nvPr/>
        </p:nvCxnSpPr>
        <p:spPr>
          <a:xfrm flipH="1">
            <a:off x="1583668" y="2132856"/>
            <a:ext cx="324036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5576" y="980728"/>
            <a:ext cx="7632848" cy="1728192"/>
          </a:xfrm>
          <a:prstGeom prst="roundRect">
            <a:avLst/>
          </a:prstGeom>
        </p:spPr>
        <p:style>
          <a:lnRef idx="2">
            <a:schemeClr val="accent5"/>
          </a:lnRef>
          <a:fillRef idx="1003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Одинаковы ли </a:t>
            </a:r>
            <a:r>
              <a:rPr lang="ru-RU" sz="2800" dirty="0" err="1" smtClean="0"/>
              <a:t>энергозатраты</a:t>
            </a:r>
            <a:r>
              <a:rPr lang="ru-RU" sz="2800" dirty="0" smtClean="0"/>
              <a:t> у людей разных профессий?</a:t>
            </a:r>
            <a:endParaRPr lang="ru-RU" sz="2800" dirty="0"/>
          </a:p>
        </p:txBody>
      </p:sp>
      <p:pic>
        <p:nvPicPr>
          <p:cNvPr id="1026" name="Picture 2" descr="C:\Users\user\Documents\работа\интегрир.урок\витамины\мой интегр.урок\rech1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852936"/>
            <a:ext cx="4947287" cy="333678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11560" y="548680"/>
            <a:ext cx="7488832" cy="1728192"/>
          </a:xfrm>
          <a:prstGeom prst="roundRect">
            <a:avLst/>
          </a:prstGeom>
        </p:spPr>
        <p:style>
          <a:lnRef idx="2">
            <a:schemeClr val="accent5"/>
          </a:lnRef>
          <a:fillRef idx="1003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Чем тяжелее физический труд, тем больше организм тратит энергии. </a:t>
            </a:r>
            <a:endParaRPr lang="ru-RU" sz="3200" dirty="0"/>
          </a:p>
        </p:txBody>
      </p:sp>
      <p:pic>
        <p:nvPicPr>
          <p:cNvPr id="6147" name="Picture 3" descr="C:\Users\user\Documents\работа\интегрир.урок\витамины\мой интегр.урок\1330349283_temperament-i-rab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564904"/>
            <a:ext cx="3888432" cy="302186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5" name="Скругленный прямоугольник 4"/>
          <p:cNvSpPr/>
          <p:nvPr/>
        </p:nvSpPr>
        <p:spPr>
          <a:xfrm>
            <a:off x="467544" y="2636912"/>
            <a:ext cx="3888432" cy="3600400"/>
          </a:xfrm>
          <a:prstGeom prst="roundRect">
            <a:avLst/>
          </a:prstGeom>
        </p:spPr>
        <p:style>
          <a:lnRef idx="2">
            <a:schemeClr val="accent5"/>
          </a:lnRef>
          <a:fillRef idx="1003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Расход энергии зависит от: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профессии человека,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его возраста,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пола (муж, жен)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образа жизни.</a:t>
            </a:r>
            <a:endParaRPr lang="ru-RU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ocuments\работа\интегрир.урок\витамины\мой интегр.урок\6819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933056"/>
            <a:ext cx="1680187" cy="2520280"/>
          </a:xfrm>
          <a:prstGeom prst="rect">
            <a:avLst/>
          </a:prstGeom>
          <a:noFill/>
        </p:spPr>
      </p:pic>
      <p:sp>
        <p:nvSpPr>
          <p:cNvPr id="2" name="Скругленный прямоугольник 1"/>
          <p:cNvSpPr/>
          <p:nvPr/>
        </p:nvSpPr>
        <p:spPr>
          <a:xfrm>
            <a:off x="827584" y="548680"/>
            <a:ext cx="7704856" cy="936104"/>
          </a:xfrm>
          <a:prstGeom prst="roundRect">
            <a:avLst/>
          </a:prstGeom>
        </p:spPr>
        <p:style>
          <a:lnRef idx="2">
            <a:schemeClr val="accent5"/>
          </a:lnRef>
          <a:fillRef idx="1003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Нормы питания</a:t>
            </a:r>
            <a:endParaRPr lang="ru-RU" sz="32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11560" y="2132856"/>
            <a:ext cx="2016224" cy="1872208"/>
          </a:xfrm>
          <a:prstGeom prst="roundRect">
            <a:avLst/>
          </a:prstGeom>
        </p:spPr>
        <p:style>
          <a:lnRef idx="2">
            <a:schemeClr val="accent5"/>
          </a:lnRef>
          <a:fillRef idx="1003">
            <a:schemeClr val="lt2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ru-RU" sz="2400" dirty="0" smtClean="0"/>
              <a:t>Суточный </a:t>
            </a:r>
          </a:p>
          <a:p>
            <a:pPr algn="ctr"/>
            <a:r>
              <a:rPr lang="ru-RU" sz="2400" dirty="0" smtClean="0"/>
              <a:t>Расход</a:t>
            </a:r>
          </a:p>
          <a:p>
            <a:pPr algn="ctr"/>
            <a:r>
              <a:rPr lang="ru-RU" sz="2400" dirty="0" smtClean="0"/>
              <a:t>Энергии</a:t>
            </a:r>
          </a:p>
          <a:p>
            <a:pPr algn="ctr"/>
            <a:r>
              <a:rPr lang="ru-RU" sz="2400" dirty="0" smtClean="0"/>
              <a:t>(Ккал)</a:t>
            </a: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87824" y="2348880"/>
            <a:ext cx="3024336" cy="1944216"/>
          </a:xfrm>
          <a:prstGeom prst="roundRect">
            <a:avLst/>
          </a:prstGeom>
        </p:spPr>
        <p:style>
          <a:lnRef idx="2">
            <a:schemeClr val="accent5"/>
          </a:lnRef>
          <a:fillRef idx="1003">
            <a:schemeClr val="lt2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Энергетический запас  питательных веществ в пище</a:t>
            </a:r>
          </a:p>
          <a:p>
            <a:pPr algn="ctr"/>
            <a:r>
              <a:rPr lang="ru-RU" sz="2400" dirty="0" smtClean="0"/>
              <a:t>(Ккал)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372200" y="2132856"/>
            <a:ext cx="2232248" cy="1728192"/>
          </a:xfrm>
          <a:prstGeom prst="roundRect">
            <a:avLst/>
          </a:prstGeom>
        </p:spPr>
        <p:style>
          <a:lnRef idx="2">
            <a:schemeClr val="accent5"/>
          </a:lnRef>
          <a:fillRef idx="1003">
            <a:schemeClr val="lt2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Потребности организма в питательных веществах</a:t>
            </a:r>
            <a:endParaRPr lang="ru-RU" sz="2000" dirty="0"/>
          </a:p>
        </p:txBody>
      </p:sp>
      <p:pic>
        <p:nvPicPr>
          <p:cNvPr id="2050" name="Picture 2" descr="C:\Users\user\Documents\работа\интегрир.урок\витамины\мой интегр.урок\2526457522377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293096"/>
            <a:ext cx="2664296" cy="190036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2051" name="Picture 3" descr="C:\Users\user\Documents\работа\интегрир.урок\витамины\мой интегр.урок\PitVes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3933056"/>
            <a:ext cx="2009023" cy="129614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cxnSp>
        <p:nvCxnSpPr>
          <p:cNvPr id="10" name="Прямая со стрелкой 9"/>
          <p:cNvCxnSpPr>
            <a:stCxn id="3" idx="0"/>
          </p:cNvCxnSpPr>
          <p:nvPr/>
        </p:nvCxnSpPr>
        <p:spPr>
          <a:xfrm flipV="1">
            <a:off x="1619672" y="1484784"/>
            <a:ext cx="432048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0"/>
          </p:cNvCxnSpPr>
          <p:nvPr/>
        </p:nvCxnSpPr>
        <p:spPr>
          <a:xfrm flipV="1">
            <a:off x="4499992" y="1484784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5" idx="0"/>
          </p:cNvCxnSpPr>
          <p:nvPr/>
        </p:nvCxnSpPr>
        <p:spPr>
          <a:xfrm flipH="1" flipV="1">
            <a:off x="6948264" y="1484784"/>
            <a:ext cx="540060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943</TotalTime>
  <Words>440</Words>
  <Application>Microsoft Office PowerPoint</Application>
  <PresentationFormat>Экран (4:3)</PresentationFormat>
  <Paragraphs>165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Нормы питания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92</cp:revision>
  <dcterms:created xsi:type="dcterms:W3CDTF">2012-03-10T14:47:32Z</dcterms:created>
  <dcterms:modified xsi:type="dcterms:W3CDTF">2012-03-14T08:34:45Z</dcterms:modified>
</cp:coreProperties>
</file>