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8" r:id="rId4"/>
    <p:sldId id="259" r:id="rId5"/>
    <p:sldId id="273" r:id="rId6"/>
    <p:sldId id="260" r:id="rId7"/>
    <p:sldId id="277" r:id="rId8"/>
    <p:sldId id="261" r:id="rId9"/>
    <p:sldId id="274" r:id="rId10"/>
    <p:sldId id="270" r:id="rId11"/>
    <p:sldId id="263" r:id="rId12"/>
    <p:sldId id="264" r:id="rId13"/>
    <p:sldId id="265" r:id="rId14"/>
    <p:sldId id="266" r:id="rId15"/>
    <p:sldId id="267" r:id="rId16"/>
    <p:sldId id="268" r:id="rId17"/>
    <p:sldId id="275" r:id="rId18"/>
    <p:sldId id="276" r:id="rId19"/>
    <p:sldId id="269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C7BE4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78" autoAdjust="0"/>
    <p:restoredTop sz="94289" autoAdjust="0"/>
  </p:normalViewPr>
  <p:slideViewPr>
    <p:cSldViewPr>
      <p:cViewPr varScale="1">
        <p:scale>
          <a:sx n="103" d="100"/>
          <a:sy n="103" d="100"/>
        </p:scale>
        <p:origin x="-2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8C27-CDFD-4FFF-A7CA-D6F70E7D1D2C}" type="datetimeFigureOut">
              <a:rPr lang="ru-RU" smtClean="0"/>
              <a:pPr/>
              <a:t>30.12.2012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491A-75CB-419D-A26E-E30DA38732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8C27-CDFD-4FFF-A7CA-D6F70E7D1D2C}" type="datetimeFigureOut">
              <a:rPr lang="ru-RU" smtClean="0"/>
              <a:pPr/>
              <a:t>30.12.2012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491A-75CB-419D-A26E-E30DA38732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8C27-CDFD-4FFF-A7CA-D6F70E7D1D2C}" type="datetimeFigureOut">
              <a:rPr lang="ru-RU" smtClean="0"/>
              <a:pPr/>
              <a:t>30.12.2012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491A-75CB-419D-A26E-E30DA38732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8C27-CDFD-4FFF-A7CA-D6F70E7D1D2C}" type="datetimeFigureOut">
              <a:rPr lang="ru-RU" smtClean="0"/>
              <a:pPr/>
              <a:t>30.12.2012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491A-75CB-419D-A26E-E30DA38732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8C27-CDFD-4FFF-A7CA-D6F70E7D1D2C}" type="datetimeFigureOut">
              <a:rPr lang="ru-RU" smtClean="0"/>
              <a:pPr/>
              <a:t>30.12.2012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491A-75CB-419D-A26E-E30DA38732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8C27-CDFD-4FFF-A7CA-D6F70E7D1D2C}" type="datetimeFigureOut">
              <a:rPr lang="ru-RU" smtClean="0"/>
              <a:pPr/>
              <a:t>30.12.2012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491A-75CB-419D-A26E-E30DA38732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8C27-CDFD-4FFF-A7CA-D6F70E7D1D2C}" type="datetimeFigureOut">
              <a:rPr lang="ru-RU" smtClean="0"/>
              <a:pPr/>
              <a:t>30.12.2012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491A-75CB-419D-A26E-E30DA38732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8C27-CDFD-4FFF-A7CA-D6F70E7D1D2C}" type="datetimeFigureOut">
              <a:rPr lang="ru-RU" smtClean="0"/>
              <a:pPr/>
              <a:t>30.12.2012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491A-75CB-419D-A26E-E30DA38732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8C27-CDFD-4FFF-A7CA-D6F70E7D1D2C}" type="datetimeFigureOut">
              <a:rPr lang="ru-RU" smtClean="0"/>
              <a:pPr/>
              <a:t>30.12.2012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491A-75CB-419D-A26E-E30DA38732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8C27-CDFD-4FFF-A7CA-D6F70E7D1D2C}" type="datetimeFigureOut">
              <a:rPr lang="ru-RU" smtClean="0"/>
              <a:pPr/>
              <a:t>30.12.2012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491A-75CB-419D-A26E-E30DA38732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8C27-CDFD-4FFF-A7CA-D6F70E7D1D2C}" type="datetimeFigureOut">
              <a:rPr lang="ru-RU" smtClean="0"/>
              <a:pPr/>
              <a:t>30.12.2012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491A-75CB-419D-A26E-E30DA38732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58C27-CDFD-4FFF-A7CA-D6F70E7D1D2C}" type="datetimeFigureOut">
              <a:rPr lang="ru-RU" smtClean="0"/>
              <a:pPr/>
              <a:t>30.12.2012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2491A-75CB-419D-A26E-E30DA38732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12" Type="http://schemas.openxmlformats.org/officeDocument/2006/relationships/slide" Target="slide1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6.xml"/><Relationship Id="rId5" Type="http://schemas.openxmlformats.org/officeDocument/2006/relationships/slide" Target="slide6.xml"/><Relationship Id="rId10" Type="http://schemas.openxmlformats.org/officeDocument/2006/relationships/slide" Target="slide14.xml"/><Relationship Id="rId4" Type="http://schemas.openxmlformats.org/officeDocument/2006/relationships/slide" Target="slide5.xml"/><Relationship Id="rId9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1916832"/>
            <a:ext cx="6336704" cy="132343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КИСЛОТЫ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48064" y="4797152"/>
            <a:ext cx="3600400" cy="15121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Презентация для учащихся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8 – 9 классов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Учитель : </a:t>
            </a:r>
            <a:r>
              <a:rPr lang="ru-RU" dirty="0" err="1" smtClean="0">
                <a:solidFill>
                  <a:srgbClr val="002060"/>
                </a:solidFill>
              </a:rPr>
              <a:t>Касимова</a:t>
            </a:r>
            <a:r>
              <a:rPr lang="ru-RU" dirty="0" smtClean="0">
                <a:solidFill>
                  <a:srgbClr val="002060"/>
                </a:solidFill>
              </a:rPr>
              <a:t> С.П.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340768"/>
            <a:ext cx="7272808" cy="468052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/>
              <a:t>               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2400" dirty="0"/>
              <a:t> </a:t>
            </a:r>
            <a:r>
              <a:rPr lang="ru-RU" sz="2400" dirty="0" smtClean="0"/>
              <a:t>             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/>
              <a:t>                     </a:t>
            </a:r>
            <a:r>
              <a:rPr lang="ru-RU" sz="2400" b="1" i="1" dirty="0" smtClean="0">
                <a:solidFill>
                  <a:srgbClr val="002060"/>
                </a:solidFill>
              </a:rPr>
              <a:t>Разрушает кожу, ткани, древесину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2400" b="1" i="1" dirty="0"/>
              <a:t> </a:t>
            </a:r>
            <a:r>
              <a:rPr lang="ru-RU" sz="2400" b="1" i="1" dirty="0" smtClean="0"/>
              <a:t>                                    </a:t>
            </a:r>
            <a:r>
              <a:rPr lang="ru-RU" sz="2400" b="1" i="1" dirty="0" smtClean="0">
                <a:solidFill>
                  <a:srgbClr val="C00000"/>
                </a:solidFill>
              </a:rPr>
              <a:t>ОСТОРОЖНО!                                                              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</a:rPr>
              <a:t>     </a:t>
            </a:r>
            <a:r>
              <a:rPr lang="ru-RU" sz="2400" b="1" i="1" dirty="0" smtClean="0">
                <a:solidFill>
                  <a:srgbClr val="002060"/>
                </a:solidFill>
              </a:rPr>
              <a:t>Нейтрализовать раствором соды, смыть водой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572" y="332656"/>
            <a:ext cx="63225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Изменение окраски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индикатора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31640" y="1628800"/>
          <a:ext cx="60960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2191792"/>
                <a:gridCol w="2032000"/>
              </a:tblGrid>
              <a:tr h="792087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индикатора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Окраска индикатора в нейтральной среде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Окраска индикатора в кислой среде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6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лакмус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фиолетовая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красная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174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метилоранж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оранжевая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красно-</a:t>
                      </a:r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розовая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535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фенолфталеин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бесцветная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бесцветная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619672" y="4509120"/>
            <a:ext cx="432048" cy="792088"/>
          </a:xfrm>
          <a:prstGeom prst="triangle">
            <a:avLst>
              <a:gd name="adj" fmla="val 4358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!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8460432" y="2636912"/>
            <a:ext cx="28803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124744"/>
            <a:ext cx="7632848" cy="4896544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7030A0"/>
                </a:solidFill>
              </a:rPr>
              <a:t>Признак:</a:t>
            </a:r>
            <a:r>
              <a:rPr lang="en-US" b="1" dirty="0" smtClean="0">
                <a:solidFill>
                  <a:srgbClr val="7030A0"/>
                </a:solidFill>
              </a:rPr>
              <a:t>  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число атомов водорода в кислоте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9258" y="404664"/>
            <a:ext cx="7193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Классификация кислот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491880" y="2060848"/>
            <a:ext cx="1728192" cy="93610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кислоты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9048771">
            <a:off x="2288012" y="3249401"/>
            <a:ext cx="136815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570034">
            <a:off x="4999121" y="3258887"/>
            <a:ext cx="1458027" cy="128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3851920" y="3645024"/>
            <a:ext cx="115212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71600" y="3573016"/>
            <a:ext cx="2232248" cy="18002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HNO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</a:p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HCI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347864" y="4365104"/>
            <a:ext cx="2232248" cy="16561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двухосновные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SO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724128" y="3573016"/>
            <a:ext cx="2304256" cy="18722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трёхосновные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1187623" y="3933056"/>
            <a:ext cx="172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одноосновные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380312" y="443711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Управляющая кнопка: назад 15">
            <a:hlinkClick r:id="rId2" action="ppaction://hlinksldjump" highlightClick="1"/>
          </p:cNvPr>
          <p:cNvSpPr/>
          <p:nvPr/>
        </p:nvSpPr>
        <p:spPr>
          <a:xfrm>
            <a:off x="539552" y="6093296"/>
            <a:ext cx="288032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rId3" action="ppaction://hlinksldjump" highlightClick="1"/>
          </p:cNvPr>
          <p:cNvSpPr/>
          <p:nvPr/>
        </p:nvSpPr>
        <p:spPr>
          <a:xfrm>
            <a:off x="8316416" y="2060848"/>
            <a:ext cx="288032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340768"/>
            <a:ext cx="6800800" cy="429803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7030A0"/>
                </a:solidFill>
              </a:rPr>
              <a:t>Признак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наличие кислорода в кислоте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9258" y="404664"/>
            <a:ext cx="7193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Классификация кислот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347864" y="1988840"/>
            <a:ext cx="1584176" cy="108012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кислоты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8394557">
            <a:off x="2373580" y="3322810"/>
            <a:ext cx="1281333" cy="125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2327169" flipV="1">
            <a:off x="4610495" y="3296709"/>
            <a:ext cx="1253925" cy="1045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3933056"/>
            <a:ext cx="2520280" cy="12241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кислородсодержащие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 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HNO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16016" y="3861048"/>
            <a:ext cx="2592288" cy="12241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Бескислородные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HCI   H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Управляющая кнопка: назад 8">
            <a:hlinkClick r:id="rId2" action="ppaction://hlinksldjump" highlightClick="1"/>
          </p:cNvPr>
          <p:cNvSpPr/>
          <p:nvPr/>
        </p:nvSpPr>
        <p:spPr>
          <a:xfrm>
            <a:off x="539552" y="5877272"/>
            <a:ext cx="360040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3" action="ppaction://hlinksldjump" highlightClick="1"/>
          </p:cNvPr>
          <p:cNvSpPr/>
          <p:nvPr/>
        </p:nvSpPr>
        <p:spPr>
          <a:xfrm>
            <a:off x="8388424" y="2852936"/>
            <a:ext cx="28803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700808"/>
            <a:ext cx="6400800" cy="379397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Среди представленных формул кислот</a:t>
            </a:r>
            <a:r>
              <a:rPr lang="ru-RU" dirty="0" smtClean="0">
                <a:solidFill>
                  <a:srgbClr val="C00000"/>
                </a:solidFill>
              </a:rPr>
              <a:t>: </a:t>
            </a:r>
            <a:r>
              <a:rPr lang="en-US" sz="2800" dirty="0" smtClean="0">
                <a:solidFill>
                  <a:srgbClr val="C00000"/>
                </a:solidFill>
              </a:rPr>
              <a:t>H</a:t>
            </a:r>
            <a:r>
              <a:rPr lang="en-US" sz="1800" dirty="0" smtClean="0">
                <a:solidFill>
                  <a:srgbClr val="C00000"/>
                </a:solidFill>
              </a:rPr>
              <a:t>2</a:t>
            </a:r>
            <a:r>
              <a:rPr lang="en-US" sz="2800" dirty="0" smtClean="0">
                <a:solidFill>
                  <a:srgbClr val="C00000"/>
                </a:solidFill>
              </a:rPr>
              <a:t>SO</a:t>
            </a:r>
            <a:r>
              <a:rPr lang="en-US" sz="1600" dirty="0" smtClean="0">
                <a:solidFill>
                  <a:srgbClr val="C00000"/>
                </a:solidFill>
              </a:rPr>
              <a:t>4    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HNO</a:t>
            </a:r>
            <a:r>
              <a:rPr lang="en-US" sz="1800" dirty="0" smtClean="0">
                <a:solidFill>
                  <a:srgbClr val="C00000"/>
                </a:solidFill>
              </a:rPr>
              <a:t>3      </a:t>
            </a:r>
            <a:r>
              <a:rPr lang="en-US" sz="2800" dirty="0" smtClean="0">
                <a:solidFill>
                  <a:srgbClr val="C00000"/>
                </a:solidFill>
              </a:rPr>
              <a:t>H</a:t>
            </a:r>
            <a:r>
              <a:rPr lang="en-US" sz="1800" dirty="0" smtClean="0">
                <a:solidFill>
                  <a:srgbClr val="C00000"/>
                </a:solidFill>
              </a:rPr>
              <a:t>2</a:t>
            </a:r>
            <a:r>
              <a:rPr lang="en-US" sz="2800" dirty="0" smtClean="0">
                <a:solidFill>
                  <a:srgbClr val="C00000"/>
                </a:solidFill>
              </a:rPr>
              <a:t>S    H</a:t>
            </a:r>
            <a:r>
              <a:rPr lang="en-US" sz="1800" dirty="0" smtClean="0">
                <a:solidFill>
                  <a:srgbClr val="C00000"/>
                </a:solidFill>
              </a:rPr>
              <a:t>3</a:t>
            </a:r>
            <a:r>
              <a:rPr lang="en-US" sz="2800" dirty="0" smtClean="0">
                <a:solidFill>
                  <a:srgbClr val="C00000"/>
                </a:solidFill>
              </a:rPr>
              <a:t>PO</a:t>
            </a:r>
            <a:r>
              <a:rPr lang="en-US" sz="1800" dirty="0" smtClean="0">
                <a:solidFill>
                  <a:srgbClr val="C00000"/>
                </a:solidFill>
              </a:rPr>
              <a:t>4</a:t>
            </a:r>
            <a:r>
              <a:rPr lang="ru-RU" dirty="0" smtClean="0">
                <a:solidFill>
                  <a:srgbClr val="C00000"/>
                </a:solidFill>
              </a:rPr>
              <a:t>                             </a:t>
            </a:r>
            <a:r>
              <a:rPr lang="ru-RU" dirty="0" smtClean="0">
                <a:solidFill>
                  <a:srgbClr val="002060"/>
                </a:solidFill>
              </a:rPr>
              <a:t>выбрать</a:t>
            </a:r>
          </a:p>
          <a:p>
            <a:pPr algn="l">
              <a:buFont typeface="Wingdings" pitchFamily="2" charset="2"/>
              <a:buChar char="v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одноосновную кислородсодержащую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2060"/>
                </a:solidFill>
              </a:rPr>
              <a:t>  </a:t>
            </a:r>
            <a:r>
              <a:rPr lang="ru-RU" sz="2800" dirty="0" smtClean="0">
                <a:solidFill>
                  <a:srgbClr val="002060"/>
                </a:solidFill>
              </a:rPr>
              <a:t>двухосновную </a:t>
            </a:r>
            <a:r>
              <a:rPr lang="ru-RU" sz="2800" dirty="0" err="1" smtClean="0">
                <a:solidFill>
                  <a:srgbClr val="002060"/>
                </a:solidFill>
              </a:rPr>
              <a:t>бескислородную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6573" y="404664"/>
            <a:ext cx="4174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№ 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7236296" y="5229200"/>
            <a:ext cx="28803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8388424" y="2132856"/>
            <a:ext cx="28803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916832"/>
            <a:ext cx="7632848" cy="410445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                                                                        </a:t>
            </a:r>
          </a:p>
          <a:p>
            <a:pPr algn="l"/>
            <a:endParaRPr lang="ru-RU" sz="2800" dirty="0"/>
          </a:p>
          <a:p>
            <a:pPr algn="l"/>
            <a:endParaRPr lang="ru-RU" sz="2800" dirty="0" smtClean="0"/>
          </a:p>
          <a:p>
            <a:pPr algn="l"/>
            <a:endParaRPr lang="ru-RU" sz="2800" dirty="0"/>
          </a:p>
          <a:p>
            <a:pPr algn="l"/>
            <a:endParaRPr lang="ru-RU" sz="2800" dirty="0" smtClean="0"/>
          </a:p>
          <a:p>
            <a:pPr algn="l"/>
            <a:r>
              <a:rPr lang="ru-RU" sz="2800" dirty="0" smtClean="0"/>
              <a:t>                        </a:t>
            </a:r>
            <a:r>
              <a:rPr lang="en-US" sz="2800" dirty="0" smtClean="0"/>
              <a:t>               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Аскорбиновая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Синильная</a:t>
            </a:r>
            <a:endParaRPr lang="en-US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r>
              <a:rPr lang="ru-RU" sz="2800" b="1" dirty="0" smtClean="0">
                <a:solidFill>
                  <a:srgbClr val="00B050"/>
                </a:solidFill>
              </a:rPr>
              <a:t>Салициловая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37385" y="620688"/>
            <a:ext cx="6108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Кислоты в природе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988840"/>
            <a:ext cx="1478657" cy="200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8884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860032" y="3429000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Бурые водоросли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4005064"/>
            <a:ext cx="151216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Ива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060848"/>
            <a:ext cx="1760984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876256" y="3501008"/>
            <a:ext cx="180020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Мухомор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 rot="7221437" flipH="1" flipV="1">
            <a:off x="2763983" y="4705756"/>
            <a:ext cx="981970" cy="119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8167790">
            <a:off x="5334637" y="4201047"/>
            <a:ext cx="720080" cy="1512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6021266" flipV="1">
            <a:off x="7399697" y="4151555"/>
            <a:ext cx="719107" cy="144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988840"/>
            <a:ext cx="1863956" cy="198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187624" y="3933056"/>
            <a:ext cx="187220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малина</a:t>
            </a: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 rot="15367621">
            <a:off x="1828443" y="4662709"/>
            <a:ext cx="1008112" cy="125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rId6" action="ppaction://hlinksldjump" highlightClick="1"/>
          </p:cNvPr>
          <p:cNvSpPr/>
          <p:nvPr/>
        </p:nvSpPr>
        <p:spPr>
          <a:xfrm>
            <a:off x="8532440" y="4005064"/>
            <a:ext cx="28803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6768752" cy="432048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l"/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      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Муравьиная             Серная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1361" y="548680"/>
            <a:ext cx="6108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Кислоты в природе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844824"/>
            <a:ext cx="1771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844824"/>
            <a:ext cx="1447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259632" y="3284984"/>
            <a:ext cx="2016224" cy="189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Муравьи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3284984"/>
            <a:ext cx="180020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чёлы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3284984"/>
            <a:ext cx="129614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Моллюски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 rot="15317660" flipV="1">
            <a:off x="1892179" y="4151689"/>
            <a:ext cx="1275433" cy="99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9089975" flipV="1">
            <a:off x="2598211" y="4118228"/>
            <a:ext cx="1895127" cy="1016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7121634">
            <a:off x="5862813" y="4142687"/>
            <a:ext cx="1233780" cy="88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rId5" action="ppaction://hlinksldjump" highlightClick="1"/>
          </p:cNvPr>
          <p:cNvSpPr/>
          <p:nvPr/>
        </p:nvSpPr>
        <p:spPr>
          <a:xfrm>
            <a:off x="8604448" y="2348880"/>
            <a:ext cx="216024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204864"/>
            <a:ext cx="7488832" cy="39604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2387" y="548680"/>
            <a:ext cx="67509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Кислоты в организме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человека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55776" y="2276872"/>
            <a:ext cx="1944216" cy="8640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Функции кислот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220072" y="4509120"/>
            <a:ext cx="1872208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Витамины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лимонная кислота</a:t>
            </a:r>
          </a:p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652120" y="2276872"/>
            <a:ext cx="2880320" cy="1800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Пищеварительная и бактерицидная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-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HCI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259632" y="4149080"/>
            <a:ext cx="3384376" cy="18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троительный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материал для костей, зубов, ногтей – соли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2696035">
            <a:off x="3912888" y="3905864"/>
            <a:ext cx="1920653" cy="1526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644008" y="2924944"/>
            <a:ext cx="93610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7363833" flipV="1">
            <a:off x="2674245" y="3600581"/>
            <a:ext cx="999342" cy="142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rId2" action="ppaction://hlinksldjump" highlightClick="1"/>
          </p:cNvPr>
          <p:cNvSpPr/>
          <p:nvPr/>
        </p:nvSpPr>
        <p:spPr>
          <a:xfrm>
            <a:off x="8460432" y="3573016"/>
            <a:ext cx="28803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548680"/>
            <a:ext cx="75608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Кислотные дожди и экология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509120"/>
            <a:ext cx="324543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276872"/>
            <a:ext cx="3024336" cy="174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67744" y="3933056"/>
            <a:ext cx="43204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Разрушение памятников культуры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6381328"/>
            <a:ext cx="32403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Гибель лесов</a:t>
            </a: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437112"/>
            <a:ext cx="2664296" cy="190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331640" y="6381328"/>
            <a:ext cx="25922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Закисление</a:t>
            </a:r>
            <a:r>
              <a:rPr lang="ru-RU" dirty="0" smtClean="0"/>
              <a:t> почв</a:t>
            </a:r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204864"/>
            <a:ext cx="266429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704856" cy="3672408"/>
          </a:xfrm>
        </p:spPr>
        <p:txBody>
          <a:bodyPr/>
          <a:lstStyle/>
          <a:p>
            <a:pPr algn="l"/>
            <a:endParaRPr lang="ru-RU" dirty="0" smtClean="0">
              <a:solidFill>
                <a:srgbClr val="002060"/>
              </a:solidFill>
            </a:endParaRPr>
          </a:p>
          <a:p>
            <a:pPr algn="l"/>
            <a:endParaRPr lang="ru-RU" dirty="0" smtClean="0">
              <a:solidFill>
                <a:srgbClr val="002060"/>
              </a:solidFill>
            </a:endParaRPr>
          </a:p>
          <a:p>
            <a:pPr algn="l"/>
            <a:endParaRPr lang="ru-RU" dirty="0" smtClean="0">
              <a:solidFill>
                <a:srgbClr val="002060"/>
              </a:solidFill>
            </a:endParaRP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  </a:t>
            </a:r>
          </a:p>
          <a:p>
            <a:pPr algn="l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692696"/>
            <a:ext cx="86409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Причина кислотных дождей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780928"/>
            <a:ext cx="310181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628800"/>
            <a:ext cx="2289043" cy="171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700808"/>
            <a:ext cx="2160240" cy="196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 rot="10800000" flipV="1">
            <a:off x="6372200" y="3356992"/>
            <a:ext cx="230425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Металлургические и химические предприятия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3645024"/>
            <a:ext cx="21602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автотранспорт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5013176"/>
            <a:ext cx="30963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Извержение вулканов</a:t>
            </a:r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437112"/>
            <a:ext cx="226825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827584" y="5949280"/>
            <a:ext cx="22322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Авиация</a:t>
            </a:r>
            <a:endParaRPr lang="ru-RU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437112"/>
            <a:ext cx="2088232" cy="166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6444208" y="6093296"/>
            <a:ext cx="230425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Теплоэлектростанции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484784"/>
            <a:ext cx="6400800" cy="4824536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Общее : </a:t>
            </a:r>
            <a:r>
              <a:rPr lang="ru-RU" dirty="0" smtClean="0">
                <a:solidFill>
                  <a:srgbClr val="002060"/>
                </a:solidFill>
              </a:rPr>
              <a:t>§ 20 с.107 № 1</a:t>
            </a:r>
          </a:p>
          <a:p>
            <a:pPr algn="l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 выбору: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Небольшое интересное сообщение о какой-либо кислоте или презентация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Составить кроссворд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71893" y="404664"/>
            <a:ext cx="6207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Домашнее задание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7884368" y="6165304"/>
            <a:ext cx="288032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268760"/>
            <a:ext cx="6400800" cy="4968552"/>
          </a:xfrm>
        </p:spPr>
        <p:txBody>
          <a:bodyPr>
            <a:normAutofit lnSpcReduction="1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hlinkClick r:id="rId2" action="ppaction://hlinksldjump"/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hlinkClick r:id="rId2" action="ppaction://hlinksldjump"/>
              </a:rPr>
              <a:t>Определение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hlinkClick r:id="rId3" action="ppaction://hlinksldjump"/>
              </a:rPr>
              <a:t> Название кислот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hlinkClick r:id="rId4" action="ppaction://hlinksldjump"/>
              </a:rPr>
              <a:t>Определение степени окисления кислотного остатка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hlinkClick r:id="rId5" action="ppaction://hlinksldjump"/>
              </a:rPr>
              <a:t>Задание №1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hlinkClick r:id="rId6" action="ppaction://hlinksldjump"/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hlinkClick r:id="rId6" action="ppaction://hlinksldjump"/>
              </a:rPr>
              <a:t>Лабораторная работа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hlinkClick r:id="rId7" action="ppaction://hlinksldjump"/>
              </a:rPr>
              <a:t>Изменение окраски индикатора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hlinkClick r:id="rId8" action="ppaction://hlinksldjump"/>
              </a:rPr>
              <a:t> К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hlinkClick r:id="rId8" action="ppaction://hlinksldjump"/>
              </a:rPr>
              <a:t>лассификация кислот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hlinkClick r:id="rId9" action="ppaction://hlinksldjump"/>
              </a:rPr>
              <a:t>Задание №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hlinkClick r:id="rId10" action="ppaction://hlinksldjump"/>
              </a:rPr>
              <a:t>Кислоты в природе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hlinkClick r:id="rId11" action="ppaction://hlinksldjump"/>
              </a:rPr>
              <a:t>Кислоты в организме человека 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hlinkClick r:id="rId12" action="ppaction://hlinksldjump"/>
              </a:rPr>
              <a:t>Домашнее задание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sz="2400" dirty="0" smtClean="0"/>
          </a:p>
          <a:p>
            <a:pPr algn="l">
              <a:buFont typeface="Arial" pitchFamily="34" charset="0"/>
              <a:buChar char="•"/>
            </a:pPr>
            <a:endParaRPr lang="ru-RU" sz="2400" dirty="0" smtClean="0"/>
          </a:p>
          <a:p>
            <a:pPr algn="l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8983" y="404664"/>
            <a:ext cx="40337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Содержание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5503" y="2967335"/>
            <a:ext cx="7652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4589" y="2967335"/>
            <a:ext cx="7774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988840"/>
            <a:ext cx="6400800" cy="396044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Кислоты – это сложные вещества, состоящие из ионов водорода и кислотного остатка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Например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</a:t>
            </a:r>
            <a:r>
              <a:rPr lang="en-US" b="1" dirty="0" smtClean="0">
                <a:solidFill>
                  <a:srgbClr val="FF0000"/>
                </a:solidFill>
              </a:rPr>
              <a:t>CI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H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SO</a:t>
            </a:r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PO</a:t>
            </a:r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Кислотный остаток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548680"/>
            <a:ext cx="6840760" cy="936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Определение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5961698">
            <a:off x="3722831" y="4958955"/>
            <a:ext cx="864096" cy="1142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rot="19356836">
            <a:off x="4397961" y="4955562"/>
            <a:ext cx="1264378" cy="91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 rot="14276926">
            <a:off x="2801895" y="4977107"/>
            <a:ext cx="991818" cy="992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8100392" y="2492896"/>
            <a:ext cx="504056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2207" y="476672"/>
            <a:ext cx="5327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Название кислот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43609" y="1484784"/>
          <a:ext cx="6408712" cy="46156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8042"/>
                <a:gridCol w="2296333"/>
                <a:gridCol w="1080120"/>
                <a:gridCol w="1944217"/>
              </a:tblGrid>
              <a:tr h="37804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Кислоты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Кислотные остатки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формула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название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формула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название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H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F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фтороводородная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F¯ 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фторид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H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CI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хлороводородная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CI¯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хлорид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H</a:t>
                      </a:r>
                      <a:r>
                        <a:rPr lang="en-US" dirty="0" err="1" smtClean="0">
                          <a:solidFill>
                            <a:srgbClr val="7030A0"/>
                          </a:solidFill>
                        </a:rPr>
                        <a:t>Br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бромоводородная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Br¯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бромид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H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NO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азотная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NO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r>
                        <a:rPr lang="ru-RU" sz="1600" baseline="300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нитрат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H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US" sz="1800" dirty="0" smtClean="0">
                          <a:solidFill>
                            <a:srgbClr val="7030A0"/>
                          </a:solidFill>
                        </a:rPr>
                        <a:t>S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сероводородная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S²¯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сульфид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H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US" sz="1800" dirty="0" smtClean="0">
                          <a:solidFill>
                            <a:srgbClr val="7030A0"/>
                          </a:solidFill>
                        </a:rPr>
                        <a:t>SO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серная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SO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r>
                        <a:rPr lang="ru-RU" sz="1600" baseline="300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¯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сульфат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H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US" sz="1800" dirty="0" smtClean="0">
                          <a:solidFill>
                            <a:srgbClr val="7030A0"/>
                          </a:solidFill>
                        </a:rPr>
                        <a:t>SO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сернистая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SO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r>
                        <a:rPr lang="ru-RU" sz="1600" baseline="300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¯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сульфит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H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US" sz="1800" dirty="0" smtClean="0">
                          <a:solidFill>
                            <a:srgbClr val="7030A0"/>
                          </a:solidFill>
                        </a:rPr>
                        <a:t>CO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угольная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CO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r>
                        <a:rPr lang="ru-RU" sz="1600" baseline="300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¯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карбонат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H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US" sz="1800" dirty="0" smtClean="0">
                          <a:solidFill>
                            <a:srgbClr val="7030A0"/>
                          </a:solidFill>
                        </a:rPr>
                        <a:t>SiO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кремниевая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SiO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r>
                        <a:rPr lang="ru-RU" sz="1600" baseline="300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¯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силикат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H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r>
                        <a:rPr lang="en-US" sz="1800" dirty="0" smtClean="0">
                          <a:solidFill>
                            <a:srgbClr val="7030A0"/>
                          </a:solidFill>
                        </a:rPr>
                        <a:t>PO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ортофосфорная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PO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r>
                        <a:rPr lang="ru-RU" sz="1600" baseline="30000" dirty="0" smtClean="0">
                          <a:solidFill>
                            <a:srgbClr val="7030A0"/>
                          </a:solidFill>
                        </a:rPr>
                        <a:t>3-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ортофосфат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Управляющая кнопка: далее 6">
            <a:hlinkClick r:id="rId2" action="ppaction://hlinksldjump" highlightClick="1"/>
          </p:cNvPr>
          <p:cNvSpPr/>
          <p:nvPr/>
        </p:nvSpPr>
        <p:spPr>
          <a:xfrm>
            <a:off x="467544" y="6093296"/>
            <a:ext cx="216024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rId3" action="ppaction://hlinksldjump" highlightClick="1"/>
          </p:cNvPr>
          <p:cNvSpPr/>
          <p:nvPr/>
        </p:nvSpPr>
        <p:spPr>
          <a:xfrm>
            <a:off x="539552" y="6453336"/>
            <a:ext cx="216024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3995936" y="6525344"/>
            <a:ext cx="792088" cy="1440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rId4" action="ppaction://hlinksldjump" highlightClick="1"/>
          </p:cNvPr>
          <p:cNvSpPr/>
          <p:nvPr/>
        </p:nvSpPr>
        <p:spPr>
          <a:xfrm>
            <a:off x="8028384" y="6381328"/>
            <a:ext cx="28803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rId5" action="ppaction://hlinksldjump" highlightClick="1"/>
          </p:cNvPr>
          <p:cNvSpPr/>
          <p:nvPr/>
        </p:nvSpPr>
        <p:spPr>
          <a:xfrm>
            <a:off x="8460432" y="2852936"/>
            <a:ext cx="288032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Определение степени окисления кислотного остатка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276872"/>
            <a:ext cx="6400800" cy="367240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Степень окисления кислотного остатка определяется по числу атомов водорода в молекуле данной кислоте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3995936" y="5661248"/>
            <a:ext cx="1008112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8244408" y="2852936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132856"/>
            <a:ext cx="6400800" cy="3744416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</a:rPr>
              <a:t>Подчеркнуть  кислотный остаток и определить его степень окисления: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HNO</a:t>
            </a:r>
            <a:r>
              <a:rPr lang="en-US" sz="1600" dirty="0" smtClean="0">
                <a:solidFill>
                  <a:srgbClr val="002060"/>
                </a:solidFill>
              </a:rPr>
              <a:t>3         </a:t>
            </a:r>
            <a:r>
              <a:rPr lang="en-US" dirty="0" smtClean="0">
                <a:solidFill>
                  <a:srgbClr val="002060"/>
                </a:solidFill>
              </a:rPr>
              <a:t> H</a:t>
            </a:r>
            <a:r>
              <a:rPr lang="en-US" sz="16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SO</a:t>
            </a:r>
            <a:r>
              <a:rPr lang="en-US" sz="1600" dirty="0" smtClean="0">
                <a:solidFill>
                  <a:srgbClr val="002060"/>
                </a:solidFill>
              </a:rPr>
              <a:t>4         </a:t>
            </a:r>
            <a:r>
              <a:rPr lang="en-US" dirty="0" smtClean="0">
                <a:solidFill>
                  <a:srgbClr val="002060"/>
                </a:solidFill>
              </a:rPr>
              <a:t> H</a:t>
            </a:r>
            <a:r>
              <a:rPr lang="en-US" sz="1600" dirty="0" smtClean="0">
                <a:solidFill>
                  <a:srgbClr val="002060"/>
                </a:solidFill>
              </a:rPr>
              <a:t>3</a:t>
            </a:r>
            <a:r>
              <a:rPr lang="en-US" dirty="0" smtClean="0">
                <a:solidFill>
                  <a:srgbClr val="002060"/>
                </a:solidFill>
              </a:rPr>
              <a:t>PO</a:t>
            </a:r>
            <a:r>
              <a:rPr lang="en-US" sz="1600" dirty="0" smtClean="0">
                <a:solidFill>
                  <a:srgbClr val="002060"/>
                </a:solidFill>
              </a:rPr>
              <a:t>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980728"/>
            <a:ext cx="4504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№ 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388424" y="2996952"/>
            <a:ext cx="216024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700808"/>
            <a:ext cx="6400800" cy="3888432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Найти соответствие</a:t>
            </a:r>
          </a:p>
          <a:p>
            <a:pPr algn="l"/>
            <a:r>
              <a:rPr lang="ru-RU" sz="2800" dirty="0" smtClean="0">
                <a:solidFill>
                  <a:srgbClr val="002060"/>
                </a:solidFill>
              </a:rPr>
              <a:t>        </a:t>
            </a:r>
            <a:r>
              <a:rPr lang="en-US" sz="2800" dirty="0" smtClean="0">
                <a:solidFill>
                  <a:srgbClr val="002060"/>
                </a:solidFill>
              </a:rPr>
              <a:t>  </a:t>
            </a:r>
            <a:r>
              <a:rPr lang="ru-RU" sz="2800" dirty="0" smtClean="0">
                <a:solidFill>
                  <a:srgbClr val="002060"/>
                </a:solidFill>
              </a:rPr>
              <a:t>  Оксиды:                      Кислоты:</a:t>
            </a:r>
          </a:p>
          <a:p>
            <a:pPr algn="l"/>
            <a:r>
              <a:rPr lang="ru-RU" sz="2800" dirty="0" smtClean="0">
                <a:solidFill>
                  <a:srgbClr val="002060"/>
                </a:solidFill>
              </a:rPr>
              <a:t>              СО</a:t>
            </a:r>
            <a:r>
              <a:rPr lang="ru-RU" sz="1800" dirty="0" smtClean="0">
                <a:solidFill>
                  <a:srgbClr val="002060"/>
                </a:solidFill>
              </a:rPr>
              <a:t>2                                               </a:t>
            </a:r>
            <a:r>
              <a:rPr lang="ru-RU" sz="2800" dirty="0" smtClean="0">
                <a:solidFill>
                  <a:srgbClr val="002060"/>
                </a:solidFill>
              </a:rPr>
              <a:t>Н</a:t>
            </a:r>
            <a:r>
              <a:rPr lang="ru-RU" sz="1800" dirty="0" smtClean="0">
                <a:solidFill>
                  <a:srgbClr val="002060"/>
                </a:solidFill>
              </a:rPr>
              <a:t>2</a:t>
            </a:r>
            <a:r>
              <a:rPr lang="en-US" sz="2800" dirty="0" smtClean="0">
                <a:solidFill>
                  <a:srgbClr val="002060"/>
                </a:solidFill>
              </a:rPr>
              <a:t>SO</a:t>
            </a:r>
            <a:r>
              <a:rPr lang="en-US" sz="1800" dirty="0" smtClean="0">
                <a:solidFill>
                  <a:srgbClr val="002060"/>
                </a:solidFill>
              </a:rPr>
              <a:t>4</a:t>
            </a:r>
            <a:endParaRPr lang="en-US" sz="2800" dirty="0" smtClean="0">
              <a:solidFill>
                <a:srgbClr val="002060"/>
              </a:solidFill>
            </a:endParaRPr>
          </a:p>
          <a:p>
            <a:pPr algn="l"/>
            <a:r>
              <a:rPr lang="en-US" sz="2800" dirty="0" smtClean="0">
                <a:solidFill>
                  <a:srgbClr val="002060"/>
                </a:solidFill>
              </a:rPr>
              <a:t>              P</a:t>
            </a:r>
            <a:r>
              <a:rPr lang="en-US" sz="1800" dirty="0" smtClean="0">
                <a:solidFill>
                  <a:srgbClr val="002060"/>
                </a:solidFill>
              </a:rPr>
              <a:t>2</a:t>
            </a:r>
            <a:r>
              <a:rPr lang="en-US" sz="2800" dirty="0" smtClean="0">
                <a:solidFill>
                  <a:srgbClr val="002060"/>
                </a:solidFill>
              </a:rPr>
              <a:t>O</a:t>
            </a:r>
            <a:r>
              <a:rPr lang="en-US" sz="1800" dirty="0" smtClean="0">
                <a:solidFill>
                  <a:srgbClr val="002060"/>
                </a:solidFill>
              </a:rPr>
              <a:t>5</a:t>
            </a:r>
            <a:r>
              <a:rPr lang="en-US" sz="2800" dirty="0" smtClean="0">
                <a:solidFill>
                  <a:srgbClr val="002060"/>
                </a:solidFill>
              </a:rPr>
              <a:t>                             H</a:t>
            </a:r>
            <a:r>
              <a:rPr lang="en-US" sz="1800" dirty="0" smtClean="0">
                <a:solidFill>
                  <a:srgbClr val="002060"/>
                </a:solidFill>
              </a:rPr>
              <a:t>2</a:t>
            </a:r>
            <a:r>
              <a:rPr lang="en-US" sz="2800" dirty="0" smtClean="0">
                <a:solidFill>
                  <a:srgbClr val="002060"/>
                </a:solidFill>
              </a:rPr>
              <a:t>CO</a:t>
            </a:r>
            <a:r>
              <a:rPr lang="en-US" sz="1800" dirty="0" smtClean="0">
                <a:solidFill>
                  <a:srgbClr val="002060"/>
                </a:solidFill>
              </a:rPr>
              <a:t>3</a:t>
            </a:r>
          </a:p>
          <a:p>
            <a:pPr algn="l"/>
            <a:r>
              <a:rPr lang="en-US" sz="1800" dirty="0" smtClean="0">
                <a:solidFill>
                  <a:srgbClr val="002060"/>
                </a:solidFill>
              </a:rPr>
              <a:t>                      </a:t>
            </a:r>
            <a:r>
              <a:rPr lang="en-US" sz="2800" dirty="0" smtClean="0">
                <a:solidFill>
                  <a:srgbClr val="002060"/>
                </a:solidFill>
              </a:rPr>
              <a:t>SO</a:t>
            </a:r>
            <a:r>
              <a:rPr lang="en-US" sz="1800" dirty="0" smtClean="0">
                <a:solidFill>
                  <a:srgbClr val="002060"/>
                </a:solidFill>
              </a:rPr>
              <a:t>3</a:t>
            </a:r>
            <a:r>
              <a:rPr lang="en-US" sz="2800" dirty="0" smtClean="0">
                <a:solidFill>
                  <a:srgbClr val="002060"/>
                </a:solidFill>
              </a:rPr>
              <a:t>                               H</a:t>
            </a:r>
            <a:r>
              <a:rPr lang="en-US" sz="1800" dirty="0" smtClean="0">
                <a:solidFill>
                  <a:srgbClr val="002060"/>
                </a:solidFill>
              </a:rPr>
              <a:t>2</a:t>
            </a:r>
            <a:r>
              <a:rPr lang="en-US" sz="2800" dirty="0" smtClean="0">
                <a:solidFill>
                  <a:srgbClr val="002060"/>
                </a:solidFill>
              </a:rPr>
              <a:t>SO</a:t>
            </a:r>
            <a:r>
              <a:rPr lang="en-US" sz="1800" dirty="0" smtClean="0">
                <a:solidFill>
                  <a:srgbClr val="002060"/>
                </a:solidFill>
              </a:rPr>
              <a:t>3</a:t>
            </a:r>
          </a:p>
          <a:p>
            <a:pPr algn="l"/>
            <a:r>
              <a:rPr lang="en-US" sz="1800" dirty="0" smtClean="0">
                <a:solidFill>
                  <a:srgbClr val="002060"/>
                </a:solidFill>
              </a:rPr>
              <a:t>                      </a:t>
            </a:r>
            <a:r>
              <a:rPr lang="en-US" sz="2800" dirty="0" smtClean="0">
                <a:solidFill>
                  <a:srgbClr val="002060"/>
                </a:solidFill>
              </a:rPr>
              <a:t>SO</a:t>
            </a:r>
            <a:r>
              <a:rPr lang="en-US" sz="1800" dirty="0" smtClean="0">
                <a:solidFill>
                  <a:srgbClr val="002060"/>
                </a:solidFill>
              </a:rPr>
              <a:t>2                                                </a:t>
            </a:r>
            <a:r>
              <a:rPr lang="en-US" sz="2800" dirty="0" smtClean="0">
                <a:solidFill>
                  <a:srgbClr val="002060"/>
                </a:solidFill>
              </a:rPr>
              <a:t>H</a:t>
            </a:r>
            <a:r>
              <a:rPr lang="en-US" sz="1800" dirty="0" smtClean="0">
                <a:solidFill>
                  <a:srgbClr val="002060"/>
                </a:solidFill>
              </a:rPr>
              <a:t>3</a:t>
            </a:r>
            <a:r>
              <a:rPr lang="en-US" sz="2800" dirty="0" smtClean="0">
                <a:solidFill>
                  <a:srgbClr val="002060"/>
                </a:solidFill>
              </a:rPr>
              <a:t>PO</a:t>
            </a:r>
            <a:r>
              <a:rPr lang="en-US" sz="1800" dirty="0" smtClean="0">
                <a:solidFill>
                  <a:srgbClr val="002060"/>
                </a:solidFill>
              </a:rPr>
              <a:t>4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</a:p>
          <a:p>
            <a:pPr algn="l"/>
            <a:endParaRPr lang="ru-RU" sz="2800" dirty="0" smtClean="0"/>
          </a:p>
          <a:p>
            <a:pPr algn="l"/>
            <a:r>
              <a:rPr lang="ru-RU" sz="2800" dirty="0" smtClean="0"/>
              <a:t>       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42341" y="692696"/>
            <a:ext cx="4011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№2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328992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Используя имеющиеся индикаторы определить кислоту среди выданных соединений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06884" y="980728"/>
            <a:ext cx="6825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Лабораторная работа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293096"/>
            <a:ext cx="36004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58112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алее 6">
            <a:hlinkClick r:id="rId4" action="ppaction://hlinksldjump" highlightClick="1"/>
          </p:cNvPr>
          <p:cNvSpPr/>
          <p:nvPr/>
        </p:nvSpPr>
        <p:spPr>
          <a:xfrm>
            <a:off x="8388424" y="3068960"/>
            <a:ext cx="28803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Изменение окраски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индикатора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03648" y="2276873"/>
          <a:ext cx="6096000" cy="3000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2191792"/>
                <a:gridCol w="2032000"/>
              </a:tblGrid>
              <a:tr h="1080119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Индикатор</a:t>
                      </a:r>
                    </a:p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Окраска индикатора в нейтральной среде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Окраска индикатора в кислотной среде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420</Words>
  <Application>Microsoft Office PowerPoint</Application>
  <PresentationFormat>On-screen Show (4:3)</PresentationFormat>
  <Paragraphs>200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Тема Office</vt:lpstr>
      <vt:lpstr>Slide 1</vt:lpstr>
      <vt:lpstr>Slide 2</vt:lpstr>
      <vt:lpstr>Slide 3</vt:lpstr>
      <vt:lpstr>Slide 4</vt:lpstr>
      <vt:lpstr>Определение степени окисления кислотного остатка</vt:lpstr>
      <vt:lpstr>Slide 6</vt:lpstr>
      <vt:lpstr>Slide 7</vt:lpstr>
      <vt:lpstr>Slide 8</vt:lpstr>
      <vt:lpstr>Изменение окраски  индикатора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80</cp:revision>
  <dcterms:created xsi:type="dcterms:W3CDTF">2012-12-15T07:18:30Z</dcterms:created>
  <dcterms:modified xsi:type="dcterms:W3CDTF">2012-12-30T13:58:42Z</dcterms:modified>
</cp:coreProperties>
</file>