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70" r:id="rId3"/>
    <p:sldId id="265" r:id="rId4"/>
    <p:sldId id="271" r:id="rId5"/>
    <p:sldId id="257" r:id="rId6"/>
    <p:sldId id="266" r:id="rId7"/>
    <p:sldId id="274" r:id="rId8"/>
    <p:sldId id="272" r:id="rId9"/>
    <p:sldId id="273" r:id="rId10"/>
    <p:sldId id="259" r:id="rId11"/>
    <p:sldId id="260" r:id="rId12"/>
    <p:sldId id="261" r:id="rId13"/>
    <p:sldId id="262" r:id="rId14"/>
    <p:sldId id="267" r:id="rId15"/>
    <p:sldId id="276" r:id="rId16"/>
    <p:sldId id="277" r:id="rId17"/>
    <p:sldId id="278" r:id="rId18"/>
    <p:sldId id="268" r:id="rId19"/>
    <p:sldId id="264" r:id="rId20"/>
    <p:sldId id="275" r:id="rId21"/>
    <p:sldId id="269" r:id="rId22"/>
    <p:sldId id="2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5DBF1-7FAD-43C9-A932-9F057BEBBC7F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5434-0B16-4386-BBB1-30734CE246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BAE936-E06E-430E-99F3-678CC1F600F8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154AD4-93C4-49F5-9796-69653FF39A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8458200" cy="2232248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B050"/>
                </a:solidFill>
              </a:rPr>
              <a:t>Оксиды </a:t>
            </a:r>
            <a:br>
              <a:rPr lang="ru-RU" sz="4800" dirty="0" smtClean="0">
                <a:solidFill>
                  <a:srgbClr val="00B050"/>
                </a:solidFill>
              </a:rPr>
            </a:br>
            <a:r>
              <a:rPr lang="ru-RU" sz="4800" dirty="0" smtClean="0">
                <a:solidFill>
                  <a:srgbClr val="00B050"/>
                </a:solidFill>
              </a:rPr>
              <a:t>неметаллов</a:t>
            </a:r>
            <a:br>
              <a:rPr lang="ru-RU" sz="4800" dirty="0" smtClean="0">
                <a:solidFill>
                  <a:srgbClr val="00B050"/>
                </a:solidFill>
              </a:rPr>
            </a:br>
            <a:r>
              <a:rPr lang="ru-RU" sz="4800" dirty="0" smtClean="0">
                <a:solidFill>
                  <a:srgbClr val="00B050"/>
                </a:solidFill>
              </a:rPr>
              <a:t>и  </a:t>
            </a:r>
            <a:r>
              <a:rPr lang="ru-RU" sz="4800" dirty="0" err="1" smtClean="0">
                <a:solidFill>
                  <a:srgbClr val="00B050"/>
                </a:solidFill>
              </a:rPr>
              <a:t>МЕталлов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8458200" cy="1512168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B050"/>
                </a:solidFill>
              </a:rPr>
              <a:t>СОСТАВ   И  </a:t>
            </a:r>
          </a:p>
          <a:p>
            <a:r>
              <a:rPr lang="ru-RU" sz="4000" b="1" i="1" dirty="0" smtClean="0">
                <a:solidFill>
                  <a:srgbClr val="00B050"/>
                </a:solidFill>
              </a:rPr>
              <a:t>НАЗВАНИЯ</a:t>
            </a:r>
            <a:endParaRPr lang="ru-RU" sz="4000" b="1" i="1" dirty="0">
              <a:solidFill>
                <a:srgbClr val="00B050"/>
              </a:solidFill>
            </a:endParaRPr>
          </a:p>
        </p:txBody>
      </p:sp>
      <p:pic>
        <p:nvPicPr>
          <p:cNvPr id="8193" name="Picture 1" descr="C:\Documents and Settings\RockNRolf\Мои документы\1марина\картинки(фото)\картинка для презен\фото\2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88640"/>
            <a:ext cx="4860032" cy="612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260648"/>
          <a:ext cx="5328592" cy="594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1728192"/>
              </a:tblGrid>
              <a:tr h="54383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НАЗВАНИЯ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  ОКСИДОВ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ФОРМУЛА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2650"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1. Оксид углерода (</a:t>
                      </a:r>
                      <a:r>
                        <a:rPr lang="en-US" sz="2400" b="1" i="1" dirty="0" smtClean="0">
                          <a:latin typeface="Calibri"/>
                        </a:rPr>
                        <a:t>IV)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  </a:t>
                      </a:r>
                      <a:endParaRPr lang="ru-RU" sz="28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16348">
                <a:tc>
                  <a:txBody>
                    <a:bodyPr/>
                    <a:lstStyle/>
                    <a:p>
                      <a:r>
                        <a:rPr lang="en-US" sz="2400" b="1" i="1" dirty="0" smtClean="0"/>
                        <a:t>2.</a:t>
                      </a:r>
                      <a:r>
                        <a:rPr lang="en-US" sz="2400" b="1" i="1" baseline="0" dirty="0" smtClean="0"/>
                        <a:t> </a:t>
                      </a:r>
                      <a:r>
                        <a:rPr lang="ru-RU" sz="2400" b="1" i="1" baseline="0" dirty="0" smtClean="0"/>
                        <a:t>Оксид натрия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</a:t>
                      </a:r>
                      <a:r>
                        <a:rPr lang="en-US" sz="2800" b="1" dirty="0" smtClean="0"/>
                        <a:t>                  </a:t>
                      </a:r>
                      <a:endParaRPr lang="ru-RU" sz="2800" b="1" dirty="0"/>
                    </a:p>
                  </a:txBody>
                  <a:tcPr/>
                </a:tc>
              </a:tr>
              <a:tr h="616348">
                <a:tc>
                  <a:txBody>
                    <a:bodyPr/>
                    <a:lstStyle/>
                    <a:p>
                      <a:r>
                        <a:rPr lang="en-US" sz="2400" b="1" i="1" dirty="0" smtClean="0"/>
                        <a:t>3. </a:t>
                      </a:r>
                      <a:r>
                        <a:rPr lang="ru-RU" sz="2400" b="1" i="1" dirty="0" smtClean="0"/>
                        <a:t>Оксид серы (</a:t>
                      </a:r>
                      <a:r>
                        <a:rPr lang="en-US" sz="2400" b="1" i="1" dirty="0" smtClean="0"/>
                        <a:t>IV</a:t>
                      </a:r>
                      <a:r>
                        <a:rPr lang="ru-RU" sz="2400" b="1" i="1" dirty="0" smtClean="0"/>
                        <a:t>)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    </a:t>
                      </a:r>
                      <a:r>
                        <a:rPr lang="en-US" sz="4400" b="1" dirty="0" smtClean="0"/>
                        <a:t>SO   </a:t>
                      </a:r>
                      <a:r>
                        <a:rPr lang="en-US" sz="2800" b="1" dirty="0" smtClean="0"/>
                        <a:t> </a:t>
                      </a:r>
                      <a:endParaRPr lang="ru-RU" sz="2800" b="1" dirty="0"/>
                    </a:p>
                  </a:txBody>
                  <a:tcPr/>
                </a:tc>
              </a:tr>
              <a:tr h="881217"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4.</a:t>
                      </a:r>
                      <a:r>
                        <a:rPr lang="ru-RU" sz="2400" b="1" i="1" baseline="0" dirty="0" smtClean="0"/>
                        <a:t> Оксид железа</a:t>
                      </a:r>
                      <a:r>
                        <a:rPr lang="en-US" sz="2400" b="1" i="1" dirty="0" smtClean="0"/>
                        <a:t> </a:t>
                      </a:r>
                      <a:r>
                        <a:rPr lang="ru-RU" sz="2400" b="1" i="1" dirty="0" smtClean="0"/>
                        <a:t>(</a:t>
                      </a:r>
                      <a:r>
                        <a:rPr lang="en-US" sz="2400" b="1" i="1" dirty="0" smtClean="0"/>
                        <a:t>III</a:t>
                      </a:r>
                      <a:r>
                        <a:rPr lang="ru-RU" sz="2400" b="1" i="1" dirty="0" smtClean="0"/>
                        <a:t>)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</a:t>
                      </a:r>
                      <a:r>
                        <a:rPr lang="en-US" sz="4400" b="1" dirty="0" err="1" smtClean="0"/>
                        <a:t>FeO</a:t>
                      </a:r>
                      <a:r>
                        <a:rPr lang="en-US" sz="4400" b="1" dirty="0" smtClean="0"/>
                        <a:t> </a:t>
                      </a:r>
                      <a:r>
                        <a:rPr lang="en-US" dirty="0" smtClean="0"/>
                        <a:t>   </a:t>
                      </a:r>
                      <a:endParaRPr lang="ru-RU" sz="2800" b="1" dirty="0"/>
                    </a:p>
                  </a:txBody>
                  <a:tcPr/>
                </a:tc>
              </a:tr>
              <a:tr h="616348"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5. Оксид фосфора ( </a:t>
                      </a:r>
                      <a:r>
                        <a:rPr lang="en-US" sz="2400" b="1" i="1" dirty="0" smtClean="0"/>
                        <a:t>V</a:t>
                      </a:r>
                      <a:r>
                        <a:rPr lang="ru-RU" sz="2400" b="1" i="1" dirty="0" smtClean="0"/>
                        <a:t>)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</a:t>
                      </a:r>
                      <a:endParaRPr lang="ru-RU" sz="2800" b="1" dirty="0"/>
                    </a:p>
                  </a:txBody>
                  <a:tcPr/>
                </a:tc>
              </a:tr>
              <a:tr h="823812"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6.</a:t>
                      </a:r>
                      <a:r>
                        <a:rPr lang="ru-RU" sz="2400" b="1" i="1" baseline="0" dirty="0" smtClean="0"/>
                        <a:t> Оксид кремния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</a:t>
                      </a:r>
                      <a:r>
                        <a:rPr lang="en-US" sz="4400" b="1" dirty="0" err="1" smtClean="0"/>
                        <a:t>SiO</a:t>
                      </a:r>
                      <a:r>
                        <a:rPr lang="en-US" sz="4400" b="1" dirty="0" smtClean="0"/>
                        <a:t>    </a:t>
                      </a:r>
                      <a:r>
                        <a:rPr lang="en-US" dirty="0" smtClean="0"/>
                        <a:t> </a:t>
                      </a:r>
                      <a:endParaRPr lang="ru-RU" sz="2800" b="1" dirty="0"/>
                    </a:p>
                  </a:txBody>
                  <a:tcPr/>
                </a:tc>
              </a:tr>
              <a:tr h="616348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7</a:t>
                      </a:r>
                      <a:r>
                        <a:rPr lang="ru-RU" sz="2400" b="1" i="1" dirty="0" smtClean="0"/>
                        <a:t>. Оксид хлора (</a:t>
                      </a:r>
                      <a:r>
                        <a:rPr lang="en-US" sz="2400" b="1" i="1" dirty="0" smtClean="0"/>
                        <a:t>VII</a:t>
                      </a:r>
                      <a:r>
                        <a:rPr lang="ru-RU" sz="2400" b="1" i="1" dirty="0" smtClean="0"/>
                        <a:t>)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    </a:t>
                      </a:r>
                      <a:r>
                        <a:rPr lang="en-US" sz="4400" b="1" dirty="0" err="1" smtClean="0"/>
                        <a:t>ClO</a:t>
                      </a:r>
                      <a:r>
                        <a:rPr lang="en-US" sz="4400" b="1" dirty="0" smtClean="0"/>
                        <a:t>   </a:t>
                      </a:r>
                      <a:r>
                        <a:rPr lang="en-US" sz="2800" b="1" dirty="0" smtClean="0"/>
                        <a:t>  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00192" y="260648"/>
          <a:ext cx="1751856" cy="609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856"/>
              </a:tblGrid>
              <a:tr h="53105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ФОРМУЛА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9101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 </a:t>
                      </a:r>
                      <a:r>
                        <a:rPr lang="en-US" sz="3200" b="1" dirty="0" smtClean="0"/>
                        <a:t>CO</a:t>
                      </a:r>
                      <a:r>
                        <a:rPr lang="en-US" sz="3200" b="1" dirty="0" smtClean="0">
                          <a:latin typeface="Calibri"/>
                        </a:rPr>
                        <a:t>₂</a:t>
                      </a:r>
                      <a:endParaRPr lang="ru-RU" sz="32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</a:t>
                      </a:r>
                      <a:r>
                        <a:rPr lang="en-US" sz="3200" b="1" dirty="0" err="1" smtClean="0"/>
                        <a:t>Na</a:t>
                      </a:r>
                      <a:r>
                        <a:rPr lang="en-US" sz="3200" b="1" dirty="0" err="1" smtClean="0">
                          <a:latin typeface="Calibri"/>
                        </a:rPr>
                        <a:t>₂</a:t>
                      </a:r>
                      <a:r>
                        <a:rPr lang="en-US" sz="3200" b="1" dirty="0" err="1" smtClean="0"/>
                        <a:t>O</a:t>
                      </a:r>
                      <a:endParaRPr lang="ru-RU" sz="32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  </a:t>
                      </a:r>
                      <a:r>
                        <a:rPr lang="en-US" sz="3200" b="1" dirty="0" smtClean="0"/>
                        <a:t>SO</a:t>
                      </a:r>
                      <a:r>
                        <a:rPr lang="en-US" sz="3200" b="1" dirty="0" smtClean="0">
                          <a:latin typeface="Calibri"/>
                        </a:rPr>
                        <a:t>₃</a:t>
                      </a:r>
                      <a:r>
                        <a:rPr lang="en-US" sz="3200" b="1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  </a:t>
                      </a:r>
                      <a:r>
                        <a:rPr lang="en-US" sz="3200" b="1" dirty="0" err="1" smtClean="0"/>
                        <a:t>Fe</a:t>
                      </a:r>
                      <a:r>
                        <a:rPr lang="en-US" sz="3200" b="1" dirty="0" err="1" smtClean="0">
                          <a:latin typeface="Calibri"/>
                        </a:rPr>
                        <a:t>₂</a:t>
                      </a:r>
                      <a:r>
                        <a:rPr lang="en-US" sz="3200" b="1" dirty="0" err="1" smtClean="0"/>
                        <a:t>O</a:t>
                      </a:r>
                      <a:r>
                        <a:rPr lang="en-US" sz="3200" b="1" dirty="0" smtClean="0">
                          <a:latin typeface="Calibri"/>
                        </a:rPr>
                        <a:t>₃</a:t>
                      </a:r>
                      <a:endParaRPr lang="ru-RU" sz="32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4768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  </a:t>
                      </a:r>
                      <a:r>
                        <a:rPr lang="en-US" sz="3200" b="1" dirty="0" smtClean="0"/>
                        <a:t>P</a:t>
                      </a:r>
                      <a:r>
                        <a:rPr lang="en-US" sz="3200" b="1" dirty="0" smtClean="0">
                          <a:latin typeface="Calibri"/>
                        </a:rPr>
                        <a:t>₂</a:t>
                      </a:r>
                      <a:r>
                        <a:rPr lang="en-US" sz="3200" b="1" dirty="0" smtClean="0"/>
                        <a:t>O</a:t>
                      </a:r>
                      <a:r>
                        <a:rPr lang="en-US" sz="3200" b="1" dirty="0" smtClean="0">
                          <a:latin typeface="Calibri"/>
                        </a:rPr>
                        <a:t>₅</a:t>
                      </a:r>
                      <a:endParaRPr lang="ru-RU" sz="3200" b="1" dirty="0"/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  </a:t>
                      </a:r>
                      <a:r>
                        <a:rPr lang="en-US" sz="3200" b="1" dirty="0" err="1" smtClean="0"/>
                        <a:t>SiO</a:t>
                      </a:r>
                      <a:r>
                        <a:rPr lang="en-US" sz="3200" b="1" dirty="0" smtClean="0">
                          <a:latin typeface="Calibri"/>
                        </a:rPr>
                        <a:t>₂</a:t>
                      </a:r>
                      <a:endParaRPr lang="ru-RU" sz="32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 </a:t>
                      </a:r>
                      <a:r>
                        <a:rPr lang="en-US" sz="3200" b="1" dirty="0" err="1" smtClean="0"/>
                        <a:t>Cl</a:t>
                      </a:r>
                      <a:r>
                        <a:rPr lang="en-US" sz="3200" b="1" dirty="0" err="1" smtClean="0">
                          <a:latin typeface="Calibri"/>
                        </a:rPr>
                        <a:t>₂</a:t>
                      </a:r>
                      <a:r>
                        <a:rPr lang="en-US" sz="3200" b="1" dirty="0" err="1" smtClean="0"/>
                        <a:t>O</a:t>
                      </a:r>
                      <a:r>
                        <a:rPr lang="en-US" sz="3200" b="1" dirty="0" smtClean="0">
                          <a:latin typeface="Calibri"/>
                        </a:rPr>
                        <a:t>₇</a:t>
                      </a:r>
                      <a:endParaRPr lang="ru-RU" sz="32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27984" y="836712"/>
            <a:ext cx="8675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CO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1700808"/>
            <a:ext cx="14266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</a:t>
            </a:r>
            <a:r>
              <a:rPr lang="en-US" sz="4400" b="1" dirty="0" err="1" smtClean="0"/>
              <a:t>NaO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3861048"/>
            <a:ext cx="856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PO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Вы со мною уже встречались -</a:t>
            </a:r>
            <a:br>
              <a:rPr lang="ru-RU" sz="2800" b="1" dirty="0" smtClean="0"/>
            </a:br>
            <a:r>
              <a:rPr lang="ru-RU" sz="2800" b="1" dirty="0" smtClean="0"/>
              <a:t>Я космический скиталец,</a:t>
            </a:r>
            <a:br>
              <a:rPr lang="ru-RU" sz="2800" b="1" dirty="0" smtClean="0"/>
            </a:br>
            <a:r>
              <a:rPr lang="ru-RU" sz="2800" b="1" dirty="0" smtClean="0"/>
              <a:t>Элементов прародитель</a:t>
            </a:r>
            <a:br>
              <a:rPr lang="ru-RU" sz="2800" b="1" dirty="0" smtClean="0"/>
            </a:br>
            <a:r>
              <a:rPr lang="ru-RU" sz="2800" b="1" dirty="0" smtClean="0"/>
              <a:t>И отважный предводитель.</a:t>
            </a:r>
            <a:br>
              <a:rPr lang="ru-RU" sz="2800" b="1" dirty="0" smtClean="0"/>
            </a:br>
            <a:r>
              <a:rPr lang="ru-RU" sz="2800" b="1" dirty="0" smtClean="0"/>
              <a:t>Я любитель кислорода, </a:t>
            </a:r>
            <a:br>
              <a:rPr lang="ru-RU" sz="2800" b="1" dirty="0" smtClean="0"/>
            </a:br>
            <a:r>
              <a:rPr lang="ru-RU" sz="2800" b="1" dirty="0" smtClean="0"/>
              <a:t>Вместе с ним даю я воду.</a:t>
            </a:r>
            <a:endParaRPr lang="ru-RU" sz="2800" b="1" dirty="0"/>
          </a:p>
        </p:txBody>
      </p:sp>
      <p:pic>
        <p:nvPicPr>
          <p:cNvPr id="3" name="Рисунок 2" descr="водоро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66818">
            <a:off x="5628181" y="467056"/>
            <a:ext cx="3255299" cy="232703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83968" y="400506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Предупреждаю вас заранее:</a:t>
            </a:r>
            <a:br>
              <a:rPr lang="ru-RU" sz="2800" b="1" dirty="0" smtClean="0"/>
            </a:br>
            <a:r>
              <a:rPr lang="ru-RU" sz="2800" b="1" dirty="0" smtClean="0"/>
              <a:t>Я непригоден для дыхания!</a:t>
            </a:r>
            <a:br>
              <a:rPr lang="ru-RU" sz="2800" b="1" dirty="0" smtClean="0"/>
            </a:br>
            <a:r>
              <a:rPr lang="ru-RU" sz="2800" b="1" dirty="0" smtClean="0"/>
              <a:t>Но все как будто бы не слышат</a:t>
            </a:r>
            <a:br>
              <a:rPr lang="ru-RU" sz="2800" b="1" dirty="0" smtClean="0"/>
            </a:br>
            <a:r>
              <a:rPr lang="ru-RU" sz="2800" b="1" dirty="0" smtClean="0"/>
              <a:t>И постоянно мною дышат.</a:t>
            </a:r>
            <a:br>
              <a:rPr lang="ru-RU" sz="2800" b="1" dirty="0" smtClean="0"/>
            </a:br>
            <a:endParaRPr lang="ru-RU" sz="2800" b="1" dirty="0"/>
          </a:p>
        </p:txBody>
      </p:sp>
      <p:pic>
        <p:nvPicPr>
          <p:cNvPr id="5" name="Рисунок 4" descr="азо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903809">
            <a:off x="1046335" y="3840498"/>
            <a:ext cx="2321598" cy="19903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8064" y="0"/>
            <a:ext cx="1011815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6150114"/>
            <a:ext cx="1188146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₅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Я светоносный элемент.</a:t>
            </a:r>
            <a:br>
              <a:rPr lang="ru-RU" sz="2800" b="1" dirty="0" smtClean="0"/>
            </a:br>
            <a:r>
              <a:rPr lang="ru-RU" sz="2800" b="1" dirty="0" smtClean="0"/>
              <a:t>Я спичку вам зажгу в момент.</a:t>
            </a:r>
            <a:br>
              <a:rPr lang="ru-RU" sz="2800" b="1" dirty="0" smtClean="0"/>
            </a:br>
            <a:r>
              <a:rPr lang="ru-RU" sz="2800" b="1" dirty="0" smtClean="0"/>
              <a:t>Сожгут меня - и под водой </a:t>
            </a:r>
            <a:br>
              <a:rPr lang="ru-RU" sz="2800" b="1" dirty="0" smtClean="0"/>
            </a:br>
            <a:r>
              <a:rPr lang="ru-RU" sz="2800" b="1" dirty="0" smtClean="0"/>
              <a:t>Оксид мой станет кислотой</a:t>
            </a:r>
            <a:endParaRPr lang="ru-RU" sz="2800" b="1" dirty="0"/>
          </a:p>
        </p:txBody>
      </p:sp>
      <p:pic>
        <p:nvPicPr>
          <p:cNvPr id="3" name="Рисунок 2" descr="фосфо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0"/>
            <a:ext cx="3007054" cy="285479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11960" y="393305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 меня дурная слава:</a:t>
            </a:r>
            <a:b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Я - известная отрава.</a:t>
            </a:r>
            <a:b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Даже имя говорит, </a:t>
            </a:r>
            <a:b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Что я страшно ядовит.</a:t>
            </a:r>
            <a:b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sz="2800" b="1" dirty="0"/>
          </a:p>
        </p:txBody>
      </p:sp>
      <p:pic>
        <p:nvPicPr>
          <p:cNvPr id="5" name="Рисунок 4" descr="мышья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00102">
            <a:off x="650965" y="3766937"/>
            <a:ext cx="2480931" cy="24402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95936" y="2564904"/>
            <a:ext cx="1141659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₅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6021288"/>
            <a:ext cx="1369286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As</a:t>
            </a:r>
            <a:r>
              <a:rPr lang="en-US" sz="4000" b="1" dirty="0" err="1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000" b="1" dirty="0" err="1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₅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565212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  -  самый главный элемент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 нет других тут мнений	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Очень уж велик процент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Моих  соединений.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00808"/>
            <a:ext cx="3494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Я и графит, я и алмаз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132856"/>
            <a:ext cx="4098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Вхожу в состав растений.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492896"/>
            <a:ext cx="4385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Я есть и в воздухе, и  в  Вас.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852936"/>
            <a:ext cx="4299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Земля  -  мои владенья.</a:t>
            </a:r>
            <a:r>
              <a:rPr lang="ru-RU" sz="2800" dirty="0" smtClean="0">
                <a:latin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 rot="20590541">
            <a:off x="5377067" y="967161"/>
            <a:ext cx="3278425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C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388129">
            <a:off x="6102641" y="1334971"/>
            <a:ext cx="2483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( углерод)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68344" y="2564904"/>
            <a:ext cx="978153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</a:t>
            </a:r>
            <a:r>
              <a:rPr lang="en-US" sz="4000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3888" y="3789040"/>
            <a:ext cx="41056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Меня любит человек,</a:t>
            </a:r>
          </a:p>
          <a:p>
            <a:r>
              <a:rPr lang="ru-RU" sz="2800" b="1" dirty="0" smtClean="0"/>
              <a:t>Мною назван целый век!</a:t>
            </a:r>
          </a:p>
          <a:p>
            <a:r>
              <a:rPr lang="ru-RU" sz="2800" b="1" dirty="0" smtClean="0"/>
              <a:t>Я  блестяща и рыжа,</a:t>
            </a:r>
          </a:p>
          <a:p>
            <a:r>
              <a:rPr lang="ru-RU" sz="2800" b="1" dirty="0" smtClean="0"/>
              <a:t>Очень в сплавах хороша!</a:t>
            </a:r>
            <a:endParaRPr lang="ru-RU" sz="2800" b="1" dirty="0"/>
          </a:p>
        </p:txBody>
      </p:sp>
      <p:pic>
        <p:nvPicPr>
          <p:cNvPr id="13" name="Рисунок 12" descr="колоко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82832"/>
            <a:ext cx="2664296" cy="28573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0" y="5805264"/>
            <a:ext cx="2646878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Cu (</a:t>
            </a:r>
            <a:r>
              <a:rPr lang="ru-RU" sz="4400" b="1" dirty="0" smtClean="0">
                <a:solidFill>
                  <a:srgbClr val="FF0000"/>
                </a:solidFill>
              </a:rPr>
              <a:t> медь</a:t>
            </a:r>
            <a:r>
              <a:rPr lang="en-US" sz="4400" b="1" dirty="0" smtClean="0">
                <a:solidFill>
                  <a:srgbClr val="FF0000"/>
                </a:solidFill>
              </a:rPr>
              <a:t>)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96336" y="4725144"/>
            <a:ext cx="1362874" cy="144655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Cu</a:t>
            </a:r>
            <a:r>
              <a:rPr lang="en-US" sz="4400" b="1" dirty="0" err="1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400" b="1" dirty="0" err="1" smtClean="0">
                <a:solidFill>
                  <a:srgbClr val="FF0000"/>
                </a:solidFill>
              </a:rPr>
              <a:t>O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dirty="0" err="1" smtClean="0">
                <a:solidFill>
                  <a:srgbClr val="FF0000"/>
                </a:solidFill>
              </a:rPr>
              <a:t>CuO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00"/>
                            </p:stCondLst>
                            <p:childTnLst>
                              <p:par>
                                <p:cTn id="7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0688"/>
            <a:ext cx="454002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Я  -  металл незаменимый,</a:t>
            </a:r>
          </a:p>
          <a:p>
            <a:r>
              <a:rPr lang="ru-RU" sz="2800" b="1" dirty="0" smtClean="0"/>
              <a:t>Очень многими любимый,</a:t>
            </a:r>
          </a:p>
          <a:p>
            <a:r>
              <a:rPr lang="ru-RU" sz="2800" b="1" dirty="0" smtClean="0"/>
              <a:t>Легкий, электропроводный, </a:t>
            </a:r>
          </a:p>
          <a:p>
            <a:r>
              <a:rPr lang="ru-RU" sz="2800" b="1" dirty="0" smtClean="0"/>
              <a:t>А  характер  самолетный.</a:t>
            </a:r>
            <a:endParaRPr lang="ru-RU" sz="2800" b="1" dirty="0"/>
          </a:p>
        </p:txBody>
      </p:sp>
      <p:pic>
        <p:nvPicPr>
          <p:cNvPr id="3" name="Рисунок 2" descr="самол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73463" y="980728"/>
            <a:ext cx="4491025" cy="35553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2996952"/>
            <a:ext cx="3124573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Al 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ru-RU" sz="3600" b="1" dirty="0" smtClean="0">
                <a:solidFill>
                  <a:srgbClr val="FF0000"/>
                </a:solidFill>
              </a:rPr>
              <a:t>алюминий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4797152"/>
            <a:ext cx="1351652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Al</a:t>
            </a:r>
            <a:r>
              <a:rPr lang="en-US" sz="4400" b="1" dirty="0" err="1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400" b="1" dirty="0" err="1" smtClean="0">
                <a:solidFill>
                  <a:srgbClr val="FF0000"/>
                </a:solidFill>
              </a:rPr>
              <a:t>O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₃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4711546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РЕАКЦИЯ  СОЕДИНЕНИЯ:</a:t>
            </a:r>
            <a:endParaRPr lang="ru-RU" sz="3200" b="1" dirty="0"/>
          </a:p>
        </p:txBody>
      </p:sp>
      <p:sp>
        <p:nvSpPr>
          <p:cNvPr id="3" name="Овал 2"/>
          <p:cNvSpPr/>
          <p:nvPr/>
        </p:nvSpPr>
        <p:spPr>
          <a:xfrm>
            <a:off x="251520" y="1340768"/>
            <a:ext cx="1080120" cy="1274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люс 3"/>
          <p:cNvSpPr/>
          <p:nvPr/>
        </p:nvSpPr>
        <p:spPr>
          <a:xfrm>
            <a:off x="1619672" y="1556792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484784"/>
            <a:ext cx="156247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Равно 5"/>
          <p:cNvSpPr/>
          <p:nvPr/>
        </p:nvSpPr>
        <p:spPr>
          <a:xfrm>
            <a:off x="4716016" y="148478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220072" y="188640"/>
            <a:ext cx="3923928" cy="2880320"/>
          </a:xfrm>
          <a:prstGeom prst="triangle">
            <a:avLst>
              <a:gd name="adj" fmla="val 513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  вещество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12976"/>
            <a:ext cx="92408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Это реакция, в результате которой из нескольких веществ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образуется одно более сложное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4509120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/>
              <a:t>BaO</a:t>
            </a:r>
            <a:r>
              <a:rPr lang="en-US" sz="4400" b="1" dirty="0" smtClean="0"/>
              <a:t>    +   CO</a:t>
            </a:r>
            <a:r>
              <a:rPr lang="en-US" sz="4400" b="1" dirty="0" smtClean="0">
                <a:latin typeface="Calibri"/>
              </a:rPr>
              <a:t>₂  =  </a:t>
            </a:r>
            <a:r>
              <a:rPr lang="en-US" sz="4400" b="1" dirty="0" err="1" smtClean="0">
                <a:latin typeface="Calibri"/>
              </a:rPr>
              <a:t>BaCO</a:t>
            </a:r>
            <a:r>
              <a:rPr lang="en-US" sz="4400" b="1" dirty="0" smtClean="0">
                <a:latin typeface="Calibri"/>
              </a:rPr>
              <a:t>₃</a:t>
            </a:r>
          </a:p>
          <a:p>
            <a:endParaRPr lang="en-US" sz="2800" b="1" dirty="0" smtClean="0">
              <a:latin typeface="Calibri"/>
            </a:endParaRPr>
          </a:p>
          <a:p>
            <a:r>
              <a:rPr lang="en-US" sz="4800" b="1" dirty="0" smtClean="0">
                <a:latin typeface="Calibri"/>
              </a:rPr>
              <a:t>    C     +     O₂  =  CO₂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дание к типа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980728"/>
            <a:ext cx="7620000" cy="571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332656"/>
            <a:ext cx="436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Найдите реакцию  соединения: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741682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Составьте   уравнения  реакций   и  определите реакцию соединения: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472116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II</a:t>
            </a:r>
          </a:p>
          <a:p>
            <a:r>
              <a:rPr lang="en-US" sz="3200" b="1" dirty="0" smtClean="0"/>
              <a:t>C     +   O</a:t>
            </a:r>
            <a:r>
              <a:rPr lang="en-US" sz="3200" b="1" dirty="0" smtClean="0">
                <a:latin typeface="Calibri"/>
              </a:rPr>
              <a:t>₂   →  </a:t>
            </a:r>
          </a:p>
          <a:p>
            <a:endParaRPr lang="en-US" sz="3200" b="1" dirty="0" smtClean="0">
              <a:latin typeface="Calibri"/>
            </a:endParaRPr>
          </a:p>
          <a:p>
            <a:r>
              <a:rPr lang="en-US" sz="3200" b="1" dirty="0" smtClean="0">
                <a:latin typeface="Calibri"/>
              </a:rPr>
              <a:t>                       </a:t>
            </a:r>
            <a:r>
              <a:rPr lang="el-GR" sz="3200" b="1" dirty="0" smtClean="0">
                <a:latin typeface="Calibri"/>
              </a:rPr>
              <a:t>Ι</a:t>
            </a:r>
            <a:r>
              <a:rPr lang="en-US" sz="3200" b="1" dirty="0" smtClean="0">
                <a:latin typeface="Calibri"/>
              </a:rPr>
              <a:t> </a:t>
            </a:r>
            <a:r>
              <a:rPr lang="el-GR" sz="3200" b="1" dirty="0" smtClean="0">
                <a:latin typeface="Calibri"/>
              </a:rPr>
              <a:t>ΙΙ</a:t>
            </a:r>
            <a:r>
              <a:rPr lang="en-US" sz="3200" b="1" dirty="0" smtClean="0">
                <a:latin typeface="Calibri"/>
              </a:rPr>
              <a:t>          IV II</a:t>
            </a:r>
          </a:p>
          <a:p>
            <a:r>
              <a:rPr lang="en-US" sz="3200" b="1" dirty="0" smtClean="0">
                <a:latin typeface="Calibri"/>
              </a:rPr>
              <a:t> H₂CO₃   →   HO    +    C O </a:t>
            </a:r>
          </a:p>
          <a:p>
            <a:endParaRPr lang="en-US" sz="3200" b="1" dirty="0" smtClean="0">
              <a:latin typeface="Calibri"/>
            </a:endParaRPr>
          </a:p>
          <a:p>
            <a:r>
              <a:rPr lang="en-US" sz="3200" b="1" dirty="0" smtClean="0">
                <a:latin typeface="Calibri"/>
              </a:rPr>
              <a:t>                              </a:t>
            </a:r>
            <a:r>
              <a:rPr lang="el-GR" sz="3200" b="1" dirty="0" smtClean="0">
                <a:latin typeface="Calibri"/>
              </a:rPr>
              <a:t>ΙΙ</a:t>
            </a:r>
            <a:r>
              <a:rPr lang="en-US" sz="3200" b="1" dirty="0" smtClean="0">
                <a:latin typeface="Calibri"/>
              </a:rPr>
              <a:t>   </a:t>
            </a:r>
            <a:r>
              <a:rPr lang="el-GR" sz="3200" b="1" dirty="0" smtClean="0">
                <a:latin typeface="Calibri"/>
              </a:rPr>
              <a:t>Ι</a:t>
            </a:r>
            <a:endParaRPr lang="en-US" sz="3200" b="1" dirty="0" smtClean="0">
              <a:latin typeface="Calibri"/>
            </a:endParaRPr>
          </a:p>
          <a:p>
            <a:r>
              <a:rPr lang="en-US" sz="3200" b="1" dirty="0" smtClean="0">
                <a:latin typeface="Calibri"/>
              </a:rPr>
              <a:t> Zn    +   </a:t>
            </a:r>
            <a:r>
              <a:rPr lang="en-US" sz="3200" b="1" dirty="0" err="1" smtClean="0">
                <a:latin typeface="Calibri"/>
              </a:rPr>
              <a:t>HCl</a:t>
            </a:r>
            <a:r>
              <a:rPr lang="en-US" sz="3200" b="1" dirty="0" smtClean="0">
                <a:latin typeface="Calibri"/>
              </a:rPr>
              <a:t>  →  </a:t>
            </a:r>
            <a:r>
              <a:rPr lang="en-US" sz="3200" b="1" dirty="0" err="1" smtClean="0">
                <a:latin typeface="Calibri"/>
              </a:rPr>
              <a:t>ZnCl</a:t>
            </a:r>
            <a:r>
              <a:rPr lang="en-US" sz="3200" b="1" dirty="0" smtClean="0">
                <a:latin typeface="Calibri"/>
              </a:rPr>
              <a:t>  +  H₂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1.К  реакциям соединения относится реакция:</a:t>
            </a:r>
          </a:p>
          <a:p>
            <a:pPr marL="342900" indent="-342900">
              <a:buAutoNum type="arabicParenR"/>
            </a:pPr>
            <a:r>
              <a:rPr lang="en-US" sz="2800" b="1" dirty="0" smtClean="0"/>
              <a:t>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    +   </a:t>
            </a:r>
            <a:r>
              <a:rPr lang="en-US" sz="2800" b="1" dirty="0" err="1" smtClean="0"/>
              <a:t>Cl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 =  2HCl</a:t>
            </a:r>
          </a:p>
          <a:p>
            <a:pPr marL="342900" indent="-342900">
              <a:buAutoNum type="arabicParenR"/>
            </a:pPr>
            <a:r>
              <a:rPr lang="en-US" sz="2800" b="1" dirty="0" smtClean="0"/>
              <a:t>2 </a:t>
            </a:r>
            <a:r>
              <a:rPr lang="en-US" sz="2800" b="1" dirty="0" err="1" smtClean="0"/>
              <a:t>HBr</a:t>
            </a:r>
            <a:r>
              <a:rPr lang="en-US" sz="2800" b="1" dirty="0" smtClean="0"/>
              <a:t> =  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   +   Br</a:t>
            </a:r>
            <a:r>
              <a:rPr lang="en-US" sz="2800" b="1" dirty="0" smtClean="0">
                <a:latin typeface="Calibri"/>
              </a:rPr>
              <a:t>₂</a:t>
            </a:r>
          </a:p>
          <a:p>
            <a:pPr marL="342900" indent="-342900">
              <a:buAutoNum type="arabicParenR"/>
            </a:pPr>
            <a:r>
              <a:rPr lang="en-US" sz="2800" b="1" dirty="0" smtClean="0">
                <a:latin typeface="Calibri"/>
              </a:rPr>
              <a:t>2HgO  =  2Hg  +  O₂</a:t>
            </a:r>
          </a:p>
          <a:p>
            <a:pPr marL="342900" indent="-342900">
              <a:buAutoNum type="arabicParenR"/>
            </a:pPr>
            <a:r>
              <a:rPr lang="en-US" sz="2800" b="1" dirty="0" smtClean="0">
                <a:latin typeface="Calibri"/>
              </a:rPr>
              <a:t>2H₂O   =  H₂   +  O₂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492896"/>
            <a:ext cx="72154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2. Формула  оксида  бария:</a:t>
            </a:r>
          </a:p>
          <a:p>
            <a:r>
              <a:rPr lang="ru-RU" sz="2800" b="1" dirty="0" smtClean="0"/>
              <a:t>1)  </a:t>
            </a:r>
            <a:r>
              <a:rPr lang="ru-RU" sz="2800" b="1" dirty="0" err="1" smtClean="0"/>
              <a:t>Ва</a:t>
            </a:r>
            <a:r>
              <a:rPr lang="ru-RU" sz="2800" b="1" dirty="0" smtClean="0">
                <a:latin typeface="Calibri"/>
              </a:rPr>
              <a:t>₂</a:t>
            </a:r>
            <a:r>
              <a:rPr lang="en-US" sz="2800" b="1" dirty="0" smtClean="0"/>
              <a:t>O          2)  </a:t>
            </a:r>
            <a:r>
              <a:rPr lang="en-US" sz="2800" b="1" dirty="0" err="1" smtClean="0"/>
              <a:t>Ba</a:t>
            </a:r>
            <a:r>
              <a:rPr lang="en-US" sz="2800" b="1" dirty="0" err="1" smtClean="0">
                <a:latin typeface="Calibri"/>
              </a:rPr>
              <a:t>₂</a:t>
            </a:r>
            <a:r>
              <a:rPr lang="en-US" sz="2800" b="1" dirty="0" err="1" smtClean="0"/>
              <a:t>O</a:t>
            </a:r>
            <a:r>
              <a:rPr lang="en-US" sz="2800" b="1" dirty="0" smtClean="0">
                <a:latin typeface="Calibri"/>
              </a:rPr>
              <a:t>₃        3)  </a:t>
            </a:r>
            <a:r>
              <a:rPr lang="en-US" sz="2800" b="1" dirty="0" err="1" smtClean="0">
                <a:latin typeface="Calibri"/>
              </a:rPr>
              <a:t>BaO</a:t>
            </a:r>
            <a:r>
              <a:rPr lang="en-US" sz="2800" b="1" dirty="0" smtClean="0">
                <a:latin typeface="Calibri"/>
              </a:rPr>
              <a:t>       4)  </a:t>
            </a:r>
            <a:r>
              <a:rPr lang="en-US" sz="2800" b="1" dirty="0" err="1" smtClean="0">
                <a:latin typeface="Calibri"/>
              </a:rPr>
              <a:t>BaO</a:t>
            </a:r>
            <a:r>
              <a:rPr lang="en-US" sz="2800" b="1" dirty="0" smtClean="0">
                <a:latin typeface="Calibri"/>
              </a:rPr>
              <a:t>₂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573016"/>
            <a:ext cx="722742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ru-RU" sz="2800" b="1" dirty="0" smtClean="0"/>
              <a:t>Найдите правильное название </a:t>
            </a:r>
          </a:p>
          <a:p>
            <a:pPr marL="342900" indent="-342900"/>
            <a:r>
              <a:rPr lang="ru-RU" sz="2800" b="1" dirty="0" smtClean="0"/>
              <a:t>    для формулы вещества  </a:t>
            </a:r>
            <a:r>
              <a:rPr lang="en-US" sz="2800" b="1" dirty="0" smtClean="0"/>
              <a:t>SO</a:t>
            </a:r>
            <a:r>
              <a:rPr lang="en-US" sz="2800" b="1" dirty="0" smtClean="0">
                <a:latin typeface="Calibri"/>
              </a:rPr>
              <a:t>₃</a:t>
            </a:r>
            <a:r>
              <a:rPr lang="ru-RU" sz="2800" b="1" dirty="0" smtClean="0">
                <a:latin typeface="Calibri"/>
              </a:rPr>
              <a:t>:</a:t>
            </a:r>
            <a:endParaRPr lang="en-US" sz="2800" b="1" dirty="0" smtClean="0">
              <a:latin typeface="Calibri"/>
            </a:endParaRPr>
          </a:p>
          <a:p>
            <a:pPr marL="342900" indent="-342900">
              <a:buAutoNum type="arabicParenR"/>
            </a:pPr>
            <a:r>
              <a:rPr lang="ru-RU" sz="2800" b="1" dirty="0" smtClean="0"/>
              <a:t>оксид серы                      3) оксид серы (</a:t>
            </a:r>
            <a:r>
              <a:rPr lang="en-US" sz="2800" b="1" dirty="0" smtClean="0"/>
              <a:t>VI</a:t>
            </a:r>
            <a:r>
              <a:rPr lang="ru-RU" sz="2800" b="1" dirty="0" smtClean="0"/>
              <a:t>)</a:t>
            </a:r>
          </a:p>
          <a:p>
            <a:pPr marL="342900" indent="-342900">
              <a:buAutoNum type="arabicParenR"/>
            </a:pPr>
            <a:r>
              <a:rPr lang="ru-RU" sz="2800" b="1" dirty="0" smtClean="0"/>
              <a:t>оксид серы (</a:t>
            </a:r>
            <a:r>
              <a:rPr lang="en-US" sz="2800" b="1" dirty="0" smtClean="0"/>
              <a:t>IV</a:t>
            </a:r>
            <a:r>
              <a:rPr lang="ru-RU" sz="2800" b="1" dirty="0" smtClean="0"/>
              <a:t>) </a:t>
            </a:r>
            <a:r>
              <a:rPr lang="en-US" sz="2800" b="1" dirty="0" smtClean="0"/>
              <a:t>              </a:t>
            </a:r>
            <a:r>
              <a:rPr lang="ru-RU" sz="2800" b="1" dirty="0" smtClean="0"/>
              <a:t>4) оксид серы (</a:t>
            </a:r>
            <a:r>
              <a:rPr lang="en-US" sz="2800" b="1" dirty="0" smtClean="0"/>
              <a:t>III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89240"/>
            <a:ext cx="78742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4. Формула оксида  азота (</a:t>
            </a:r>
            <a:r>
              <a:rPr lang="en-US" sz="2800" b="1" dirty="0" smtClean="0"/>
              <a:t>I</a:t>
            </a:r>
            <a:r>
              <a:rPr lang="ru-RU" sz="2800" b="1" dirty="0" smtClean="0"/>
              <a:t>):</a:t>
            </a:r>
          </a:p>
          <a:p>
            <a:r>
              <a:rPr lang="ru-RU" sz="2800" b="1" dirty="0" smtClean="0"/>
              <a:t>  1)   </a:t>
            </a:r>
            <a:r>
              <a:rPr lang="en-US" sz="2800" b="1" dirty="0" smtClean="0"/>
              <a:t>NO</a:t>
            </a:r>
            <a:r>
              <a:rPr lang="ru-RU" sz="2800" b="1" dirty="0" smtClean="0"/>
              <a:t>      </a:t>
            </a:r>
            <a:r>
              <a:rPr lang="en-US" sz="2800" b="1" dirty="0" smtClean="0"/>
              <a:t>  </a:t>
            </a:r>
            <a:r>
              <a:rPr lang="ru-RU" sz="2800" b="1" dirty="0" smtClean="0"/>
              <a:t> 2) </a:t>
            </a:r>
            <a:r>
              <a:rPr lang="en-US" sz="2800" b="1" dirty="0" smtClean="0"/>
              <a:t>  NO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ru-RU" sz="2800" b="1" dirty="0" smtClean="0"/>
              <a:t>   </a:t>
            </a:r>
            <a:r>
              <a:rPr lang="en-US" sz="2800" b="1" dirty="0" smtClean="0"/>
              <a:t>  </a:t>
            </a:r>
            <a:r>
              <a:rPr lang="ru-RU" sz="2800" b="1" dirty="0" smtClean="0"/>
              <a:t>     3) </a:t>
            </a:r>
            <a:r>
              <a:rPr lang="en-US" sz="2800" b="1" dirty="0" smtClean="0"/>
              <a:t> N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</a:t>
            </a:r>
            <a:r>
              <a:rPr lang="en-US" sz="2800" b="1" dirty="0" smtClean="0">
                <a:latin typeface="Calibri"/>
              </a:rPr>
              <a:t>₅</a:t>
            </a:r>
            <a:r>
              <a:rPr lang="ru-RU" sz="2800" b="1" dirty="0" smtClean="0"/>
              <a:t>            4)</a:t>
            </a:r>
            <a:r>
              <a:rPr lang="en-US" sz="2800" b="1" dirty="0" smtClean="0"/>
              <a:t>   N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100392" y="404664"/>
            <a:ext cx="864096" cy="55092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00B050"/>
                </a:solidFill>
              </a:rPr>
              <a:t>ТЕСТ</a:t>
            </a:r>
            <a:endParaRPr lang="ru-RU" sz="8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88840"/>
          <a:ext cx="7992888" cy="4632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165618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₂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4400" b="1" dirty="0" smtClean="0"/>
                        <a:t>   </a:t>
                      </a:r>
                      <a:r>
                        <a:rPr lang="en-US" sz="4400" b="1" dirty="0" err="1" smtClean="0"/>
                        <a:t>Al</a:t>
                      </a:r>
                      <a:r>
                        <a:rPr lang="en-US" sz="4400" b="1" dirty="0" err="1" smtClean="0">
                          <a:latin typeface="Calibri"/>
                        </a:rPr>
                        <a:t>₂</a:t>
                      </a:r>
                      <a:r>
                        <a:rPr lang="en-US" sz="4400" b="1" dirty="0" err="1" smtClean="0"/>
                        <a:t>O</a:t>
                      </a:r>
                      <a:r>
                        <a:rPr lang="en-US" sz="4400" b="1" dirty="0" smtClean="0">
                          <a:latin typeface="Calibri"/>
                        </a:rPr>
                        <a:t>₃</a:t>
                      </a:r>
                      <a:endParaRPr lang="ru-RU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481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326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5517232"/>
            <a:ext cx="11031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NO</a:t>
            </a:r>
            <a:r>
              <a:rPr lang="en-US" sz="4400" b="1" dirty="0" smtClean="0">
                <a:latin typeface="Calibri"/>
              </a:rPr>
              <a:t>₂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2276872"/>
            <a:ext cx="11095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FeO</a:t>
            </a:r>
            <a:endParaRPr lang="ru-RU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2276872"/>
            <a:ext cx="13981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Na</a:t>
            </a:r>
            <a:r>
              <a:rPr lang="en-US" sz="4400" b="1" dirty="0" err="1" smtClean="0">
                <a:latin typeface="Calibri"/>
              </a:rPr>
              <a:t>₂</a:t>
            </a:r>
            <a:r>
              <a:rPr lang="en-US" sz="4400" b="1" dirty="0" err="1" smtClean="0"/>
              <a:t>O</a:t>
            </a:r>
            <a:endParaRPr lang="ru-RU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4005064"/>
            <a:ext cx="10919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H</a:t>
            </a:r>
            <a:r>
              <a:rPr lang="en-US" sz="4400" b="1" dirty="0" smtClean="0">
                <a:latin typeface="Calibri"/>
              </a:rPr>
              <a:t>₂</a:t>
            </a:r>
            <a:r>
              <a:rPr lang="en-US" sz="4400" b="1" dirty="0" smtClean="0"/>
              <a:t>O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4005064"/>
            <a:ext cx="12378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P</a:t>
            </a:r>
            <a:r>
              <a:rPr lang="en-US" sz="4400" b="1" dirty="0" smtClean="0">
                <a:latin typeface="Calibri"/>
              </a:rPr>
              <a:t>₂</a:t>
            </a:r>
            <a:r>
              <a:rPr lang="en-US" sz="4400" b="1" dirty="0" smtClean="0"/>
              <a:t>O</a:t>
            </a:r>
            <a:r>
              <a:rPr lang="en-US" sz="4400" b="1" dirty="0" smtClean="0">
                <a:latin typeface="Calibri"/>
              </a:rPr>
              <a:t>₅</a:t>
            </a:r>
            <a:endParaRPr lang="ru-RU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5517232"/>
            <a:ext cx="11737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CuO</a:t>
            </a:r>
            <a:endParaRPr lang="ru-RU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79912" y="5517232"/>
            <a:ext cx="13676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Cl</a:t>
            </a:r>
            <a:r>
              <a:rPr lang="en-US" sz="4400" b="1" dirty="0" err="1" smtClean="0">
                <a:latin typeface="Calibri"/>
              </a:rPr>
              <a:t>₂</a:t>
            </a:r>
            <a:r>
              <a:rPr lang="en-US" sz="4400" b="1" dirty="0" err="1" smtClean="0"/>
              <a:t>O</a:t>
            </a:r>
            <a:r>
              <a:rPr lang="en-US" sz="4400" b="1" dirty="0" smtClean="0">
                <a:latin typeface="Calibri"/>
              </a:rPr>
              <a:t>₇</a:t>
            </a:r>
            <a:endParaRPr lang="ru-RU" sz="4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882972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5.  Соедините одной прямой линией ( вертикаль, </a:t>
            </a:r>
          </a:p>
          <a:p>
            <a:r>
              <a:rPr lang="ru-RU" sz="2800" dirty="0" smtClean="0"/>
              <a:t>горизонталь, диагональ) формулы оксидов неметаллов. </a:t>
            </a:r>
          </a:p>
          <a:p>
            <a:r>
              <a:rPr lang="ru-RU" sz="2800" dirty="0" smtClean="0"/>
              <a:t>В  каком  из  этих  оксидов </a:t>
            </a:r>
            <a:r>
              <a:rPr lang="en-US" sz="2800" dirty="0" smtClean="0"/>
              <a:t> </a:t>
            </a:r>
            <a:r>
              <a:rPr lang="ru-RU" sz="2800" dirty="0" smtClean="0"/>
              <a:t>оба  неметалла  обладают</a:t>
            </a:r>
          </a:p>
          <a:p>
            <a:r>
              <a:rPr lang="ru-RU" sz="2800" dirty="0" smtClean="0"/>
              <a:t>постоянной валентностью.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8496944" cy="37240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Элементы содержания урока:</a:t>
            </a:r>
          </a:p>
          <a:p>
            <a:endParaRPr lang="ru-RU" sz="3200" b="1" dirty="0" smtClean="0"/>
          </a:p>
          <a:p>
            <a:pPr marL="342900" indent="-342900">
              <a:buAutoNum type="arabicPeriod"/>
            </a:pPr>
            <a:r>
              <a:rPr lang="ru-RU" sz="3200" b="1" dirty="0" smtClean="0"/>
              <a:t>Оксиды 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Оксиды металлов и неметаллов.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Нахождение оксидов в природе.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Названия оксидов.</a:t>
            </a:r>
          </a:p>
          <a:p>
            <a:pPr marL="342900" indent="-342900">
              <a:buAutoNum type="arabicPeriod"/>
            </a:pPr>
            <a:r>
              <a:rPr lang="ru-RU" sz="3200" b="1" dirty="0" smtClean="0"/>
              <a:t>Реакции соединения.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89419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6. Найдите  правильное  определение оксидов:</a:t>
            </a:r>
          </a:p>
          <a:p>
            <a:r>
              <a:rPr lang="ru-RU" sz="2800" b="1" dirty="0" smtClean="0"/>
              <a:t>     1) простые вещества с кислородом</a:t>
            </a:r>
          </a:p>
          <a:p>
            <a:r>
              <a:rPr lang="ru-RU" sz="2800" b="1" dirty="0" smtClean="0"/>
              <a:t>     2) сложные вещества, в состав которых входит </a:t>
            </a:r>
          </a:p>
          <a:p>
            <a:r>
              <a:rPr lang="ru-RU" sz="2800" b="1" dirty="0" smtClean="0"/>
              <a:t>          кислород</a:t>
            </a:r>
          </a:p>
          <a:p>
            <a:r>
              <a:rPr lang="ru-RU" sz="2800" b="1" dirty="0" smtClean="0"/>
              <a:t>     3) сложные вещества, состоящие из двух элементов, </a:t>
            </a:r>
          </a:p>
          <a:p>
            <a:r>
              <a:rPr lang="ru-RU" sz="2800" b="1" dirty="0" smtClean="0"/>
              <a:t>         один из которых - кислород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068960"/>
            <a:ext cx="849982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7. Найдите правильное утверждение:</a:t>
            </a:r>
          </a:p>
          <a:p>
            <a:r>
              <a:rPr lang="ru-RU" sz="2800" b="1" dirty="0" smtClean="0"/>
              <a:t>    1) все оксиды  неметаллов  твердые соединения</a:t>
            </a:r>
          </a:p>
          <a:p>
            <a:r>
              <a:rPr lang="ru-RU" sz="2800" b="1" dirty="0" smtClean="0"/>
              <a:t>    2) все оксиды неметаллов газообразные вещества</a:t>
            </a:r>
          </a:p>
          <a:p>
            <a:r>
              <a:rPr lang="ru-RU" sz="2800" b="1" dirty="0" smtClean="0"/>
              <a:t>    3) оксиды неметаллов  бывают газообразными,</a:t>
            </a:r>
          </a:p>
          <a:p>
            <a:r>
              <a:rPr lang="ru-RU" sz="2800" b="1" dirty="0" smtClean="0"/>
              <a:t>         жидкими и твердыми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6160404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ОТВЕТЫ   НА   ЗАДАНИЯ: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780611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2800" b="1" dirty="0" smtClean="0"/>
              <a:t> 1.    </a:t>
            </a:r>
            <a:r>
              <a:rPr lang="ru-RU" sz="4000" b="1" dirty="0" smtClean="0">
                <a:solidFill>
                  <a:srgbClr val="FF0000"/>
                </a:solidFill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   </a:t>
            </a:r>
            <a:r>
              <a:rPr lang="ru-RU" sz="2800" b="1" dirty="0" smtClean="0"/>
              <a:t>          2.    </a:t>
            </a:r>
            <a:r>
              <a:rPr lang="ru-RU" sz="4000" b="1" dirty="0" smtClean="0">
                <a:solidFill>
                  <a:srgbClr val="FF0000"/>
                </a:solidFill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/>
              <a:t>      </a:t>
            </a:r>
            <a:r>
              <a:rPr lang="en-US" sz="2800" b="1" dirty="0" smtClean="0"/>
              <a:t>    </a:t>
            </a:r>
            <a:r>
              <a:rPr lang="ru-RU" sz="2800" b="1" dirty="0" smtClean="0"/>
              <a:t>   3.     </a:t>
            </a:r>
            <a:r>
              <a:rPr lang="ru-RU" sz="4000" b="1" dirty="0" smtClean="0">
                <a:solidFill>
                  <a:srgbClr val="FF0000"/>
                </a:solidFill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/>
              <a:t>       </a:t>
            </a:r>
            <a:r>
              <a:rPr lang="en-US" sz="2800" b="1" dirty="0" smtClean="0"/>
              <a:t>4</a:t>
            </a:r>
            <a:r>
              <a:rPr lang="ru-RU" sz="2800" b="1" dirty="0" smtClean="0"/>
              <a:t>.   </a:t>
            </a:r>
            <a:r>
              <a:rPr lang="ru-RU" sz="4000" b="1" dirty="0" smtClean="0">
                <a:solidFill>
                  <a:srgbClr val="FF0000"/>
                </a:solidFill>
              </a:rPr>
              <a:t>4 </a:t>
            </a:r>
            <a:r>
              <a:rPr lang="ru-RU" sz="2800" b="1" dirty="0" smtClean="0"/>
              <a:t>  </a:t>
            </a:r>
          </a:p>
          <a:p>
            <a:pPr marL="514350" indent="-514350"/>
            <a:r>
              <a:rPr lang="en-US" sz="2800" b="1" dirty="0" smtClean="0"/>
              <a:t> 5</a:t>
            </a:r>
            <a:r>
              <a:rPr lang="ru-RU" sz="2800" b="1" dirty="0" smtClean="0"/>
              <a:t>.  диагональ от  </a:t>
            </a:r>
            <a:r>
              <a:rPr lang="en-US" sz="2800" b="1" dirty="0" smtClean="0"/>
              <a:t>CO</a:t>
            </a:r>
            <a:r>
              <a:rPr lang="en-US" sz="2800" b="1" dirty="0" smtClean="0">
                <a:latin typeface="Calibri"/>
              </a:rPr>
              <a:t>₂ </a:t>
            </a:r>
            <a:r>
              <a:rPr lang="ru-RU" sz="2800" b="1" dirty="0" smtClean="0">
                <a:latin typeface="Calibri"/>
              </a:rPr>
              <a:t> до</a:t>
            </a:r>
            <a:r>
              <a:rPr lang="en-US" sz="2800" b="1" dirty="0" smtClean="0">
                <a:latin typeface="Calibri"/>
              </a:rPr>
              <a:t>  </a:t>
            </a:r>
            <a:r>
              <a:rPr lang="en-US" sz="2800" b="1" dirty="0" err="1" smtClean="0">
                <a:latin typeface="Calibri"/>
              </a:rPr>
              <a:t>SiO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ru-RU" sz="2800" b="1" dirty="0" smtClean="0"/>
              <a:t> (</a:t>
            </a:r>
            <a:r>
              <a:rPr lang="en-US" sz="2800" b="1" dirty="0" smtClean="0"/>
              <a:t>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6" name="Рамка 5"/>
          <p:cNvSpPr/>
          <p:nvPr/>
        </p:nvSpPr>
        <p:spPr>
          <a:xfrm>
            <a:off x="2555776" y="2420888"/>
            <a:ext cx="1656184" cy="144016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2250493">
            <a:off x="2688179" y="2965409"/>
            <a:ext cx="1420019" cy="326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1560" y="3789040"/>
            <a:ext cx="1085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6.   </a:t>
            </a:r>
            <a:r>
              <a:rPr lang="ru-RU" sz="4400" b="1" dirty="0" smtClean="0">
                <a:solidFill>
                  <a:srgbClr val="FF0000"/>
                </a:solidFill>
              </a:rPr>
              <a:t>3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3717032"/>
            <a:ext cx="982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7. </a:t>
            </a:r>
            <a:r>
              <a:rPr lang="ru-RU" dirty="0" smtClean="0"/>
              <a:t>  </a:t>
            </a:r>
            <a:r>
              <a:rPr lang="ru-RU" sz="4400" b="1" dirty="0" smtClean="0">
                <a:solidFill>
                  <a:srgbClr val="FF0000"/>
                </a:solidFill>
              </a:rPr>
              <a:t>3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4581128"/>
            <a:ext cx="6602577" cy="212365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Оценочная шкала:       4   ответа       -    </a:t>
            </a:r>
            <a:r>
              <a:rPr lang="ru-RU" sz="4400" b="1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sz="2800" b="1" dirty="0" smtClean="0"/>
              <a:t>                                       5 - 6 ответов  -    </a:t>
            </a:r>
            <a:r>
              <a:rPr lang="ru-RU" sz="4400" b="1" dirty="0" smtClean="0">
                <a:solidFill>
                  <a:srgbClr val="FF0000"/>
                </a:solidFill>
              </a:rPr>
              <a:t>4</a:t>
            </a:r>
          </a:p>
          <a:p>
            <a:r>
              <a:rPr lang="ru-RU" sz="2800" b="1" dirty="0" smtClean="0"/>
              <a:t>                                        7 ответов       -   </a:t>
            </a:r>
            <a:r>
              <a:rPr lang="ru-RU" sz="4400" b="1" dirty="0" smtClean="0">
                <a:solidFill>
                  <a:srgbClr val="FF0000"/>
                </a:solidFill>
              </a:rPr>
              <a:t>5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-конечная звезда 1"/>
          <p:cNvSpPr/>
          <p:nvPr/>
        </p:nvSpPr>
        <p:spPr>
          <a:xfrm>
            <a:off x="7812360" y="18864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6-конечная звезда 2"/>
          <p:cNvSpPr/>
          <p:nvPr/>
        </p:nvSpPr>
        <p:spPr>
          <a:xfrm>
            <a:off x="8028384" y="5733256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6-конечная звезда 3"/>
          <p:cNvSpPr/>
          <p:nvPr/>
        </p:nvSpPr>
        <p:spPr>
          <a:xfrm>
            <a:off x="539552" y="18864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6-конечная звезда 4"/>
          <p:cNvSpPr/>
          <p:nvPr/>
        </p:nvSpPr>
        <p:spPr>
          <a:xfrm>
            <a:off x="683568" y="5733256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3491880" y="4293096"/>
            <a:ext cx="2448272" cy="187220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31598" y="2348880"/>
            <a:ext cx="7558224" cy="1200329"/>
          </a:xfrm>
          <a:prstGeom prst="rect">
            <a:avLst/>
          </a:prstGeom>
          <a:solidFill>
            <a:srgbClr val="92D05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ВСЕМ   СПАСИБО !</a:t>
            </a:r>
            <a:endParaRPr lang="ru-RU" sz="7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7864" y="620688"/>
            <a:ext cx="2175660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ОКСИДЫ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84784"/>
            <a:ext cx="93167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сложные  вещества,</a:t>
            </a:r>
            <a:r>
              <a:rPr lang="en-US" sz="3200" b="1" dirty="0" smtClean="0"/>
              <a:t> </a:t>
            </a:r>
            <a:r>
              <a:rPr lang="ru-RU" sz="3200" b="1" dirty="0" smtClean="0"/>
              <a:t>состоящие из двух элементов,</a:t>
            </a:r>
          </a:p>
          <a:p>
            <a:r>
              <a:rPr lang="ru-RU" sz="3200" b="1" dirty="0" smtClean="0"/>
              <a:t> один из которых – кислород.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71600" y="2924944"/>
            <a:ext cx="1584176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/>
              <a:t>Na</a:t>
            </a:r>
            <a:r>
              <a:rPr lang="en-US" sz="4400" b="1" dirty="0" err="1" smtClean="0">
                <a:latin typeface="Calibri"/>
              </a:rPr>
              <a:t>₂</a:t>
            </a:r>
            <a:r>
              <a:rPr lang="en-US" sz="4400" b="1" dirty="0" err="1" smtClean="0"/>
              <a:t>O</a:t>
            </a:r>
            <a:endParaRPr lang="ru-RU" sz="4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51920" y="3429000"/>
            <a:ext cx="1368152" cy="76944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B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400" b="1" dirty="0" smtClean="0">
                <a:solidFill>
                  <a:srgbClr val="FF0000"/>
                </a:solidFill>
              </a:rPr>
              <a:t>O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₃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5301208"/>
            <a:ext cx="144016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/>
              <a:t>MgO</a:t>
            </a:r>
            <a:endParaRPr lang="ru-RU" sz="4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5085184"/>
            <a:ext cx="1296144" cy="76944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SiO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04248" y="2924944"/>
            <a:ext cx="1489447" cy="76944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4400" b="1" dirty="0" err="1" smtClean="0"/>
              <a:t>Fe</a:t>
            </a:r>
            <a:r>
              <a:rPr lang="en-US" sz="4400" b="1" dirty="0" err="1" smtClean="0">
                <a:latin typeface="Calibri"/>
              </a:rPr>
              <a:t>₂</a:t>
            </a:r>
            <a:r>
              <a:rPr lang="en-US" sz="4400" b="1" dirty="0" err="1" smtClean="0"/>
              <a:t>O</a:t>
            </a:r>
            <a:r>
              <a:rPr lang="en-US" sz="4400" b="1" dirty="0" smtClean="0">
                <a:latin typeface="Calibri"/>
              </a:rPr>
              <a:t>₃</a:t>
            </a:r>
            <a:endParaRPr lang="ru-RU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43608" y="5013176"/>
            <a:ext cx="1296144" cy="76944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NO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6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0"/>
            <a:ext cx="2376356" cy="769441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ru-RU" sz="4400" b="1" dirty="0" smtClean="0"/>
              <a:t>ОКСИДЫ</a:t>
            </a:r>
            <a:endParaRPr lang="ru-RU" sz="4400" b="1" dirty="0"/>
          </a:p>
        </p:txBody>
      </p:sp>
      <p:sp>
        <p:nvSpPr>
          <p:cNvPr id="3" name="Стрелка вниз 2"/>
          <p:cNvSpPr/>
          <p:nvPr/>
        </p:nvSpPr>
        <p:spPr>
          <a:xfrm rot="3887949">
            <a:off x="1974628" y="-92568"/>
            <a:ext cx="372026" cy="1816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17608273">
            <a:off x="6455426" y="-124981"/>
            <a:ext cx="360133" cy="18307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68760"/>
            <a:ext cx="412728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ОКСИДЫ    МЕТАЛЛОВ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2984" y="1268760"/>
            <a:ext cx="441101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ОКСИДЫ  НЕМЕТАЛЛОВ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7" name="Рисунок 6" descr="кварц оксид крем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44824"/>
            <a:ext cx="2987824" cy="26642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499992" y="2564904"/>
            <a:ext cx="1584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оксид </a:t>
            </a:r>
            <a:endParaRPr lang="en-US" sz="2400" b="1" dirty="0" smtClean="0"/>
          </a:p>
          <a:p>
            <a:r>
              <a:rPr lang="ru-RU" sz="2400" b="1" dirty="0" smtClean="0"/>
              <a:t>кремния</a:t>
            </a:r>
          </a:p>
          <a:p>
            <a:r>
              <a:rPr lang="ru-RU" sz="2400" b="1" dirty="0" smtClean="0"/>
              <a:t>- КВАРЦ</a:t>
            </a:r>
            <a:endParaRPr lang="ru-RU" sz="2400" b="1" dirty="0"/>
          </a:p>
        </p:txBody>
      </p:sp>
      <p:pic>
        <p:nvPicPr>
          <p:cNvPr id="9" name="Picture 2" descr="C:\Documents and Settings\RockNRolf\Мои документы\1марина\углкс га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460807"/>
            <a:ext cx="2520280" cy="239719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091264" y="5288340"/>
            <a:ext cx="2052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оксид </a:t>
            </a:r>
          </a:p>
          <a:p>
            <a:r>
              <a:rPr lang="ru-RU" sz="2400" b="1" dirty="0" smtClean="0"/>
              <a:t>углерода (</a:t>
            </a:r>
            <a:r>
              <a:rPr lang="en-US" sz="2400" b="1" dirty="0" smtClean="0"/>
              <a:t>IV)</a:t>
            </a:r>
            <a:r>
              <a:rPr lang="ru-RU" sz="2400" b="1" dirty="0" smtClean="0"/>
              <a:t> - </a:t>
            </a:r>
          </a:p>
          <a:p>
            <a:r>
              <a:rPr lang="ru-RU" sz="2400" b="1" dirty="0" smtClean="0"/>
              <a:t>углекислый</a:t>
            </a:r>
          </a:p>
          <a:p>
            <a:r>
              <a:rPr lang="ru-RU" sz="2400" b="1" dirty="0" smtClean="0"/>
              <a:t>газ</a:t>
            </a:r>
            <a:endParaRPr lang="ru-RU" sz="2400" b="1" dirty="0"/>
          </a:p>
        </p:txBody>
      </p:sp>
      <p:pic>
        <p:nvPicPr>
          <p:cNvPr id="11" name="Рисунок 10" descr="оксид хром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4437112"/>
            <a:ext cx="2880320" cy="24208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411760" y="3933056"/>
            <a:ext cx="2262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оксид хрома</a:t>
            </a:r>
            <a:r>
              <a:rPr lang="en-US" sz="2400" b="1" dirty="0" smtClean="0"/>
              <a:t>(III)</a:t>
            </a:r>
            <a:endParaRPr lang="ru-RU" sz="2400" b="1" dirty="0"/>
          </a:p>
        </p:txBody>
      </p:sp>
      <p:pic>
        <p:nvPicPr>
          <p:cNvPr id="13" name="Рисунок 12" descr="корунд оксид алюмини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916832"/>
            <a:ext cx="2411760" cy="259228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4581128"/>
            <a:ext cx="176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оксид алюминия</a:t>
            </a:r>
          </a:p>
          <a:p>
            <a:r>
              <a:rPr lang="ru-RU" sz="2400" b="1" dirty="0" smtClean="0"/>
              <a:t>- КОРУНД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52920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Лежу на берегу, вокруг одни оксиды,</a:t>
            </a:r>
          </a:p>
          <a:p>
            <a:r>
              <a:rPr lang="ru-RU" sz="2400" b="1" dirty="0" smtClean="0"/>
              <a:t>Куда не погляжу – прекраснейшие виды:</a:t>
            </a:r>
          </a:p>
          <a:p>
            <a:r>
              <a:rPr lang="ru-RU" sz="2400" b="1" dirty="0" smtClean="0"/>
              <a:t>Песочек – пляж, вода морская,</a:t>
            </a:r>
          </a:p>
          <a:p>
            <a:r>
              <a:rPr lang="ru-RU" sz="2400" b="1" dirty="0" smtClean="0"/>
              <a:t>А с моря бриз, волна крутая,</a:t>
            </a:r>
          </a:p>
          <a:p>
            <a:r>
              <a:rPr lang="ru-RU" sz="2400" b="1" dirty="0" smtClean="0"/>
              <a:t>И воздух …….  дышится легко,</a:t>
            </a:r>
          </a:p>
          <a:p>
            <a:r>
              <a:rPr lang="ru-RU" sz="2400" b="1" dirty="0" smtClean="0"/>
              <a:t>Вода – парное молоко.</a:t>
            </a:r>
          </a:p>
          <a:p>
            <a:r>
              <a:rPr lang="ru-RU" sz="2400" b="1" dirty="0" smtClean="0"/>
              <a:t>Забудешь беды и обиды…….</a:t>
            </a:r>
          </a:p>
          <a:p>
            <a:r>
              <a:rPr lang="ru-RU" sz="2400" b="1" dirty="0" smtClean="0"/>
              <a:t>А все же….. где же здесь оксиды?</a:t>
            </a:r>
          </a:p>
          <a:p>
            <a:r>
              <a:rPr lang="ru-RU" sz="2400" b="1" dirty="0" smtClean="0"/>
              <a:t>Хотя бы три мне назовите </a:t>
            </a:r>
          </a:p>
          <a:p>
            <a:r>
              <a:rPr lang="ru-RU" sz="2400" b="1" dirty="0" smtClean="0"/>
              <a:t>И дальше отдыхать идите!</a:t>
            </a:r>
            <a:endParaRPr lang="ru-RU" sz="2400" b="1" dirty="0"/>
          </a:p>
        </p:txBody>
      </p:sp>
      <p:pic>
        <p:nvPicPr>
          <p:cNvPr id="6" name="Рисунок 5" descr="карт.пляж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"/>
            <a:ext cx="4139952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5301208"/>
            <a:ext cx="2021707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SiO</a:t>
            </a:r>
            <a:r>
              <a:rPr lang="en-US" sz="2800" b="1" dirty="0" smtClean="0">
                <a:latin typeface="Calibri"/>
              </a:rPr>
              <a:t>₂ (</a:t>
            </a:r>
            <a:r>
              <a:rPr lang="ru-RU" sz="2800" b="1" dirty="0" smtClean="0">
                <a:latin typeface="Calibri"/>
              </a:rPr>
              <a:t>песок)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5949280"/>
            <a:ext cx="1802096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</a:t>
            </a:r>
            <a:r>
              <a:rPr lang="ru-RU" sz="2800" b="1" dirty="0" smtClean="0"/>
              <a:t> (вода)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5301208"/>
            <a:ext cx="2117887" cy="138499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       CO</a:t>
            </a:r>
            <a:r>
              <a:rPr lang="en-US" sz="2800" b="1" dirty="0" smtClean="0">
                <a:latin typeface="Calibri"/>
              </a:rPr>
              <a:t>₂</a:t>
            </a:r>
          </a:p>
          <a:p>
            <a:r>
              <a:rPr lang="ru-RU" sz="2800" b="1" dirty="0" smtClean="0"/>
              <a:t>(углекислый </a:t>
            </a:r>
            <a:endParaRPr lang="en-US" sz="2800" b="1" dirty="0" smtClean="0"/>
          </a:p>
          <a:p>
            <a:r>
              <a:rPr lang="en-US" sz="2800" b="1" dirty="0" smtClean="0"/>
              <a:t>       </a:t>
            </a:r>
            <a:r>
              <a:rPr lang="ru-RU" sz="2800" b="1" dirty="0" smtClean="0"/>
              <a:t>газ)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333243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АЛГОРИТМ  построения формул оксидов: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715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Знаки химических элементов – на первом месте </a:t>
            </a:r>
          </a:p>
          <a:p>
            <a:pPr marL="342900" indent="-342900"/>
            <a:r>
              <a:rPr lang="ru-RU" sz="2400" b="1" dirty="0" smtClean="0"/>
              <a:t>    знак элемента, на втором  -  знак кислорода.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2360" y="980728"/>
            <a:ext cx="1008112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ЭО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988840"/>
            <a:ext cx="6540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 Над  знаками элементов поставить значение</a:t>
            </a:r>
          </a:p>
          <a:p>
            <a:r>
              <a:rPr lang="ru-RU" sz="2400" b="1" dirty="0" smtClean="0"/>
              <a:t>    валентности ( римскими цифрами)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924944"/>
            <a:ext cx="750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3. Перенести крест-накрест значение валентностей , </a:t>
            </a:r>
          </a:p>
          <a:p>
            <a:r>
              <a:rPr lang="ru-RU" sz="2400" b="1" dirty="0" smtClean="0"/>
              <a:t>    но обычными цифрами. Если цифры сокращаются, </a:t>
            </a:r>
          </a:p>
          <a:p>
            <a:r>
              <a:rPr lang="ru-RU" sz="2400" b="1" dirty="0" smtClean="0"/>
              <a:t>    то необходимо их сократить. Цифру   - 1 – не пишем.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450912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 O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19672" y="4221088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    II</a:t>
            </a:r>
            <a:endParaRPr lang="ru-RU" sz="2800" b="1" dirty="0"/>
          </a:p>
        </p:txBody>
      </p:sp>
      <p:sp>
        <p:nvSpPr>
          <p:cNvPr id="14" name="Выгнутая вверх стрелка 13"/>
          <p:cNvSpPr/>
          <p:nvPr/>
        </p:nvSpPr>
        <p:spPr>
          <a:xfrm rot="7631561">
            <a:off x="1856455" y="4636966"/>
            <a:ext cx="958679" cy="5561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 rot="19857604">
            <a:off x="1222981" y="4402596"/>
            <a:ext cx="649367" cy="1203904"/>
          </a:xfrm>
          <a:prstGeom prst="curvedRightArrow">
            <a:avLst>
              <a:gd name="adj1" fmla="val 25000"/>
              <a:gd name="adj2" fmla="val 50000"/>
              <a:gd name="adj3" fmla="val 3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7984" y="4581128"/>
            <a:ext cx="14189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/>
              <a:t>Na</a:t>
            </a:r>
            <a:r>
              <a:rPr lang="en-US" sz="4000" b="1" dirty="0" err="1" smtClean="0">
                <a:latin typeface="Calibri"/>
              </a:rPr>
              <a:t>₂</a:t>
            </a:r>
            <a:r>
              <a:rPr lang="en-US" sz="4000" b="1" dirty="0" err="1" smtClean="0"/>
              <a:t>O</a:t>
            </a:r>
            <a:r>
              <a:rPr lang="en-US" sz="4000" b="1" dirty="0" smtClean="0">
                <a:latin typeface="Calibri"/>
              </a:rPr>
              <a:t>₁</a:t>
            </a:r>
            <a:endParaRPr lang="ru-RU" sz="4000" b="1" dirty="0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2843808" y="4653136"/>
            <a:ext cx="1482464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Штриховая стрелка вправо 17"/>
          <p:cNvSpPr/>
          <p:nvPr/>
        </p:nvSpPr>
        <p:spPr>
          <a:xfrm rot="20938813">
            <a:off x="6206139" y="4553386"/>
            <a:ext cx="1410456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742654" y="3861048"/>
            <a:ext cx="1401346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Na</a:t>
            </a:r>
            <a:r>
              <a:rPr lang="en-US" sz="4400" b="1" dirty="0" err="1" smtClean="0">
                <a:solidFill>
                  <a:srgbClr val="FF0000"/>
                </a:solidFill>
                <a:latin typeface="Calibri"/>
              </a:rPr>
              <a:t>₂</a:t>
            </a:r>
            <a:r>
              <a:rPr lang="en-US" sz="4400" b="1" dirty="0" err="1" smtClean="0">
                <a:solidFill>
                  <a:srgbClr val="FF0000"/>
                </a:solidFill>
              </a:rPr>
              <a:t>O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884368" y="1916832"/>
            <a:ext cx="939681" cy="1200329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n-US" sz="3200" b="1" dirty="0" smtClean="0"/>
              <a:t>I  </a:t>
            </a:r>
            <a:r>
              <a:rPr lang="ru-RU" sz="3200" b="1" dirty="0" smtClean="0"/>
              <a:t> </a:t>
            </a:r>
            <a:r>
              <a:rPr lang="en-US" sz="3200" b="1" dirty="0" smtClean="0"/>
              <a:t>II</a:t>
            </a:r>
          </a:p>
          <a:p>
            <a:r>
              <a:rPr lang="ru-RU" sz="4000" b="1" dirty="0" smtClean="0"/>
              <a:t>Э О</a:t>
            </a:r>
            <a:endParaRPr lang="ru-RU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3528" y="5445224"/>
            <a:ext cx="10759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 IV   II</a:t>
            </a:r>
          </a:p>
          <a:p>
            <a:r>
              <a:rPr lang="en-US" sz="3600" b="1" dirty="0" smtClean="0"/>
              <a:t> Si O</a:t>
            </a:r>
            <a:endParaRPr lang="ru-RU" sz="3600" b="1" dirty="0"/>
          </a:p>
        </p:txBody>
      </p:sp>
      <p:sp>
        <p:nvSpPr>
          <p:cNvPr id="26" name="Выгнутая вправо стрелка 25"/>
          <p:cNvSpPr/>
          <p:nvPr/>
        </p:nvSpPr>
        <p:spPr>
          <a:xfrm rot="2060994">
            <a:off x="981725" y="5793645"/>
            <a:ext cx="652700" cy="10033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лево стрелка 26"/>
          <p:cNvSpPr/>
          <p:nvPr/>
        </p:nvSpPr>
        <p:spPr>
          <a:xfrm rot="18773828">
            <a:off x="313159" y="5919528"/>
            <a:ext cx="602486" cy="11175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051720" y="6021288"/>
            <a:ext cx="15544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995936" y="5733256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Si</a:t>
            </a:r>
            <a:r>
              <a:rPr lang="en-US" sz="3600" b="1" dirty="0" err="1" smtClean="0">
                <a:latin typeface="Calibri"/>
              </a:rPr>
              <a:t>₂</a:t>
            </a:r>
            <a:r>
              <a:rPr lang="en-US" sz="3600" b="1" dirty="0" err="1" smtClean="0"/>
              <a:t>O</a:t>
            </a:r>
            <a:r>
              <a:rPr lang="en-US" sz="3600" b="1" dirty="0" smtClean="0">
                <a:latin typeface="Calibri"/>
              </a:rPr>
              <a:t>₄</a:t>
            </a:r>
            <a:endParaRPr lang="ru-RU" sz="3600" b="1" dirty="0"/>
          </a:p>
        </p:txBody>
      </p:sp>
      <p:sp>
        <p:nvSpPr>
          <p:cNvPr id="30" name="Стрелка вправо 29"/>
          <p:cNvSpPr/>
          <p:nvPr/>
        </p:nvSpPr>
        <p:spPr>
          <a:xfrm>
            <a:off x="5508104" y="5949280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7308304" y="5661248"/>
            <a:ext cx="1183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SiO</a:t>
            </a:r>
            <a:r>
              <a:rPr lang="en-US" sz="4400" b="1" dirty="0" smtClean="0">
                <a:solidFill>
                  <a:srgbClr val="FF0000"/>
                </a:solidFill>
                <a:latin typeface="Calibri"/>
              </a:rPr>
              <a:t>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1" grpId="0"/>
      <p:bldP spid="26" grpId="0" animBg="1"/>
      <p:bldP spid="27" grpId="0" animBg="1"/>
      <p:bldP spid="28" grpId="0" animBg="1"/>
      <p:bldP spid="29" grpId="0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5272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Составьте формулы оксидов: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08720"/>
            <a:ext cx="9037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1)  оксид бария      2) оксид алюминия      3) оксид  калия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340768"/>
            <a:ext cx="1008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</a:rPr>
              <a:t> </a:t>
            </a:r>
            <a:r>
              <a:rPr lang="en-US" sz="2400" b="1" dirty="0" smtClean="0">
                <a:latin typeface="Calibri"/>
              </a:rPr>
              <a:t>Ι</a:t>
            </a:r>
            <a:r>
              <a:rPr lang="el-GR" sz="2400" b="1" dirty="0" smtClean="0">
                <a:latin typeface="Calibri"/>
              </a:rPr>
              <a:t>Ι</a:t>
            </a:r>
            <a:r>
              <a:rPr lang="en-US" sz="2400" b="1" dirty="0" smtClean="0">
                <a:latin typeface="Calibri"/>
              </a:rPr>
              <a:t>     </a:t>
            </a:r>
            <a:r>
              <a:rPr lang="el-GR" sz="2400" b="1" dirty="0" smtClean="0">
                <a:latin typeface="Calibri"/>
              </a:rPr>
              <a:t>ΙΙ</a:t>
            </a:r>
            <a:endParaRPr lang="en-US" sz="2400" b="1" dirty="0" smtClean="0">
              <a:latin typeface="Calibri"/>
            </a:endParaRPr>
          </a:p>
          <a:p>
            <a:r>
              <a:rPr lang="en-US" sz="3200" b="1" dirty="0" err="1" smtClean="0"/>
              <a:t>Ba</a:t>
            </a:r>
            <a:r>
              <a:rPr lang="en-US" sz="3200" b="1" dirty="0" smtClean="0"/>
              <a:t> O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340768"/>
            <a:ext cx="12025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latin typeface="Calibri"/>
              </a:rPr>
              <a:t>ΙΙΙ</a:t>
            </a:r>
            <a:r>
              <a:rPr lang="en-US" sz="2400" b="1" dirty="0" smtClean="0">
                <a:latin typeface="Calibri"/>
              </a:rPr>
              <a:t>     </a:t>
            </a:r>
            <a:r>
              <a:rPr lang="el-GR" sz="2400" b="1" dirty="0" smtClean="0">
                <a:latin typeface="Calibri"/>
              </a:rPr>
              <a:t>ΙΙ</a:t>
            </a:r>
            <a:endParaRPr lang="en-US" sz="2400" b="1" dirty="0" smtClean="0">
              <a:latin typeface="Calibri"/>
            </a:endParaRPr>
          </a:p>
          <a:p>
            <a:r>
              <a:rPr lang="en-US" sz="3600" b="1" dirty="0" err="1" smtClean="0">
                <a:latin typeface="Calibri"/>
              </a:rPr>
              <a:t>Al₂O</a:t>
            </a:r>
            <a:r>
              <a:rPr lang="en-US" sz="3600" b="1" dirty="0" smtClean="0">
                <a:latin typeface="Calibri"/>
              </a:rPr>
              <a:t>₃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1268760"/>
            <a:ext cx="9060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latin typeface="Calibri"/>
              </a:rPr>
              <a:t>Ι</a:t>
            </a:r>
            <a:r>
              <a:rPr lang="en-US" sz="2800" b="1" dirty="0" smtClean="0">
                <a:latin typeface="Calibri"/>
              </a:rPr>
              <a:t>    </a:t>
            </a:r>
            <a:r>
              <a:rPr lang="el-GR" sz="2800" b="1" dirty="0" smtClean="0">
                <a:latin typeface="Calibri"/>
              </a:rPr>
              <a:t>ΙΙ</a:t>
            </a:r>
            <a:endParaRPr lang="en-US" sz="2800" b="1" dirty="0" smtClean="0">
              <a:latin typeface="Calibri"/>
            </a:endParaRPr>
          </a:p>
          <a:p>
            <a:r>
              <a:rPr lang="en-US" sz="3600" b="1" dirty="0" smtClean="0">
                <a:latin typeface="Calibri"/>
              </a:rPr>
              <a:t>K₂O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2564904"/>
            <a:ext cx="832247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4) </a:t>
            </a:r>
            <a:r>
              <a:rPr lang="ru-RU" sz="2800" b="1" dirty="0" smtClean="0"/>
              <a:t>оксид углерода (</a:t>
            </a:r>
            <a:r>
              <a:rPr lang="en-US" sz="2800" b="1" dirty="0" smtClean="0"/>
              <a:t>IV</a:t>
            </a:r>
            <a:r>
              <a:rPr lang="ru-RU" sz="2800" b="1" dirty="0" smtClean="0"/>
              <a:t>) </a:t>
            </a:r>
            <a:r>
              <a:rPr lang="en-US" sz="2800" b="1" dirty="0" smtClean="0"/>
              <a:t>                     </a:t>
            </a:r>
            <a:r>
              <a:rPr lang="ru-RU" sz="2800" b="1" dirty="0" smtClean="0"/>
              <a:t>5) оксид серы (</a:t>
            </a:r>
            <a:r>
              <a:rPr lang="en-US" sz="2800" b="1" dirty="0" smtClean="0"/>
              <a:t>VI</a:t>
            </a:r>
            <a:r>
              <a:rPr lang="ru-RU" sz="2800" b="1" dirty="0" smtClean="0"/>
              <a:t>) 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                       </a:t>
            </a:r>
          </a:p>
          <a:p>
            <a:r>
              <a:rPr lang="en-US" sz="2800" b="1" dirty="0" smtClean="0"/>
              <a:t>                          </a:t>
            </a:r>
            <a:r>
              <a:rPr lang="ru-RU" sz="2800" b="1" dirty="0" smtClean="0"/>
              <a:t>6) оксид железа (</a:t>
            </a:r>
            <a:r>
              <a:rPr lang="en-US" sz="2800" b="1" dirty="0" smtClean="0"/>
              <a:t>III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2996952"/>
            <a:ext cx="1584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IV II</a:t>
            </a:r>
          </a:p>
          <a:p>
            <a:r>
              <a:rPr lang="en-US" sz="3600" b="1" dirty="0" smtClean="0"/>
              <a:t>C O</a:t>
            </a:r>
            <a:r>
              <a:rPr lang="en-US" sz="3600" b="1" dirty="0" smtClean="0">
                <a:latin typeface="Calibri"/>
              </a:rPr>
              <a:t>₂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56176" y="2996952"/>
            <a:ext cx="111280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VI  II</a:t>
            </a:r>
          </a:p>
          <a:p>
            <a:r>
              <a:rPr lang="en-US" sz="3200" b="1" dirty="0" smtClean="0"/>
              <a:t> </a:t>
            </a:r>
            <a:r>
              <a:rPr lang="en-US" sz="3600" b="1" dirty="0" smtClean="0"/>
              <a:t>S O</a:t>
            </a:r>
            <a:r>
              <a:rPr lang="en-US" sz="3600" b="1" dirty="0" smtClean="0">
                <a:latin typeface="Calibri"/>
              </a:rPr>
              <a:t>₃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4725144"/>
            <a:ext cx="137768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III    II</a:t>
            </a:r>
          </a:p>
          <a:p>
            <a:r>
              <a:rPr lang="en-US" sz="3600" b="1" dirty="0" smtClean="0"/>
              <a:t>Fe</a:t>
            </a:r>
            <a:r>
              <a:rPr lang="en-US" sz="3600" b="1" dirty="0" smtClean="0">
                <a:latin typeface="Calibri"/>
              </a:rPr>
              <a:t>₂ O₃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489760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4400" dirty="0" smtClean="0"/>
              <a:t>Как составить названия оксидов?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84784"/>
            <a:ext cx="900740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Называют соединение         </a:t>
            </a:r>
            <a:r>
              <a:rPr lang="ru-RU" sz="2800" b="1" dirty="0" smtClean="0"/>
              <a:t>-            </a:t>
            </a:r>
            <a:r>
              <a:rPr lang="ru-RU" sz="3200" b="1" dirty="0" smtClean="0">
                <a:solidFill>
                  <a:srgbClr val="FF0000"/>
                </a:solidFill>
              </a:rPr>
              <a:t>ОКСИД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Затем  называют  первый  элемент в соединении    </a:t>
            </a:r>
          </a:p>
          <a:p>
            <a:pPr marL="342900" indent="-342900"/>
            <a:r>
              <a:rPr lang="ru-RU" sz="2800" dirty="0" smtClean="0"/>
              <a:t>      -       (</a:t>
            </a:r>
            <a:r>
              <a:rPr lang="ru-RU" sz="2800" b="1" dirty="0" smtClean="0">
                <a:solidFill>
                  <a:srgbClr val="FF0000"/>
                </a:solidFill>
              </a:rPr>
              <a:t>КАЛЬЦИЯ</a:t>
            </a:r>
            <a:r>
              <a:rPr lang="ru-RU" sz="2800" dirty="0" smtClean="0"/>
              <a:t>)</a:t>
            </a:r>
          </a:p>
          <a:p>
            <a:pPr marL="342900" indent="-342900"/>
            <a:r>
              <a:rPr lang="ru-RU" sz="2800" dirty="0" smtClean="0"/>
              <a:t>3.Если первый элемент имеет переменную валентность </a:t>
            </a:r>
          </a:p>
          <a:p>
            <a:pPr marL="342900" indent="-342900"/>
            <a:r>
              <a:rPr lang="ru-RU" sz="2800" dirty="0" smtClean="0"/>
              <a:t>    необходимо  указать в названии оксида значение </a:t>
            </a:r>
          </a:p>
          <a:p>
            <a:pPr marL="342900" indent="-342900"/>
            <a:r>
              <a:rPr lang="ru-RU" sz="2800" dirty="0" smtClean="0"/>
              <a:t>    валентности ( значение записывают римскими</a:t>
            </a:r>
          </a:p>
          <a:p>
            <a:pPr marL="342900" indent="-342900"/>
            <a:r>
              <a:rPr lang="ru-RU" sz="2800" dirty="0" smtClean="0"/>
              <a:t>    цифрами в скобочках)</a:t>
            </a:r>
          </a:p>
          <a:p>
            <a:pPr marL="514350" indent="-514350">
              <a:buAutoNum type="arabicPeriod" startAt="4"/>
            </a:pPr>
            <a:r>
              <a:rPr lang="ru-RU" sz="2800" dirty="0" smtClean="0"/>
              <a:t>Если элемент имеет постоянную валентность, </a:t>
            </a:r>
          </a:p>
          <a:p>
            <a:pPr marL="514350" indent="-514350"/>
            <a:r>
              <a:rPr lang="ru-RU" sz="2800" dirty="0" smtClean="0"/>
              <a:t>      то значение валентности не называют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661248"/>
            <a:ext cx="8939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ПРИМЕР:        </a:t>
            </a:r>
            <a:endParaRPr lang="en-US" sz="3200" b="1" dirty="0" smtClean="0"/>
          </a:p>
          <a:p>
            <a:r>
              <a:rPr lang="en-US" sz="3200" b="1" dirty="0" err="1" smtClean="0"/>
              <a:t>CaO</a:t>
            </a:r>
            <a:r>
              <a:rPr lang="en-US" sz="3200" b="1" dirty="0" smtClean="0"/>
              <a:t>  -  </a:t>
            </a:r>
            <a:r>
              <a:rPr lang="ru-RU" sz="3200" b="1" dirty="0" smtClean="0"/>
              <a:t>оксид  кальция        </a:t>
            </a:r>
            <a:r>
              <a:rPr lang="en-US" sz="3200" b="1" dirty="0" smtClean="0"/>
              <a:t>SO</a:t>
            </a:r>
            <a:r>
              <a:rPr lang="en-US" sz="3200" b="1" dirty="0" smtClean="0">
                <a:latin typeface="Calibri"/>
              </a:rPr>
              <a:t>₂  -   </a:t>
            </a:r>
            <a:r>
              <a:rPr lang="ru-RU" sz="3200" b="1" dirty="0" smtClean="0">
                <a:latin typeface="Calibri"/>
              </a:rPr>
              <a:t>оксид серы (</a:t>
            </a:r>
            <a:r>
              <a:rPr lang="en-US" sz="3200" b="1" dirty="0" smtClean="0">
                <a:latin typeface="Calibri"/>
              </a:rPr>
              <a:t>IV</a:t>
            </a:r>
            <a:r>
              <a:rPr lang="ru-RU" sz="3200" b="1" dirty="0" smtClean="0">
                <a:latin typeface="Calibri"/>
              </a:rPr>
              <a:t>)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4519058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Назовите оксиды: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1428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3200" b="1" dirty="0" smtClean="0"/>
              <a:t> </a:t>
            </a:r>
            <a:r>
              <a:rPr lang="en-US" sz="3200" b="1" dirty="0" err="1" smtClean="0"/>
              <a:t>MgO</a:t>
            </a:r>
            <a:endParaRPr lang="en-US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95736" y="1700808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 </a:t>
            </a:r>
            <a:r>
              <a:rPr lang="ru-RU" sz="3200" dirty="0" smtClean="0"/>
              <a:t>оксид магния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204864"/>
            <a:ext cx="3291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-  </a:t>
            </a:r>
            <a:r>
              <a:rPr lang="en-US" sz="2800" dirty="0" smtClean="0"/>
              <a:t>o</a:t>
            </a:r>
            <a:r>
              <a:rPr lang="ru-RU" sz="2800" dirty="0" err="1" smtClean="0"/>
              <a:t>ксид</a:t>
            </a:r>
            <a:r>
              <a:rPr lang="ru-RU" sz="2800" dirty="0" smtClean="0"/>
              <a:t> фосфора (</a:t>
            </a:r>
            <a:r>
              <a:rPr lang="en-US" sz="2800" dirty="0" smtClean="0"/>
              <a:t>V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708920"/>
            <a:ext cx="2493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  оксид натрия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3284984"/>
            <a:ext cx="3043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  оксид алюминия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3861048"/>
            <a:ext cx="310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  оксид железа (</a:t>
            </a:r>
            <a:r>
              <a:rPr lang="en-US" sz="2800" dirty="0" smtClean="0"/>
              <a:t>III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752" y="4365104"/>
            <a:ext cx="276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 </a:t>
            </a:r>
            <a:r>
              <a:rPr lang="ru-RU" sz="2800" dirty="0" smtClean="0"/>
              <a:t>оксид азота (</a:t>
            </a:r>
            <a:r>
              <a:rPr lang="en-US" sz="2800" dirty="0" smtClean="0"/>
              <a:t>V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204864"/>
            <a:ext cx="1414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/>
              <a:t>2. </a:t>
            </a:r>
            <a:r>
              <a:rPr lang="en-US" sz="3200" b="1" dirty="0" smtClean="0"/>
              <a:t>P</a:t>
            </a:r>
            <a:r>
              <a:rPr lang="en-US" sz="3200" b="1" dirty="0" smtClean="0">
                <a:latin typeface="Calibri"/>
              </a:rPr>
              <a:t>₂O₅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2708920"/>
            <a:ext cx="14847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>
                <a:latin typeface="Calibri"/>
              </a:rPr>
              <a:t>3. </a:t>
            </a:r>
            <a:r>
              <a:rPr lang="en-US" sz="3200" b="1" dirty="0" err="1" smtClean="0">
                <a:latin typeface="Calibri"/>
              </a:rPr>
              <a:t>Na₂O</a:t>
            </a:r>
            <a:endParaRPr lang="en-US" sz="3200" b="1" dirty="0" smtClean="0">
              <a:latin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3212976"/>
            <a:ext cx="1499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>
                <a:latin typeface="Calibri"/>
              </a:rPr>
              <a:t>4. </a:t>
            </a:r>
            <a:r>
              <a:rPr lang="en-US" sz="3200" b="1" dirty="0" err="1" smtClean="0">
                <a:latin typeface="Calibri"/>
              </a:rPr>
              <a:t>Al₂O</a:t>
            </a:r>
            <a:r>
              <a:rPr lang="en-US" sz="3200" b="1" dirty="0" smtClean="0">
                <a:latin typeface="Calibri"/>
              </a:rPr>
              <a:t>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3789040"/>
            <a:ext cx="1446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>
                <a:latin typeface="Calibri"/>
              </a:rPr>
              <a:t>5.</a:t>
            </a:r>
            <a:r>
              <a:rPr lang="en-US" sz="3200" b="1" dirty="0" err="1" smtClean="0">
                <a:latin typeface="Calibri"/>
              </a:rPr>
              <a:t>Fe₂O</a:t>
            </a:r>
            <a:r>
              <a:rPr lang="en-US" sz="3200" b="1" dirty="0" smtClean="0">
                <a:latin typeface="Calibri"/>
              </a:rPr>
              <a:t>₃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4365104"/>
            <a:ext cx="1420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>
                <a:latin typeface="Calibri"/>
              </a:rPr>
              <a:t>6. </a:t>
            </a:r>
            <a:r>
              <a:rPr lang="en-US" sz="3200" b="1" dirty="0" smtClean="0">
                <a:latin typeface="Calibri"/>
              </a:rPr>
              <a:t>N₂O₅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486</TotalTime>
  <Words>1069</Words>
  <Application>Microsoft Office PowerPoint</Application>
  <PresentationFormat>Экран (4:3)</PresentationFormat>
  <Paragraphs>235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Оксиды  неметаллов и  МЕталлов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RockNRolf</dc:creator>
  <cp:lastModifiedBy>RockNRolf</cp:lastModifiedBy>
  <cp:revision>52</cp:revision>
  <dcterms:created xsi:type="dcterms:W3CDTF">2012-11-26T04:58:18Z</dcterms:created>
  <dcterms:modified xsi:type="dcterms:W3CDTF">2013-01-03T18:48:42Z</dcterms:modified>
</cp:coreProperties>
</file>