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70" r:id="rId4"/>
    <p:sldId id="258" r:id="rId5"/>
    <p:sldId id="259" r:id="rId6"/>
    <p:sldId id="260" r:id="rId7"/>
    <p:sldId id="261" r:id="rId8"/>
    <p:sldId id="271" r:id="rId9"/>
    <p:sldId id="262" r:id="rId10"/>
    <p:sldId id="263" r:id="rId11"/>
    <p:sldId id="264" r:id="rId12"/>
    <p:sldId id="265" r:id="rId13"/>
    <p:sldId id="266" r:id="rId14"/>
    <p:sldId id="267" r:id="rId15"/>
    <p:sldId id="269" r:id="rId16"/>
    <p:sldId id="272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  <p:clrMru>
    <a:srgbClr val="2CA202"/>
    <a:srgbClr val="5A2781"/>
    <a:srgbClr val="18BE02"/>
    <a:srgbClr val="1ACA0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16" autoAdjust="0"/>
    <p:restoredTop sz="94633" autoAdjust="0"/>
  </p:normalViewPr>
  <p:slideViewPr>
    <p:cSldViewPr>
      <p:cViewPr>
        <p:scale>
          <a:sx n="80" d="100"/>
          <a:sy n="80" d="100"/>
        </p:scale>
        <p:origin x="-216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1368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077B-F902-433A-8B49-0F7B29588091}" type="datetimeFigureOut">
              <a:rPr lang="ru-RU" smtClean="0"/>
              <a:pPr/>
              <a:t>10.04.2012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3C71-7A6B-4C40-B1ED-6B7700330A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077B-F902-433A-8B49-0F7B29588091}" type="datetimeFigureOut">
              <a:rPr lang="ru-RU" smtClean="0"/>
              <a:pPr/>
              <a:t>10.04.2012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3C71-7A6B-4C40-B1ED-6B7700330A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077B-F902-433A-8B49-0F7B29588091}" type="datetimeFigureOut">
              <a:rPr lang="ru-RU" smtClean="0"/>
              <a:pPr/>
              <a:t>10.04.2012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3C71-7A6B-4C40-B1ED-6B7700330A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077B-F902-433A-8B49-0F7B29588091}" type="datetimeFigureOut">
              <a:rPr lang="ru-RU" smtClean="0"/>
              <a:pPr/>
              <a:t>10.04.2012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3C71-7A6B-4C40-B1ED-6B7700330A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077B-F902-433A-8B49-0F7B29588091}" type="datetimeFigureOut">
              <a:rPr lang="ru-RU" smtClean="0"/>
              <a:pPr/>
              <a:t>10.04.2012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3C71-7A6B-4C40-B1ED-6B7700330A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077B-F902-433A-8B49-0F7B29588091}" type="datetimeFigureOut">
              <a:rPr lang="ru-RU" smtClean="0"/>
              <a:pPr/>
              <a:t>10.04.2012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3C71-7A6B-4C40-B1ED-6B7700330A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077B-F902-433A-8B49-0F7B29588091}" type="datetimeFigureOut">
              <a:rPr lang="ru-RU" smtClean="0"/>
              <a:pPr/>
              <a:t>10.04.2012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3C71-7A6B-4C40-B1ED-6B7700330A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077B-F902-433A-8B49-0F7B29588091}" type="datetimeFigureOut">
              <a:rPr lang="ru-RU" smtClean="0"/>
              <a:pPr/>
              <a:t>10.04.2012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3C71-7A6B-4C40-B1ED-6B7700330A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077B-F902-433A-8B49-0F7B29588091}" type="datetimeFigureOut">
              <a:rPr lang="ru-RU" smtClean="0"/>
              <a:pPr/>
              <a:t>10.04.2012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3C71-7A6B-4C40-B1ED-6B7700330A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077B-F902-433A-8B49-0F7B29588091}" type="datetimeFigureOut">
              <a:rPr lang="ru-RU" smtClean="0"/>
              <a:pPr/>
              <a:t>10.04.2012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3C71-7A6B-4C40-B1ED-6B7700330A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2077B-F902-433A-8B49-0F7B29588091}" type="datetimeFigureOut">
              <a:rPr lang="ru-RU" smtClean="0"/>
              <a:pPr/>
              <a:t>10.04.2012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053C71-7A6B-4C40-B1ED-6B7700330A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92077B-F902-433A-8B49-0F7B29588091}" type="datetimeFigureOut">
              <a:rPr lang="ru-RU" smtClean="0"/>
              <a:pPr/>
              <a:t>10.04.2012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7053C71-7A6B-4C40-B1ED-6B7700330AF3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images.google.com/imgres?imgurl=http://bio.fizteh.ru/student/biotech/bio_polymer/p01.jpg&amp;imgrefurl=http://bio.fizteh.ru/student/biotech/bio_polymer.html&amp;start=6&amp;h=180&amp;w=232&amp;sz=14&amp;tbnid=U3aoSQqNcgWAtM:&amp;tbnh=85&amp;tbnw=109&amp;hl=ru&amp;um=1&amp;prev=/images?q=%D0%BF%D0%BE%D0%BB%D0%B8%D0%BC%D0%B5%D1%80%D1%8B&amp;gbv=1&amp;svnum=10&amp;um=1&amp;hl=ru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hyperlink" Target="http://images.google.com/imgres?imgurl=http://www.ogoniok.com/common/archive/2005/4886/07-41-41/07-41-1b.jpg&amp;imgrefurl=http://www.ogoniok.com/archive/2005/4886/07-41-41/&amp;start=55&amp;h=400&amp;w=400&amp;sz=34&amp;tbnid=OSRojzNBFWB0iM:&amp;tbnh=124&amp;tbnw=124&amp;hl=ru&amp;um=1&amp;prev=/images?q=%D0%BB%D0%B5%D0%BA%D0%B0%D1%80%D1%81%D1%82%D0%B2%D0%B0&amp;start=40&amp;gbv=1&amp;svnum=10&amp;um=1&amp;hl=ru&amp;sa=N" TargetMode="External"/><Relationship Id="rId5" Type="http://schemas.openxmlformats.org/officeDocument/2006/relationships/image" Target="../media/image4.gif"/><Relationship Id="rId10" Type="http://schemas.openxmlformats.org/officeDocument/2006/relationships/oleObject" Target="../embeddings/oleObject1.bin"/><Relationship Id="rId4" Type="http://schemas.openxmlformats.org/officeDocument/2006/relationships/image" Target="../media/image3.png"/><Relationship Id="rId9" Type="http://schemas.openxmlformats.org/officeDocument/2006/relationships/image" Target="../media/image6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1184438">
            <a:off x="2029104" y="1223334"/>
            <a:ext cx="1545534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6314" y="1428736"/>
            <a:ext cx="2655630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Содержимое 12" descr="no46_01.gif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>
          <a:xfrm rot="20425686">
            <a:off x="5520250" y="3851707"/>
            <a:ext cx="3295650" cy="2527300"/>
          </a:xfrm>
          <a:prstGeom prst="rect">
            <a:avLst/>
          </a:prstGeom>
        </p:spPr>
      </p:pic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42844" y="2357430"/>
            <a:ext cx="8858312" cy="2071702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Impact"/>
              </a:rPr>
              <a:t>ОРГАНИЧЕСКАЯ ХИМИЯ</a:t>
            </a:r>
            <a:endParaRPr lang="ru-RU" sz="3600" kern="10" spc="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Impact"/>
            </a:endParaRPr>
          </a:p>
        </p:txBody>
      </p:sp>
      <p:pic>
        <p:nvPicPr>
          <p:cNvPr id="6" name="Picture 35" descr="07-41-1b">
            <a:hlinkClick r:id="rId6"/>
          </p:cNvPr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0"/>
            <a:ext cx="1643042" cy="1643044"/>
          </a:xfrm>
          <a:prstGeom prst="rect">
            <a:avLst/>
          </a:prstGeom>
          <a:noFill/>
        </p:spPr>
      </p:pic>
      <p:pic>
        <p:nvPicPr>
          <p:cNvPr id="7" name="Picture 15" descr="p01">
            <a:hlinkClick r:id="rId8"/>
          </p:cNvPr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14282" y="4714884"/>
            <a:ext cx="2500330" cy="1949799"/>
          </a:xfrm>
          <a:prstGeom prst="rect">
            <a:avLst/>
          </a:prstGeom>
          <a:noFill/>
        </p:spPr>
      </p:pic>
      <p:graphicFrame>
        <p:nvGraphicFramePr>
          <p:cNvPr id="3076" name="Object 4"/>
          <p:cNvGraphicFramePr>
            <a:graphicFrameLocks noChangeAspect="1"/>
          </p:cNvGraphicFramePr>
          <p:nvPr/>
        </p:nvGraphicFramePr>
        <p:xfrm>
          <a:off x="6427989" y="0"/>
          <a:ext cx="2716011" cy="1428736"/>
        </p:xfrm>
        <a:graphic>
          <a:graphicData uri="http://schemas.openxmlformats.org/presentationml/2006/ole">
            <p:oleObj spid="_x0000_s3076" name="Точечный рисунок" r:id="rId10" imgW="6866667" imgH="4791744" progId="PBrush">
              <p:embed/>
            </p:oleObj>
          </a:graphicData>
        </a:graphic>
      </p:graphicFrame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3143240" y="4286256"/>
            <a:ext cx="2357454" cy="36009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i="1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8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kumimoji="0" lang="en-US" sz="2800" b="1" i="1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kumimoji="0" lang="en-US" sz="2800" b="1" i="1" u="none" strike="noStrike" cap="none" normalizeH="0" baseline="-3000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5</a:t>
            </a:r>
            <a:r>
              <a:rPr kumimoji="0" lang="en-US" sz="28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OH 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1" u="none" strike="noStrike" cap="none" normalizeH="0" baseline="0" dirty="0" smtClean="0">
                <a:ln>
                  <a:noFill/>
                </a:ln>
                <a:solidFill>
                  <a:srgbClr val="00B0F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     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800" b="1" i="1" dirty="0" smtClean="0">
              <a:solidFill>
                <a:srgbClr val="00B0F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3200" b="1" i="0" u="none" strike="noStrike" cap="none" normalizeH="0" baseline="0" dirty="0" smtClean="0">
              <a:ln>
                <a:noFill/>
              </a:ln>
              <a:solidFill>
                <a:srgbClr val="00B0F0"/>
              </a:solidFill>
              <a:effectLst/>
              <a:latin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214678" y="357166"/>
            <a:ext cx="12144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3200" b="1" i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</a:t>
            </a:r>
            <a:r>
              <a:rPr lang="en-US" sz="3200" b="1" i="1" baseline="-30000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3</a:t>
            </a:r>
            <a:r>
              <a:rPr lang="en-US" sz="3200" b="1" i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H</a:t>
            </a:r>
            <a:r>
              <a:rPr lang="en-US" sz="3200" b="1" i="1" baseline="-30000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8</a:t>
            </a:r>
            <a:r>
              <a:rPr lang="en-US" sz="3200" b="1" i="1" dirty="0" smtClean="0">
                <a:solidFill>
                  <a:srgbClr val="0070C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lang="ru-RU" sz="2000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6">
                                            <p:subSp spid="_x0000_s307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28604"/>
            <a:ext cx="8229600" cy="1143000"/>
          </a:xfrm>
        </p:spPr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5A2781"/>
                </a:solidFill>
                <a:latin typeface="Times New Roman" pitchFamily="18" charset="0"/>
                <a:cs typeface="Times New Roman" pitchFamily="18" charset="0"/>
              </a:rPr>
              <a:t>Сегодня на уроке мы:</a:t>
            </a:r>
            <a:endParaRPr lang="ru-RU" sz="4800" dirty="0">
              <a:solidFill>
                <a:srgbClr val="5A278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57158" y="1714488"/>
            <a:ext cx="7143800" cy="3840171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-поучимся делать шпаргалки;</a:t>
            </a:r>
          </a:p>
          <a:p>
            <a:pPr>
              <a:buNone/>
            </a:pPr>
            <a:endParaRPr lang="ru-RU" b="1" dirty="0" smtClean="0">
              <a:solidFill>
                <a:srgbClr val="2CA20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-попробуем себя в роли конструкторов;</a:t>
            </a:r>
          </a:p>
          <a:p>
            <a:pPr>
              <a:buNone/>
            </a:pPr>
            <a:endParaRPr lang="ru-RU" b="1" dirty="0" smtClean="0">
              <a:solidFill>
                <a:srgbClr val="2CA20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b="1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проверим </a:t>
            </a:r>
            <a:r>
              <a:rPr lang="ru-RU" b="1" dirty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свою </a:t>
            </a:r>
            <a:r>
              <a:rPr lang="ru-RU" b="1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память. </a:t>
            </a:r>
          </a:p>
          <a:p>
            <a:pPr>
              <a:buNone/>
            </a:pPr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Поэтому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будьте очень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внимательны!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768" y="2786058"/>
            <a:ext cx="1690689" cy="3774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000108"/>
            <a:ext cx="8229600" cy="1571636"/>
          </a:xfrm>
        </p:spPr>
        <p:txBody>
          <a:bodyPr>
            <a:noAutofit/>
          </a:bodyPr>
          <a:lstStyle/>
          <a:p>
            <a:r>
              <a:rPr lang="ru-RU" sz="7200" b="1" i="1" u="sng" dirty="0" smtClean="0">
                <a:solidFill>
                  <a:srgbClr val="1ACA0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b="1" i="1" u="sng" dirty="0" smtClean="0">
                <a:solidFill>
                  <a:srgbClr val="1ACA0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b="1" i="1" u="sng" dirty="0" smtClean="0">
                <a:solidFill>
                  <a:srgbClr val="1ACA0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i="1" dirty="0" smtClean="0">
                <a:solidFill>
                  <a:srgbClr val="1ACA02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600" b="1" i="1" u="sng" dirty="0" smtClean="0">
                <a:solidFill>
                  <a:srgbClr val="1ACA02"/>
                </a:solidFill>
                <a:latin typeface="Times New Roman" pitchFamily="18" charset="0"/>
                <a:cs typeface="Times New Roman" pitchFamily="18" charset="0"/>
              </a:rPr>
              <a:t>11.03.2012</a:t>
            </a:r>
            <a:r>
              <a:rPr lang="ru-RU" sz="6600" b="1" i="1" u="sng" dirty="0" smtClean="0">
                <a:solidFill>
                  <a:srgbClr val="1ACA0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i="1" u="sng" dirty="0" smtClean="0">
                <a:solidFill>
                  <a:srgbClr val="1ACA0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u="sng" dirty="0" smtClean="0">
                <a:solidFill>
                  <a:srgbClr val="1ACA0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600" b="1" i="1" u="sng" dirty="0" smtClean="0">
                <a:solidFill>
                  <a:srgbClr val="1ACA0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u="sng" dirty="0" smtClean="0">
                <a:solidFill>
                  <a:srgbClr val="1ACA02"/>
                </a:solidFill>
                <a:latin typeface="Times New Roman" pitchFamily="18" charset="0"/>
                <a:cs typeface="Times New Roman" pitchFamily="18" charset="0"/>
              </a:rPr>
              <a:t>Тема</a:t>
            </a:r>
            <a:r>
              <a:rPr lang="ru-RU" sz="6600" i="1" u="sng" dirty="0" smtClean="0">
                <a:solidFill>
                  <a:srgbClr val="1ACA02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sz="6600" i="1" dirty="0" smtClean="0">
                <a:solidFill>
                  <a:srgbClr val="5A2781"/>
                </a:solidFill>
                <a:latin typeface="Times New Roman" pitchFamily="18" charset="0"/>
                <a:cs typeface="Times New Roman" pitchFamily="18" charset="0"/>
              </a:rPr>
              <a:t>«Предельные углеводороды»</a:t>
            </a:r>
            <a:endParaRPr lang="ru-RU" sz="7200" dirty="0">
              <a:solidFill>
                <a:srgbClr val="5A278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427375"/>
            <a:ext cx="2575170" cy="2216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0800000">
            <a:off x="0" y="0"/>
            <a:ext cx="2575170" cy="2216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857356" y="214290"/>
            <a:ext cx="5500694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" y="214290"/>
            <a:ext cx="9030940" cy="64294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857232"/>
            <a:ext cx="8229600" cy="560406"/>
          </a:xfrm>
        </p:spPr>
        <p:txBody>
          <a:bodyPr>
            <a:normAutofit fontScale="90000"/>
          </a:bodyPr>
          <a:lstStyle/>
          <a:p>
            <a:r>
              <a:rPr lang="ru-RU" sz="4000" u="sng" dirty="0" smtClean="0">
                <a:solidFill>
                  <a:srgbClr val="5A2781"/>
                </a:solidFill>
              </a:rPr>
              <a:t>ХИМИЧЕСКИЕ СВОЙСТВА:</a:t>
            </a:r>
            <a:r>
              <a:rPr lang="ru-RU" u="sng" dirty="0" smtClean="0">
                <a:solidFill>
                  <a:srgbClr val="5A2781"/>
                </a:solidFill>
              </a:rPr>
              <a:t/>
            </a:r>
            <a:br>
              <a:rPr lang="ru-RU" u="sng" dirty="0" smtClean="0">
                <a:solidFill>
                  <a:srgbClr val="5A2781"/>
                </a:solidFill>
              </a:rPr>
            </a:br>
            <a:endParaRPr lang="ru-RU" u="sng" dirty="0">
              <a:solidFill>
                <a:srgbClr val="5A2781"/>
              </a:solidFill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85860"/>
            <a:ext cx="704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786058"/>
            <a:ext cx="704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4286256"/>
            <a:ext cx="704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5929330"/>
            <a:ext cx="704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1285860"/>
            <a:ext cx="704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86710" y="2786058"/>
            <a:ext cx="704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8148" y="4286256"/>
            <a:ext cx="704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929586" y="5929330"/>
            <a:ext cx="704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428860" y="6072206"/>
            <a:ext cx="704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6143644"/>
            <a:ext cx="704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6143644"/>
            <a:ext cx="704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74" y="6143644"/>
            <a:ext cx="7048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38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000232" y="1252328"/>
            <a:ext cx="4752980" cy="4500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 smtClean="0">
                <a:solidFill>
                  <a:srgbClr val="5A2781"/>
                </a:solidFill>
              </a:rPr>
              <a:t>Итак….</a:t>
            </a:r>
            <a:endParaRPr lang="ru-RU" sz="5400" b="1" dirty="0">
              <a:solidFill>
                <a:srgbClr val="5A2781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2844" y="1600200"/>
            <a:ext cx="392909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1ACA02"/>
                </a:solidFill>
              </a:rPr>
              <a:t>Мы ПЛАНИРОВАЛИ:</a:t>
            </a:r>
            <a:endParaRPr lang="ru-RU" dirty="0"/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-поучиться делать шпаргалки;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-попробовать себя в роли конструкторов;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-проверить свою память.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43504" y="1600200"/>
            <a:ext cx="3543296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1ACA02"/>
                </a:solidFill>
              </a:rPr>
              <a:t>Мы СДЕЛАЛИ:</a:t>
            </a:r>
            <a:endParaRPr lang="ru-RU" b="1" dirty="0">
              <a:solidFill>
                <a:srgbClr val="1ACA02"/>
              </a:solidFill>
            </a:endParaRP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072462" y="4714884"/>
            <a:ext cx="868326" cy="1938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2500306"/>
            <a:ext cx="195262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2CA202"/>
                </a:solidFill>
              </a:rPr>
              <a:t>ДОМАШНЕЕ ЗАДАНИЕ:</a:t>
            </a:r>
            <a:endParaRPr lang="ru-RU" dirty="0">
              <a:solidFill>
                <a:srgbClr val="2CA20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57298"/>
            <a:ext cx="8258204" cy="4768865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rgbClr val="FF0000"/>
                </a:solidFill>
              </a:rPr>
              <a:t>§ 33 прочитать;</a:t>
            </a:r>
          </a:p>
          <a:p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выучить гомологический ряд непредельных углеводородов и термины;</a:t>
            </a:r>
          </a:p>
          <a:p>
            <a:pPr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r>
              <a:rPr lang="ru-RU" dirty="0" smtClean="0">
                <a:solidFill>
                  <a:srgbClr val="FF0000"/>
                </a:solidFill>
              </a:rPr>
              <a:t>письменно выполнить упр. №4, </a:t>
            </a:r>
            <a:r>
              <a:rPr lang="ru-RU" dirty="0" smtClean="0">
                <a:solidFill>
                  <a:srgbClr val="FF0000"/>
                </a:solidFill>
              </a:rPr>
              <a:t>стр.205 </a:t>
            </a:r>
            <a:r>
              <a:rPr lang="ru-RU" smtClean="0">
                <a:solidFill>
                  <a:srgbClr val="FF0000"/>
                </a:solidFill>
              </a:rPr>
              <a:t>ИЛИ заполнить РТ</a:t>
            </a:r>
            <a:endParaRPr lang="ru-RU" dirty="0" smtClean="0">
              <a:solidFill>
                <a:srgbClr val="FF0000"/>
              </a:solidFill>
            </a:endParaRPr>
          </a:p>
          <a:p>
            <a:pPr>
              <a:buNone/>
            </a:pPr>
            <a:endParaRPr lang="ru-RU" dirty="0" smtClean="0"/>
          </a:p>
          <a:p>
            <a:r>
              <a:rPr lang="ru-RU" dirty="0" smtClean="0">
                <a:solidFill>
                  <a:srgbClr val="7030A0"/>
                </a:solidFill>
              </a:rPr>
              <a:t>захватить с собой на урок хорошее настроение!!!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143248"/>
            <a:ext cx="4038600" cy="298291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5603" name="WordArt 3"/>
          <p:cNvSpPr>
            <a:spLocks noChangeArrowheads="1" noChangeShapeType="1" noTextEdit="1"/>
          </p:cNvSpPr>
          <p:nvPr/>
        </p:nvSpPr>
        <p:spPr bwMode="auto">
          <a:xfrm>
            <a:off x="571472" y="2428868"/>
            <a:ext cx="8358246" cy="114300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3600" kern="10" spc="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Arial Black"/>
              </a:rPr>
              <a:t>СПАСИБО ЗА ВНИМАНИЕ</a:t>
            </a:r>
            <a:endParaRPr lang="ru-RU" sz="3600" kern="10" spc="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Arial Black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329642" cy="1357322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5A2781"/>
                </a:solidFill>
                <a:latin typeface="Times New Roman" pitchFamily="18" charset="0"/>
                <a:cs typeface="Times New Roman" pitchFamily="18" charset="0"/>
              </a:rPr>
              <a:t>Распределить формулы веществ на две группы. Дать названия группам.</a:t>
            </a:r>
            <a:endParaRPr lang="ru-RU" sz="3600" b="1" dirty="0">
              <a:solidFill>
                <a:srgbClr val="5A278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381181"/>
            <a:ext cx="8330065" cy="49053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2CA202"/>
                </a:solidFill>
              </a:rPr>
              <a:t>ПРОВЕРИМ….</a:t>
            </a:r>
            <a:endParaRPr lang="ru-RU" b="1" dirty="0">
              <a:solidFill>
                <a:srgbClr val="2CA202"/>
              </a:solidFill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42844" y="1285860"/>
            <a:ext cx="8795447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000108"/>
            <a:ext cx="9144000" cy="989034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то такое </a:t>
            </a:r>
            <a:r>
              <a:rPr lang="ru-RU" b="1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«химическое </a:t>
            </a:r>
            <a:r>
              <a:rPr lang="ru-RU" b="1" dirty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строение»</a:t>
            </a:r>
            <a:r>
              <a:rPr lang="ru-RU" dirty="0">
                <a:solidFill>
                  <a:srgbClr val="5A278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ru-RU" dirty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rgbClr val="2CA20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2714620"/>
            <a:ext cx="8858280" cy="34115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600" b="1" u="sng" dirty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3600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имическое строение -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порядок соединения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атомов </a:t>
            </a:r>
            <a:r>
              <a:rPr lang="ru-RU" sz="3600" dirty="0">
                <a:latin typeface="Times New Roman" pitchFamily="18" charset="0"/>
                <a:cs typeface="Times New Roman" pitchFamily="18" charset="0"/>
              </a:rPr>
              <a:t>химических элементов в молекуле согласно их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валентности.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429488" y="5615854"/>
            <a:ext cx="1714512" cy="12421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500174"/>
            <a:ext cx="9144000" cy="5437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Содержимое 7"/>
          <p:cNvPicPr>
            <a:picLocks noGrp="1"/>
          </p:cNvPicPr>
          <p:nvPr>
            <p:ph sz="half" idx="2"/>
          </p:nvPr>
        </p:nvPicPr>
        <p:blipFill>
          <a:blip r:embed="rId2">
            <a:lum bright="10000" contrast="20000"/>
          </a:blip>
          <a:srcRect/>
          <a:stretch>
            <a:fillRect/>
          </a:stretch>
        </p:blipFill>
        <p:spPr bwMode="auto">
          <a:xfrm>
            <a:off x="5500694" y="1785926"/>
            <a:ext cx="3286148" cy="44291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42852"/>
            <a:ext cx="9001156" cy="150019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5A2781"/>
                </a:solidFill>
                <a:latin typeface="Times New Roman" pitchFamily="18" charset="0"/>
                <a:cs typeface="Times New Roman" pitchFamily="18" charset="0"/>
              </a:rPr>
              <a:t>Какой </a:t>
            </a:r>
            <a:r>
              <a:rPr lang="ru-RU" dirty="0">
                <a:solidFill>
                  <a:srgbClr val="5A2781"/>
                </a:solidFill>
                <a:latin typeface="Times New Roman" pitchFamily="18" charset="0"/>
                <a:cs typeface="Times New Roman" pitchFamily="18" charset="0"/>
              </a:rPr>
              <a:t>русский ученый занимался изучением строения органических </a:t>
            </a:r>
            <a:r>
              <a:rPr lang="ru-RU" dirty="0" smtClean="0">
                <a:solidFill>
                  <a:srgbClr val="5A2781"/>
                </a:solidFill>
                <a:latin typeface="Times New Roman" pitchFamily="18" charset="0"/>
                <a:cs typeface="Times New Roman" pitchFamily="18" charset="0"/>
              </a:rPr>
              <a:t>веществ?</a:t>
            </a:r>
            <a:endParaRPr lang="ru-RU" dirty="0">
              <a:solidFill>
                <a:srgbClr val="5A278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357158" y="2857496"/>
            <a:ext cx="4210080" cy="2625725"/>
          </a:xfrm>
        </p:spPr>
        <p:txBody>
          <a:bodyPr/>
          <a:lstStyle/>
          <a:p>
            <a:pPr algn="ctr">
              <a:buNone/>
            </a:pPr>
            <a:r>
              <a:rPr lang="ru-RU" b="1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Александр </a:t>
            </a:r>
            <a:r>
              <a:rPr lang="ru-RU" b="1" dirty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Михайлович Бутлеров </a:t>
            </a:r>
            <a:endParaRPr lang="ru-RU" b="1" dirty="0" smtClean="0">
              <a:solidFill>
                <a:srgbClr val="2CA202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(1828-1886)</a:t>
            </a:r>
          </a:p>
          <a:p>
            <a:pPr algn="ctr">
              <a:buNone/>
            </a:pPr>
            <a:endParaRPr lang="ru-RU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b="1" i="1" dirty="0">
                <a:latin typeface="Times New Roman" pitchFamily="18" charset="0"/>
                <a:cs typeface="Times New Roman" pitchFamily="18" charset="0"/>
              </a:rPr>
              <a:t>60-е г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. Х</a:t>
            </a:r>
            <a:r>
              <a:rPr lang="en-US" b="1" i="1" dirty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Х 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13461"/>
            <a:ext cx="9144000" cy="5044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285728"/>
            <a:ext cx="8229600" cy="1143000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rgbClr val="5A2781"/>
                </a:solidFill>
                <a:latin typeface="Times New Roman" pitchFamily="18" charset="0"/>
                <a:cs typeface="Times New Roman" pitchFamily="18" charset="0"/>
              </a:rPr>
              <a:t>Каковы положения теории </a:t>
            </a:r>
            <a:br>
              <a:rPr lang="ru-RU" dirty="0" smtClean="0">
                <a:solidFill>
                  <a:srgbClr val="5A278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rgbClr val="5A2781"/>
                </a:solidFill>
                <a:latin typeface="Times New Roman" pitchFamily="18" charset="0"/>
                <a:cs typeface="Times New Roman" pitchFamily="18" charset="0"/>
              </a:rPr>
              <a:t>А.М. Бутлерова?</a:t>
            </a:r>
            <a:endParaRPr lang="ru-RU" dirty="0">
              <a:solidFill>
                <a:srgbClr val="5A278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714488"/>
            <a:ext cx="8229600" cy="47863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1 положение.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Атомы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 молекулах органических веществ связаны друг с другом согласно 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валентности.</a:t>
            </a:r>
          </a:p>
          <a:p>
            <a:pPr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2 положение.</a:t>
            </a:r>
          </a:p>
          <a:p>
            <a:pPr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войства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веществ зависят не только от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состава 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молекул, но и от 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строения.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551405"/>
            <a:ext cx="9144000" cy="5306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5A2781"/>
                </a:solidFill>
                <a:latin typeface="Times New Roman" pitchFamily="18" charset="0"/>
                <a:cs typeface="Times New Roman" pitchFamily="18" charset="0"/>
              </a:rPr>
              <a:t>По аналогии дополнить таблицу:</a:t>
            </a:r>
            <a:endParaRPr lang="ru-RU" dirty="0">
              <a:solidFill>
                <a:srgbClr val="5A278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571472" y="5572140"/>
            <a:ext cx="8143932" cy="839775"/>
          </a:xfrm>
        </p:spPr>
        <p:txBody>
          <a:bodyPr>
            <a:normAutofit fontScale="77500" lnSpcReduction="20000"/>
          </a:bodyPr>
          <a:lstStyle/>
          <a:p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ПЗ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ериодический </a:t>
            </a:r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акон                </a:t>
            </a:r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с.о.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тепень </a:t>
            </a:r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кисления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ПСХЭ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ериодическая </a:t>
            </a:r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истема </a:t>
            </a:r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имических </a:t>
            </a:r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лементов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357298"/>
            <a:ext cx="8635478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57158" y="0"/>
            <a:ext cx="8229600" cy="1143000"/>
          </a:xfrm>
        </p:spPr>
        <p:txBody>
          <a:bodyPr/>
          <a:lstStyle/>
          <a:p>
            <a:r>
              <a:rPr lang="ru-RU" b="1" dirty="0" smtClean="0">
                <a:solidFill>
                  <a:srgbClr val="2CA202"/>
                </a:solidFill>
              </a:rPr>
              <a:t>ПРОВЕРИМ….</a:t>
            </a:r>
            <a:endParaRPr lang="ru-RU" dirty="0">
              <a:solidFill>
                <a:srgbClr val="5A278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571472" y="5572140"/>
            <a:ext cx="8143932" cy="839775"/>
          </a:xfrm>
        </p:spPr>
        <p:txBody>
          <a:bodyPr>
            <a:normAutofit fontScale="85000" lnSpcReduction="10000"/>
          </a:bodyPr>
          <a:lstStyle/>
          <a:p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ПЗ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ериодический </a:t>
            </a:r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акон</a:t>
            </a:r>
          </a:p>
          <a:p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ПСХЭ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ериодическая </a:t>
            </a:r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истема </a:t>
            </a:r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имических </a:t>
            </a:r>
            <a:r>
              <a:rPr lang="ru-RU" b="1" u="sng" dirty="0" smtClean="0">
                <a:solidFill>
                  <a:srgbClr val="2CA202"/>
                </a:solidFill>
                <a:latin typeface="Times New Roman" pitchFamily="18" charset="0"/>
                <a:cs typeface="Times New Roman" pitchFamily="18" charset="0"/>
              </a:rPr>
              <a:t>э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лементов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14422"/>
            <a:ext cx="8429684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229600" cy="1143000"/>
          </a:xfrm>
        </p:spPr>
        <p:txBody>
          <a:bodyPr/>
          <a:lstStyle/>
          <a:p>
            <a:r>
              <a:rPr lang="ru-RU" dirty="0" smtClean="0">
                <a:solidFill>
                  <a:srgbClr val="5A2781"/>
                </a:solidFill>
                <a:latin typeface="Times New Roman" pitchFamily="18" charset="0"/>
                <a:cs typeface="Times New Roman" pitchFamily="18" charset="0"/>
              </a:rPr>
              <a:t>Что такое </a:t>
            </a:r>
            <a:r>
              <a:rPr lang="ru-RU" b="1" dirty="0" smtClean="0">
                <a:solidFill>
                  <a:srgbClr val="1ACA02"/>
                </a:solidFill>
                <a:latin typeface="Times New Roman" pitchFamily="18" charset="0"/>
                <a:cs typeface="Times New Roman" pitchFamily="18" charset="0"/>
              </a:rPr>
              <a:t>«валентность»</a:t>
            </a:r>
            <a:r>
              <a:rPr lang="ru-RU" dirty="0" smtClean="0">
                <a:solidFill>
                  <a:srgbClr val="5A2781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solidFill>
                <a:srgbClr val="5A278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85992"/>
            <a:ext cx="8115328" cy="342902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200" b="1" u="sng" dirty="0" smtClean="0">
                <a:solidFill>
                  <a:srgbClr val="1ACA02"/>
                </a:solidFill>
                <a:latin typeface="Times New Roman" pitchFamily="18" charset="0"/>
                <a:cs typeface="Times New Roman" pitchFamily="18" charset="0"/>
              </a:rPr>
              <a:t>Валентность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способность атомов химических элементов к образованию химических связей, она определяет число химических связей, которыми данный атом соединяется с другими атомами в молекуле.</a:t>
            </a:r>
          </a:p>
          <a:p>
            <a:pPr>
              <a:buNone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7923778">
            <a:off x="7743241" y="5567361"/>
            <a:ext cx="1323981" cy="959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7219626">
            <a:off x="38027" y="292218"/>
            <a:ext cx="1214446" cy="879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55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813461"/>
            <a:ext cx="9144000" cy="50445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257</Words>
  <Application>Microsoft Office PowerPoint</Application>
  <PresentationFormat>Экран (4:3)</PresentationFormat>
  <Paragraphs>60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Точечный рисунок</vt:lpstr>
      <vt:lpstr>Слайд 1</vt:lpstr>
      <vt:lpstr>Распределить формулы веществ на две группы. Дать названия группам.</vt:lpstr>
      <vt:lpstr>ПРОВЕРИМ….</vt:lpstr>
      <vt:lpstr>Что такое «химическое строение»? </vt:lpstr>
      <vt:lpstr>Какой русский ученый занимался изучением строения органических веществ?</vt:lpstr>
      <vt:lpstr>Каковы положения теории  А.М. Бутлерова?</vt:lpstr>
      <vt:lpstr>По аналогии дополнить таблицу:</vt:lpstr>
      <vt:lpstr>ПРОВЕРИМ….</vt:lpstr>
      <vt:lpstr>Что такое «валентность»?</vt:lpstr>
      <vt:lpstr>Сегодня на уроке мы:</vt:lpstr>
      <vt:lpstr>    11.03.2012  Тема: «Предельные углеводороды»</vt:lpstr>
      <vt:lpstr>Слайд 12</vt:lpstr>
      <vt:lpstr>Слайд 13</vt:lpstr>
      <vt:lpstr>ХИМИЧЕСКИЕ СВОЙСТВА: </vt:lpstr>
      <vt:lpstr>Итак….</vt:lpstr>
      <vt:lpstr>ДОМАШНЕЕ ЗАДАНИЕ:</vt:lpstr>
      <vt:lpstr>Слайд 17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Катя</dc:creator>
  <cp:lastModifiedBy>Катя</cp:lastModifiedBy>
  <cp:revision>60</cp:revision>
  <dcterms:created xsi:type="dcterms:W3CDTF">2011-03-16T04:39:52Z</dcterms:created>
  <dcterms:modified xsi:type="dcterms:W3CDTF">2012-04-10T16:10:44Z</dcterms:modified>
</cp:coreProperties>
</file>