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1" r:id="rId7"/>
    <p:sldId id="262" r:id="rId8"/>
    <p:sldId id="263" r:id="rId9"/>
    <p:sldId id="264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18BEB-0BC4-4F04-ABE8-7EB35DFFD85A}" type="datetimeFigureOut">
              <a:rPr lang="ru-RU" smtClean="0"/>
              <a:t>10.03.2013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D4F2-3B3B-4BCF-AF40-06BE24D668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18BEB-0BC4-4F04-ABE8-7EB35DFFD85A}" type="datetimeFigureOut">
              <a:rPr lang="ru-RU" smtClean="0"/>
              <a:t>10.03.2013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D4F2-3B3B-4BCF-AF40-06BE24D668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18BEB-0BC4-4F04-ABE8-7EB35DFFD85A}" type="datetimeFigureOut">
              <a:rPr lang="ru-RU" smtClean="0"/>
              <a:t>10.03.2013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D4F2-3B3B-4BCF-AF40-06BE24D668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3D23677-1E84-4BD9-9FE5-153979604FE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18BEB-0BC4-4F04-ABE8-7EB35DFFD85A}" type="datetimeFigureOut">
              <a:rPr lang="ru-RU" smtClean="0"/>
              <a:t>10.03.2013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D4F2-3B3B-4BCF-AF40-06BE24D668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18BEB-0BC4-4F04-ABE8-7EB35DFFD85A}" type="datetimeFigureOut">
              <a:rPr lang="ru-RU" smtClean="0"/>
              <a:t>10.03.2013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D4F2-3B3B-4BCF-AF40-06BE24D668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18BEB-0BC4-4F04-ABE8-7EB35DFFD85A}" type="datetimeFigureOut">
              <a:rPr lang="ru-RU" smtClean="0"/>
              <a:t>10.03.2013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D4F2-3B3B-4BCF-AF40-06BE24D668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18BEB-0BC4-4F04-ABE8-7EB35DFFD85A}" type="datetimeFigureOut">
              <a:rPr lang="ru-RU" smtClean="0"/>
              <a:t>10.03.2013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D4F2-3B3B-4BCF-AF40-06BE24D668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18BEB-0BC4-4F04-ABE8-7EB35DFFD85A}" type="datetimeFigureOut">
              <a:rPr lang="ru-RU" smtClean="0"/>
              <a:t>10.03.2013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D4F2-3B3B-4BCF-AF40-06BE24D668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18BEB-0BC4-4F04-ABE8-7EB35DFFD85A}" type="datetimeFigureOut">
              <a:rPr lang="ru-RU" smtClean="0"/>
              <a:t>10.03.2013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D4F2-3B3B-4BCF-AF40-06BE24D668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18BEB-0BC4-4F04-ABE8-7EB35DFFD85A}" type="datetimeFigureOut">
              <a:rPr lang="ru-RU" smtClean="0"/>
              <a:t>10.03.2013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D4F2-3B3B-4BCF-AF40-06BE24D668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18BEB-0BC4-4F04-ABE8-7EB35DFFD85A}" type="datetimeFigureOut">
              <a:rPr lang="ru-RU" smtClean="0"/>
              <a:t>10.03.2013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D4F2-3B3B-4BCF-AF40-06BE24D668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18BEB-0BC4-4F04-ABE8-7EB35DFFD85A}" type="datetimeFigureOut">
              <a:rPr lang="ru-RU" smtClean="0"/>
              <a:t>10.03.2013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0D4F2-3B3B-4BCF-AF40-06BE24D668B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slide" Target="slide5.xml"/><Relationship Id="rId7" Type="http://schemas.openxmlformats.org/officeDocument/2006/relationships/slide" Target="slide9.xml"/><Relationship Id="rId2" Type="http://schemas.openxmlformats.org/officeDocument/2006/relationships/slide" Target="slide4.xml"/><Relationship Id="rId1" Type="http://schemas.openxmlformats.org/officeDocument/2006/relationships/slideLayout" Target="../slideLayouts/slideLayout6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user\Desktop\096.mp3" TargetMode="Externa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Users\user\Desktop\096.mp3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sz="7200" b="1" i="1" dirty="0" smtClean="0">
                <a:solidFill>
                  <a:srgbClr val="C00000"/>
                </a:solidFill>
              </a:rPr>
              <a:t>Знай </a:t>
            </a:r>
            <a:br>
              <a:rPr lang="ru-RU" sz="7200" b="1" i="1" dirty="0" smtClean="0">
                <a:solidFill>
                  <a:srgbClr val="C00000"/>
                </a:solidFill>
              </a:rPr>
            </a:br>
            <a:r>
              <a:rPr lang="ru-RU" sz="7200" b="1" i="1" dirty="0" smtClean="0">
                <a:solidFill>
                  <a:srgbClr val="C00000"/>
                </a:solidFill>
              </a:rPr>
              <a:t>правила дорожного движения</a:t>
            </a:r>
            <a:endParaRPr lang="ru-RU" sz="7200" b="1" i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706438"/>
          </a:xfrm>
          <a:solidFill>
            <a:srgbClr val="FFFF00"/>
          </a:solidFill>
          <a:ln w="57150">
            <a:solidFill>
              <a:srgbClr val="CC00FF"/>
            </a:solidFill>
          </a:ln>
        </p:spPr>
        <p:txBody>
          <a:bodyPr/>
          <a:lstStyle/>
          <a:p>
            <a:r>
              <a:rPr lang="ru-RU" sz="2800" b="1" dirty="0">
                <a:solidFill>
                  <a:srgbClr val="002060"/>
                </a:solidFill>
              </a:rPr>
              <a:t>Дорожные знаки:</a:t>
            </a:r>
          </a:p>
        </p:txBody>
      </p:sp>
      <p:sp>
        <p:nvSpPr>
          <p:cNvPr id="59395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07950" y="1196975"/>
            <a:ext cx="2303463" cy="144145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ru-RU" sz="1800">
                <a:solidFill>
                  <a:schemeClr val="accent2"/>
                </a:solidFill>
              </a:rPr>
              <a:t>Предупре-</a:t>
            </a:r>
          </a:p>
          <a:p>
            <a:pPr algn="l"/>
            <a:r>
              <a:rPr lang="ru-RU" sz="1800">
                <a:solidFill>
                  <a:schemeClr val="accent2"/>
                </a:solidFill>
              </a:rPr>
              <a:t>ждающие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276600" y="1484313"/>
            <a:ext cx="2519363" cy="2089150"/>
            <a:chOff x="2109" y="935"/>
            <a:chExt cx="1587" cy="1316"/>
          </a:xfrm>
        </p:grpSpPr>
        <p:sp>
          <p:nvSpPr>
            <p:cNvPr id="59397" name="AutoShape 5"/>
            <p:cNvSpPr>
              <a:spLocks noChangeArrowheads="1"/>
            </p:cNvSpPr>
            <p:nvPr/>
          </p:nvSpPr>
          <p:spPr bwMode="auto">
            <a:xfrm>
              <a:off x="2109" y="935"/>
              <a:ext cx="1587" cy="1316"/>
            </a:xfrm>
            <a:prstGeom prst="diamond">
              <a:avLst/>
            </a:prstGeom>
            <a:solidFill>
              <a:schemeClr val="bg1"/>
            </a:solidFill>
            <a:ln w="5715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9398" name="AutoShape 6">
              <a:hlinkClick r:id="rId3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2381" y="1162"/>
              <a:ext cx="1043" cy="907"/>
            </a:xfrm>
            <a:prstGeom prst="diamond">
              <a:avLst/>
            </a:prstGeom>
            <a:solidFill>
              <a:srgbClr val="FFFF99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1800">
                  <a:solidFill>
                    <a:schemeClr val="accent2"/>
                  </a:solidFill>
                </a:rPr>
                <a:t>Знаки</a:t>
              </a:r>
            </a:p>
            <a:p>
              <a:pPr algn="ctr"/>
              <a:r>
                <a:rPr lang="ru-RU" sz="1800">
                  <a:solidFill>
                    <a:schemeClr val="accent2"/>
                  </a:solidFill>
                </a:rPr>
                <a:t>Приоритета</a:t>
              </a:r>
            </a:p>
            <a:p>
              <a:pPr algn="ctr"/>
              <a:endParaRPr lang="ru-RU" sz="1800">
                <a:solidFill>
                  <a:schemeClr val="accent2"/>
                </a:solidFill>
              </a:endParaRPr>
            </a:p>
          </p:txBody>
        </p:sp>
      </p:grpSp>
      <p:sp>
        <p:nvSpPr>
          <p:cNvPr id="59399" name="AutoShap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308850" y="1341438"/>
            <a:ext cx="1727200" cy="1655762"/>
          </a:xfrm>
          <a:prstGeom prst="flowChartConnector">
            <a:avLst/>
          </a:prstGeom>
          <a:solidFill>
            <a:schemeClr val="bg1"/>
          </a:solidFill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800">
                <a:solidFill>
                  <a:schemeClr val="accent2"/>
                </a:solidFill>
              </a:rPr>
              <a:t>Запрещающие</a:t>
            </a:r>
          </a:p>
        </p:txBody>
      </p:sp>
      <p:sp>
        <p:nvSpPr>
          <p:cNvPr id="59400" name="AutoShape 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50825" y="4365625"/>
            <a:ext cx="1727200" cy="1655763"/>
          </a:xfrm>
          <a:prstGeom prst="flowChartConnector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800">
                <a:solidFill>
                  <a:schemeClr val="bg1"/>
                </a:solidFill>
              </a:rPr>
              <a:t>Предписываю-</a:t>
            </a:r>
          </a:p>
          <a:p>
            <a:pPr algn="ctr"/>
            <a:r>
              <a:rPr lang="ru-RU" sz="1800">
                <a:solidFill>
                  <a:schemeClr val="bg1"/>
                </a:solidFill>
              </a:rPr>
              <a:t>щие</a:t>
            </a:r>
          </a:p>
        </p:txBody>
      </p:sp>
      <p:sp>
        <p:nvSpPr>
          <p:cNvPr id="59401" name="Rectangle 9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339975" y="4292600"/>
            <a:ext cx="1368425" cy="1800225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800">
                <a:solidFill>
                  <a:schemeClr val="bg1"/>
                </a:solidFill>
              </a:rPr>
              <a:t>Информаци-</a:t>
            </a:r>
          </a:p>
          <a:p>
            <a:pPr algn="ctr"/>
            <a:r>
              <a:rPr lang="ru-RU" sz="1800">
                <a:solidFill>
                  <a:schemeClr val="bg1"/>
                </a:solidFill>
              </a:rPr>
              <a:t>онно-</a:t>
            </a:r>
          </a:p>
          <a:p>
            <a:pPr algn="ctr"/>
            <a:r>
              <a:rPr lang="ru-RU" sz="1800">
                <a:solidFill>
                  <a:schemeClr val="bg1"/>
                </a:solidFill>
              </a:rPr>
              <a:t>указатель-</a:t>
            </a:r>
          </a:p>
          <a:p>
            <a:pPr algn="ctr"/>
            <a:r>
              <a:rPr lang="ru-RU" sz="1800">
                <a:solidFill>
                  <a:schemeClr val="bg1"/>
                </a:solidFill>
              </a:rPr>
              <a:t>ные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4284663" y="4292600"/>
            <a:ext cx="1368425" cy="1800225"/>
            <a:chOff x="2699" y="2704"/>
            <a:chExt cx="862" cy="1134"/>
          </a:xfrm>
        </p:grpSpPr>
        <p:sp>
          <p:nvSpPr>
            <p:cNvPr id="59403" name="Rectangle 11"/>
            <p:cNvSpPr>
              <a:spLocks noChangeArrowheads="1"/>
            </p:cNvSpPr>
            <p:nvPr/>
          </p:nvSpPr>
          <p:spPr bwMode="auto">
            <a:xfrm>
              <a:off x="2699" y="2704"/>
              <a:ext cx="862" cy="1134"/>
            </a:xfrm>
            <a:prstGeom prst="rect">
              <a:avLst/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1800">
                <a:solidFill>
                  <a:schemeClr val="bg1"/>
                </a:solidFill>
              </a:endParaRPr>
            </a:p>
          </p:txBody>
        </p:sp>
        <p:sp>
          <p:nvSpPr>
            <p:cNvPr id="59404" name="Rectangle 12">
              <a:hlinkClick r:id="rId7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2835" y="2840"/>
              <a:ext cx="590" cy="59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1800">
                  <a:solidFill>
                    <a:schemeClr val="accent2"/>
                  </a:solidFill>
                </a:rPr>
                <a:t>Знаки</a:t>
              </a:r>
            </a:p>
            <a:p>
              <a:pPr algn="ctr"/>
              <a:r>
                <a:rPr lang="ru-RU" sz="1800">
                  <a:solidFill>
                    <a:schemeClr val="accent2"/>
                  </a:solidFill>
                </a:rPr>
                <a:t>сервиса</a:t>
              </a:r>
            </a:p>
          </p:txBody>
        </p:sp>
      </p:grpSp>
      <p:sp>
        <p:nvSpPr>
          <p:cNvPr id="59405" name="AutoShape 13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5940425" y="4652963"/>
            <a:ext cx="2808288" cy="10795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800">
                <a:solidFill>
                  <a:schemeClr val="accent2"/>
                </a:solidFill>
              </a:rPr>
              <a:t>Знаки дополнительной</a:t>
            </a:r>
          </a:p>
          <a:p>
            <a:pPr algn="ctr"/>
            <a:r>
              <a:rPr lang="ru-RU" sz="1800">
                <a:solidFill>
                  <a:schemeClr val="accent2"/>
                </a:solidFill>
              </a:rPr>
              <a:t>информации</a:t>
            </a:r>
          </a:p>
        </p:txBody>
      </p:sp>
      <p:sp>
        <p:nvSpPr>
          <p:cNvPr id="59406" name="Line 14"/>
          <p:cNvSpPr>
            <a:spLocks noChangeShapeType="1"/>
          </p:cNvSpPr>
          <p:nvPr/>
        </p:nvSpPr>
        <p:spPr bwMode="auto">
          <a:xfrm flipH="1">
            <a:off x="1619250" y="981075"/>
            <a:ext cx="1152525" cy="719138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9407" name="Line 15"/>
          <p:cNvSpPr>
            <a:spLocks noChangeShapeType="1"/>
          </p:cNvSpPr>
          <p:nvPr/>
        </p:nvSpPr>
        <p:spPr bwMode="auto">
          <a:xfrm>
            <a:off x="4572000" y="981075"/>
            <a:ext cx="0" cy="503238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9408" name="Line 16"/>
          <p:cNvSpPr>
            <a:spLocks noChangeShapeType="1"/>
          </p:cNvSpPr>
          <p:nvPr/>
        </p:nvSpPr>
        <p:spPr bwMode="auto">
          <a:xfrm flipH="1">
            <a:off x="1403350" y="981075"/>
            <a:ext cx="2089150" cy="3384550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9409" name="Line 17"/>
          <p:cNvSpPr>
            <a:spLocks noChangeShapeType="1"/>
          </p:cNvSpPr>
          <p:nvPr/>
        </p:nvSpPr>
        <p:spPr bwMode="auto">
          <a:xfrm flipH="1">
            <a:off x="2555875" y="981075"/>
            <a:ext cx="1152525" cy="3311525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9410" name="Line 18"/>
          <p:cNvSpPr>
            <a:spLocks noChangeShapeType="1"/>
          </p:cNvSpPr>
          <p:nvPr/>
        </p:nvSpPr>
        <p:spPr bwMode="auto">
          <a:xfrm flipH="1">
            <a:off x="5435600" y="981075"/>
            <a:ext cx="1008063" cy="3311525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9411" name="Line 19"/>
          <p:cNvSpPr>
            <a:spLocks noChangeShapeType="1"/>
          </p:cNvSpPr>
          <p:nvPr/>
        </p:nvSpPr>
        <p:spPr bwMode="auto">
          <a:xfrm>
            <a:off x="6732588" y="981075"/>
            <a:ext cx="863600" cy="3671888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9412" name="Line 20"/>
          <p:cNvSpPr>
            <a:spLocks noChangeShapeType="1"/>
          </p:cNvSpPr>
          <p:nvPr/>
        </p:nvSpPr>
        <p:spPr bwMode="auto">
          <a:xfrm>
            <a:off x="7164388" y="981075"/>
            <a:ext cx="646112" cy="431800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9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9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59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0" dur="500"/>
                                        <p:tgtEl>
                                          <p:spTgt spid="5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3" dur="500"/>
                                        <p:tgtEl>
                                          <p:spTgt spid="59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94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94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9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9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9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9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9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9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9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9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9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9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9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9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 animBg="1"/>
      <p:bldP spid="59395" grpId="0" animBg="1"/>
      <p:bldP spid="59399" grpId="0" animBg="1"/>
      <p:bldP spid="59400" grpId="0" animBg="1"/>
      <p:bldP spid="59401" grpId="0" animBg="1"/>
      <p:bldP spid="59405" grpId="0" animBg="1"/>
      <p:bldP spid="59406" grpId="0" animBg="1"/>
      <p:bldP spid="59407" grpId="0" animBg="1"/>
      <p:bldP spid="59408" grpId="0" animBg="1"/>
      <p:bldP spid="59409" grpId="0" animBg="1"/>
      <p:bldP spid="59410" grpId="0" animBg="1"/>
      <p:bldP spid="59411" grpId="0" animBg="1"/>
      <p:bldP spid="594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9452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ИГРА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 «Что хотите – говорите…»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ru-RU" sz="7200" b="1" i="1" dirty="0" smtClean="0"/>
              <a:t>Дорожный знак</a:t>
            </a:r>
            <a:endParaRPr lang="ru-RU" sz="7200" b="1" i="1" dirty="0"/>
          </a:p>
        </p:txBody>
      </p:sp>
      <p:pic>
        <p:nvPicPr>
          <p:cNvPr id="4" name="Содержимое 3" descr="i (6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556792"/>
            <a:ext cx="9144000" cy="5301208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ru-RU" sz="6600" b="1" i="1" dirty="0" smtClean="0"/>
              <a:t>Пешеходный переход</a:t>
            </a:r>
            <a:endParaRPr lang="ru-RU" sz="6600" b="1" i="1" dirty="0"/>
          </a:p>
        </p:txBody>
      </p:sp>
      <p:pic>
        <p:nvPicPr>
          <p:cNvPr id="4" name="Содержимое 3" descr="i (7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340768"/>
            <a:ext cx="9144000" cy="5517232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80528" y="0"/>
            <a:ext cx="9324528" cy="1417638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ru-RU" sz="7200" b="1" i="1" dirty="0" smtClean="0"/>
              <a:t>Светофор</a:t>
            </a:r>
            <a:endParaRPr lang="ru-RU" sz="7200" b="1" i="1" dirty="0"/>
          </a:p>
        </p:txBody>
      </p:sp>
      <p:pic>
        <p:nvPicPr>
          <p:cNvPr id="4" name="Содержимое 3" descr="i (8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772816"/>
            <a:ext cx="8208912" cy="4464496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ru-RU" sz="7200" b="1" i="1" dirty="0" smtClean="0"/>
              <a:t>Трамвай</a:t>
            </a:r>
            <a:endParaRPr lang="ru-RU" sz="7200" b="1" i="1" dirty="0"/>
          </a:p>
        </p:txBody>
      </p:sp>
      <p:pic>
        <p:nvPicPr>
          <p:cNvPr id="4" name="Содержимое 3" descr="i (9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916832"/>
            <a:ext cx="8820472" cy="4320480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ru-RU" sz="7200" b="1" i="1" dirty="0" smtClean="0"/>
              <a:t>Машина</a:t>
            </a:r>
            <a:endParaRPr lang="ru-RU" sz="7200" b="1" i="1" dirty="0"/>
          </a:p>
        </p:txBody>
      </p:sp>
      <p:pic>
        <p:nvPicPr>
          <p:cNvPr id="4" name="Содержимое 3" descr="ikyFETmKXy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412776"/>
            <a:ext cx="9144000" cy="5445224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ru-RU" sz="7200" b="1" i="1" dirty="0" smtClean="0"/>
              <a:t>Шоссе</a:t>
            </a:r>
            <a:endParaRPr lang="ru-RU" sz="7200" b="1" i="1" dirty="0"/>
          </a:p>
        </p:txBody>
      </p:sp>
      <p:pic>
        <p:nvPicPr>
          <p:cNvPr id="4" name="Содержимое 3" descr="i (10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484784"/>
            <a:ext cx="9144000" cy="5373216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395520" cy="1417638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ru-RU" sz="7200" b="1" i="1" dirty="0" smtClean="0"/>
              <a:t>ДТП</a:t>
            </a:r>
            <a:endParaRPr lang="ru-RU" sz="7200" b="1" i="1" dirty="0"/>
          </a:p>
        </p:txBody>
      </p:sp>
      <p:pic>
        <p:nvPicPr>
          <p:cNvPr id="4" name="Содержимое 3" descr="i (1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412776"/>
            <a:ext cx="9144000" cy="5445224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2952328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ru-RU" sz="7200" b="1" i="1" dirty="0" smtClean="0"/>
              <a:t>Внимание</a:t>
            </a:r>
            <a:endParaRPr lang="ru-RU" sz="72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941168"/>
            <a:ext cx="8229600" cy="1184995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42802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ru-RU" sz="7200" b="1" dirty="0" smtClean="0">
                <a:latin typeface="Arial Black" pitchFamily="34" charset="0"/>
              </a:rPr>
              <a:t>ДТП</a:t>
            </a:r>
            <a:endParaRPr lang="ru-RU" sz="7200" b="1" dirty="0">
              <a:latin typeface="Arial Black" pitchFamily="34" charset="0"/>
            </a:endParaRPr>
          </a:p>
        </p:txBody>
      </p:sp>
      <p:pic>
        <p:nvPicPr>
          <p:cNvPr id="4" name="Содержимое 3" descr="i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" y="1556792"/>
            <a:ext cx="9144000" cy="5301208"/>
          </a:xfrm>
        </p:spPr>
      </p:pic>
      <p:pic>
        <p:nvPicPr>
          <p:cNvPr id="5" name="096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839200" y="6553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06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ru-RU" sz="7200" b="1" i="1" dirty="0" smtClean="0"/>
              <a:t>Инспектор</a:t>
            </a:r>
            <a:endParaRPr lang="ru-RU" sz="7200" b="1" i="1" dirty="0"/>
          </a:p>
        </p:txBody>
      </p:sp>
      <p:pic>
        <p:nvPicPr>
          <p:cNvPr id="4" name="Содержимое 3" descr="¦-¦¬¦¬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05137" y="1696244"/>
            <a:ext cx="3133725" cy="4333875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rgbClr val="FF3399"/>
          </a:solidFill>
        </p:spPr>
        <p:txBody>
          <a:bodyPr>
            <a:normAutofit/>
          </a:bodyPr>
          <a:lstStyle/>
          <a:p>
            <a:r>
              <a:rPr lang="ru-RU" b="1" dirty="0" smtClean="0"/>
              <a:t>1. знать</a:t>
            </a:r>
            <a:r>
              <a:rPr lang="ru-RU" dirty="0" smtClean="0"/>
              <a:t> – ПДД;</a:t>
            </a:r>
            <a:br>
              <a:rPr lang="ru-RU" dirty="0" smtClean="0"/>
            </a:br>
            <a:r>
              <a:rPr lang="ru-RU" b="1" dirty="0" smtClean="0"/>
              <a:t>2. уметь</a:t>
            </a:r>
            <a:r>
              <a:rPr lang="ru-RU" dirty="0" smtClean="0"/>
              <a:t> – предвидеть, распознавать опасность, избегать её;</a:t>
            </a:r>
            <a:br>
              <a:rPr lang="ru-RU" dirty="0" smtClean="0"/>
            </a:br>
            <a:r>
              <a:rPr lang="ru-RU" b="1" dirty="0" smtClean="0"/>
              <a:t>3. действовать</a:t>
            </a:r>
            <a:r>
              <a:rPr lang="ru-RU" dirty="0" smtClean="0"/>
              <a:t> - грамотно, без паники;</a:t>
            </a:r>
            <a:br>
              <a:rPr lang="ru-RU" dirty="0" smtClean="0"/>
            </a:br>
            <a:r>
              <a:rPr lang="ru-RU" b="1" dirty="0" smtClean="0"/>
              <a:t>4. хотеть</a:t>
            </a:r>
            <a:r>
              <a:rPr lang="ru-RU" dirty="0" smtClean="0"/>
              <a:t> – совершенствовать свои знания по ПДД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096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839200" y="6553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062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4000" b="1" dirty="0"/>
              <a:t>"Дорожно-транспортное происшествие" </a:t>
            </a:r>
            <a:r>
              <a:rPr lang="ru-RU" sz="4000" dirty="0" smtClean="0"/>
              <a:t>–</a:t>
            </a:r>
            <a:br>
              <a:rPr lang="ru-RU" sz="4000" dirty="0" smtClean="0"/>
            </a:br>
            <a:r>
              <a:rPr lang="ru-RU" sz="4000" dirty="0" smtClean="0"/>
              <a:t> </a:t>
            </a:r>
            <a:r>
              <a:rPr lang="ru-RU" sz="4000" dirty="0"/>
              <a:t>событие, возникшее в процессе движения по дороге транспортного средства и с его участием, при котором погибли или ранены люди, повреждены транспортные средства, сооружения, грузы либо причинен иной материальный ущерб.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857998"/>
            <a:ext cx="82296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56792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b="1" dirty="0" smtClean="0"/>
              <a:t>Первое ДТП</a:t>
            </a:r>
            <a:endParaRPr lang="ru-RU" b="1" dirty="0"/>
          </a:p>
        </p:txBody>
      </p:sp>
      <p:pic>
        <p:nvPicPr>
          <p:cNvPr id="4" name="Содержимое 3" descr="i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556792"/>
            <a:ext cx="8640959" cy="530120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882650"/>
          </a:xfrm>
          <a:ln>
            <a:solidFill>
              <a:srgbClr val="0066FF"/>
            </a:solidFill>
          </a:ln>
        </p:spPr>
        <p:txBody>
          <a:bodyPr/>
          <a:lstStyle/>
          <a:p>
            <a:r>
              <a:rPr lang="ru-RU" sz="2400">
                <a:solidFill>
                  <a:srgbClr val="FF0000"/>
                </a:solidFill>
              </a:rPr>
              <a:t>Основные причины дорожно-транспортных</a:t>
            </a:r>
            <a:br>
              <a:rPr lang="ru-RU" sz="2400">
                <a:solidFill>
                  <a:srgbClr val="FF0000"/>
                </a:solidFill>
              </a:rPr>
            </a:br>
            <a:r>
              <a:rPr lang="ru-RU" sz="2400">
                <a:solidFill>
                  <a:srgbClr val="FF0000"/>
                </a:solidFill>
              </a:rPr>
              <a:t>происшествий: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268413"/>
            <a:ext cx="8496300" cy="5329237"/>
          </a:xfrm>
          <a:ln>
            <a:solidFill>
              <a:srgbClr val="0000FF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000" dirty="0">
                <a:solidFill>
                  <a:srgbClr val="0000FF"/>
                </a:solidFill>
              </a:rPr>
              <a:t>Окончание учебного года, увеличение числа детей на дорогах.</a:t>
            </a:r>
          </a:p>
          <a:p>
            <a:pPr>
              <a:lnSpc>
                <a:spcPct val="90000"/>
              </a:lnSpc>
            </a:pPr>
            <a:r>
              <a:rPr lang="ru-RU" sz="2000" dirty="0">
                <a:solidFill>
                  <a:srgbClr val="0000FF"/>
                </a:solidFill>
              </a:rPr>
              <a:t>Снижение контроля со стороны родителей.</a:t>
            </a:r>
          </a:p>
          <a:p>
            <a:pPr>
              <a:lnSpc>
                <a:spcPct val="90000"/>
              </a:lnSpc>
            </a:pPr>
            <a:r>
              <a:rPr lang="ru-RU" sz="2000" dirty="0">
                <a:solidFill>
                  <a:srgbClr val="0000FF"/>
                </a:solidFill>
              </a:rPr>
              <a:t>Скользкие участки дорог во время непогоды.</a:t>
            </a:r>
          </a:p>
          <a:p>
            <a:pPr>
              <a:lnSpc>
                <a:spcPct val="90000"/>
              </a:lnSpc>
            </a:pPr>
            <a:r>
              <a:rPr lang="ru-RU" sz="2000" dirty="0">
                <a:solidFill>
                  <a:srgbClr val="0000FF"/>
                </a:solidFill>
              </a:rPr>
              <a:t>Яркое ослепляющее солнце.</a:t>
            </a:r>
          </a:p>
          <a:p>
            <a:pPr>
              <a:lnSpc>
                <a:spcPct val="90000"/>
              </a:lnSpc>
            </a:pPr>
            <a:r>
              <a:rPr lang="ru-RU" sz="2000" dirty="0">
                <a:solidFill>
                  <a:srgbClr val="0000FF"/>
                </a:solidFill>
              </a:rPr>
              <a:t>Плохое состояние дорог.</a:t>
            </a:r>
          </a:p>
          <a:p>
            <a:pPr>
              <a:lnSpc>
                <a:spcPct val="90000"/>
              </a:lnSpc>
            </a:pPr>
            <a:r>
              <a:rPr lang="ru-RU" sz="2000" dirty="0">
                <a:solidFill>
                  <a:srgbClr val="0000FF"/>
                </a:solidFill>
              </a:rPr>
              <a:t>Рассеянное внимание водителей и пешеходов.</a:t>
            </a:r>
          </a:p>
          <a:p>
            <a:pPr>
              <a:lnSpc>
                <a:spcPct val="90000"/>
              </a:lnSpc>
            </a:pPr>
            <a:r>
              <a:rPr lang="ru-RU" sz="2000" dirty="0">
                <a:solidFill>
                  <a:srgbClr val="0000FF"/>
                </a:solidFill>
              </a:rPr>
              <a:t>Переход улицы в неустановленном месте.</a:t>
            </a:r>
          </a:p>
          <a:p>
            <a:pPr>
              <a:lnSpc>
                <a:spcPct val="90000"/>
              </a:lnSpc>
            </a:pPr>
            <a:r>
              <a:rPr lang="ru-RU" sz="2000" dirty="0">
                <a:solidFill>
                  <a:srgbClr val="0000FF"/>
                </a:solidFill>
              </a:rPr>
              <a:t>Переход перед близко идущим транспортом.</a:t>
            </a:r>
          </a:p>
          <a:p>
            <a:pPr>
              <a:lnSpc>
                <a:spcPct val="90000"/>
              </a:lnSpc>
            </a:pPr>
            <a:r>
              <a:rPr lang="ru-RU" sz="2000" dirty="0">
                <a:solidFill>
                  <a:srgbClr val="0000FF"/>
                </a:solidFill>
              </a:rPr>
              <a:t>Появление пешеходов из-за стоящего на проезжей части транспорта.</a:t>
            </a:r>
          </a:p>
          <a:p>
            <a:pPr>
              <a:lnSpc>
                <a:spcPct val="90000"/>
              </a:lnSpc>
            </a:pPr>
            <a:r>
              <a:rPr lang="ru-RU" sz="2000" dirty="0">
                <a:solidFill>
                  <a:srgbClr val="0000FF"/>
                </a:solidFill>
              </a:rPr>
              <a:t>Подвижные игры на проезжей части.</a:t>
            </a:r>
          </a:p>
          <a:p>
            <a:pPr>
              <a:lnSpc>
                <a:spcPct val="90000"/>
              </a:lnSpc>
            </a:pPr>
            <a:r>
              <a:rPr lang="ru-RU" sz="2000" dirty="0">
                <a:solidFill>
                  <a:srgbClr val="0000FF"/>
                </a:solidFill>
              </a:rPr>
              <a:t>Езда на велосипедах по проезжей части.</a:t>
            </a:r>
          </a:p>
          <a:p>
            <a:pPr>
              <a:lnSpc>
                <a:spcPct val="90000"/>
              </a:lnSpc>
            </a:pPr>
            <a:r>
              <a:rPr lang="ru-RU" sz="2000" dirty="0">
                <a:solidFill>
                  <a:srgbClr val="0000FF"/>
                </a:solidFill>
              </a:rPr>
              <a:t>Снижение обзора во время непогоды из-за зонта, поднятого воротника и т.п.</a:t>
            </a:r>
          </a:p>
          <a:p>
            <a:pPr>
              <a:lnSpc>
                <a:spcPct val="90000"/>
              </a:lnSpc>
            </a:pPr>
            <a:r>
              <a:rPr lang="ru-RU" sz="2000" dirty="0">
                <a:solidFill>
                  <a:srgbClr val="0000FF"/>
                </a:solidFill>
              </a:rPr>
              <a:t>Переход дорог при коллективном посещении театров и прочее.</a:t>
            </a:r>
          </a:p>
          <a:p>
            <a:pPr>
              <a:lnSpc>
                <a:spcPct val="90000"/>
              </a:lnSpc>
            </a:pPr>
            <a:r>
              <a:rPr lang="ru-RU" sz="2000" dirty="0">
                <a:solidFill>
                  <a:srgbClr val="0000FF"/>
                </a:solidFill>
              </a:rPr>
              <a:t>Адаптация к новым условиям во время отдыха вне дома.</a:t>
            </a:r>
          </a:p>
        </p:txBody>
      </p:sp>
      <p:pic>
        <p:nvPicPr>
          <p:cNvPr id="3076" name="Picture 4" descr="BD07306_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164388" y="1989138"/>
            <a:ext cx="1528762" cy="1827212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1" dur="80"/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2" dur="80"/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80"/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8" dur="80"/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9" dur="80"/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80"/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5" dur="80"/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6" dur="80"/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80"/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1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5679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sz="8800" dirty="0" smtClean="0">
                <a:solidFill>
                  <a:srgbClr val="FF0000"/>
                </a:solidFill>
              </a:rPr>
              <a:t>ВДРУГ…</a:t>
            </a:r>
            <a:endParaRPr lang="ru-RU" sz="8800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i (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700808"/>
            <a:ext cx="9144000" cy="5157192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45719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Содержимое 3" descr="i (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387424"/>
            <a:ext cx="8229600" cy="38742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Содержимое 3" descr="i (4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1" cy="68580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92D050"/>
          </a:solidFill>
        </p:spPr>
        <p:txBody>
          <a:bodyPr/>
          <a:lstStyle/>
          <a:p>
            <a:r>
              <a:rPr lang="ru-RU" b="1" i="1" dirty="0" smtClean="0"/>
              <a:t>ТС школьника -велосипед</a:t>
            </a:r>
            <a:endParaRPr lang="ru-RU" b="1" i="1" dirty="0"/>
          </a:p>
        </p:txBody>
      </p:sp>
      <p:pic>
        <p:nvPicPr>
          <p:cNvPr id="4" name="Содержимое 3" descr="i (5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340768"/>
            <a:ext cx="9144000" cy="5517232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158</Words>
  <Application>Microsoft Office PowerPoint</Application>
  <PresentationFormat>Экран (4:3)</PresentationFormat>
  <Paragraphs>48</Paragraphs>
  <Slides>21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Знай  правила дорожного движения</vt:lpstr>
      <vt:lpstr>ДТП</vt:lpstr>
      <vt:lpstr>"Дорожно-транспортное происшествие" –  событие, возникшее в процессе движения по дороге транспортного средства и с его участием, при котором погибли или ранены люди, повреждены транспортные средства, сооружения, грузы либо причинен иной материальный ущерб.  </vt:lpstr>
      <vt:lpstr>Первое ДТП</vt:lpstr>
      <vt:lpstr>Основные причины дорожно-транспортных происшествий:</vt:lpstr>
      <vt:lpstr>ВДРУГ…</vt:lpstr>
      <vt:lpstr>Слайд 7</vt:lpstr>
      <vt:lpstr>Слайд 8</vt:lpstr>
      <vt:lpstr>ТС школьника -велосипед</vt:lpstr>
      <vt:lpstr>Дорожные знаки:</vt:lpstr>
      <vt:lpstr>ИГРА  «Что хотите – говорите…»  </vt:lpstr>
      <vt:lpstr>Дорожный знак</vt:lpstr>
      <vt:lpstr>Пешеходный переход</vt:lpstr>
      <vt:lpstr>Светофор</vt:lpstr>
      <vt:lpstr>Трамвай</vt:lpstr>
      <vt:lpstr>Машина</vt:lpstr>
      <vt:lpstr>Шоссе</vt:lpstr>
      <vt:lpstr>ДТП</vt:lpstr>
      <vt:lpstr>Внимание</vt:lpstr>
      <vt:lpstr>Инспектор</vt:lpstr>
      <vt:lpstr>1. знать – ПДД; 2. уметь – предвидеть, распознавать опасность, избегать её; 3. действовать - грамотно, без паники; 4. хотеть – совершенствовать свои знания по ПДД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Знай  правила дорожного движения</dc:title>
  <dc:creator>user</dc:creator>
  <cp:lastModifiedBy>user</cp:lastModifiedBy>
  <cp:revision>7</cp:revision>
  <dcterms:created xsi:type="dcterms:W3CDTF">2013-03-10T10:14:56Z</dcterms:created>
  <dcterms:modified xsi:type="dcterms:W3CDTF">2013-03-10T11:24:01Z</dcterms:modified>
</cp:coreProperties>
</file>