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74" r:id="rId3"/>
    <p:sldId id="276" r:id="rId4"/>
    <p:sldId id="272" r:id="rId5"/>
    <p:sldId id="257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нормально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5862016"/>
        <c:axId val="75863552"/>
      </c:barChart>
      <c:catAx>
        <c:axId val="75862016"/>
        <c:scaling>
          <c:orientation val="minMax"/>
        </c:scaling>
        <c:axPos val="b"/>
        <c:tickLblPos val="nextTo"/>
        <c:crossAx val="75863552"/>
        <c:crosses val="autoZero"/>
        <c:auto val="1"/>
        <c:lblAlgn val="ctr"/>
        <c:lblOffset val="100"/>
      </c:catAx>
      <c:valAx>
        <c:axId val="75863552"/>
        <c:scaling>
          <c:orientation val="minMax"/>
        </c:scaling>
        <c:axPos val="l"/>
        <c:majorGridlines/>
        <c:numFmt formatCode="General" sourceLinked="1"/>
        <c:tickLblPos val="nextTo"/>
        <c:crossAx val="758620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"это круто"</c:v>
                </c:pt>
                <c:pt idx="1">
                  <c:v>из-за проблем</c:v>
                </c:pt>
                <c:pt idx="2">
                  <c:v>все так говорят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axId val="75912320"/>
        <c:axId val="75913856"/>
      </c:barChart>
      <c:catAx>
        <c:axId val="75912320"/>
        <c:scaling>
          <c:orientation val="minMax"/>
        </c:scaling>
        <c:axPos val="b"/>
        <c:tickLblPos val="nextTo"/>
        <c:crossAx val="75913856"/>
        <c:crosses val="autoZero"/>
        <c:auto val="1"/>
        <c:lblAlgn val="ctr"/>
        <c:lblOffset val="100"/>
      </c:catAx>
      <c:valAx>
        <c:axId val="75913856"/>
        <c:scaling>
          <c:orientation val="minMax"/>
        </c:scaling>
        <c:axPos val="l"/>
        <c:majorGridlines/>
        <c:numFmt formatCode="General" sourceLinked="1"/>
        <c:tickLblPos val="nextTo"/>
        <c:crossAx val="759123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D61FE-055B-471C-956C-27F098DCEB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DBBD46-FDE1-400A-AAE7-CE6006920111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bg1"/>
              </a:solidFill>
            </a:rPr>
            <a:t>Если ты сквернословишь, у тебя два пути :</a:t>
          </a:r>
          <a:endParaRPr lang="ru-RU" sz="3600" dirty="0">
            <a:solidFill>
              <a:schemeClr val="bg1"/>
            </a:solidFill>
          </a:endParaRPr>
        </a:p>
      </dgm:t>
    </dgm:pt>
    <dgm:pt modelId="{FE260000-1375-494B-8961-B0ACC3E30B61}" type="parTrans" cxnId="{34F765A1-C37E-4F0B-8872-C0A49D46D7F8}">
      <dgm:prSet/>
      <dgm:spPr/>
      <dgm:t>
        <a:bodyPr/>
        <a:lstStyle/>
        <a:p>
          <a:endParaRPr lang="ru-RU"/>
        </a:p>
      </dgm:t>
    </dgm:pt>
    <dgm:pt modelId="{BB8575A2-6984-4162-A25B-8CC85C16F8AB}" type="sibTrans" cxnId="{34F765A1-C37E-4F0B-8872-C0A49D46D7F8}">
      <dgm:prSet/>
      <dgm:spPr/>
      <dgm:t>
        <a:bodyPr/>
        <a:lstStyle/>
        <a:p>
          <a:endParaRPr lang="ru-RU"/>
        </a:p>
      </dgm:t>
    </dgm:pt>
    <dgm:pt modelId="{92E9AD49-9DB5-4995-873E-FFD828579DE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Первый путь: зная, что это плохо, продолжать нецензурно выражаться, тем самым включить программу самоуничтожения</a:t>
          </a:r>
          <a:endParaRPr lang="ru-RU" sz="2400" dirty="0">
            <a:solidFill>
              <a:schemeClr val="bg1"/>
            </a:solidFill>
          </a:endParaRPr>
        </a:p>
      </dgm:t>
    </dgm:pt>
    <dgm:pt modelId="{3C24AD92-04C6-4084-873D-3CFE5B176D89}" type="parTrans" cxnId="{9ED61D58-9DE0-4009-9465-78EEF0654437}">
      <dgm:prSet/>
      <dgm:spPr/>
      <dgm:t>
        <a:bodyPr/>
        <a:lstStyle/>
        <a:p>
          <a:endParaRPr lang="ru-RU"/>
        </a:p>
      </dgm:t>
    </dgm:pt>
    <dgm:pt modelId="{00A4EEA3-4DB6-4454-96D4-2BBA80BBD0E5}" type="sibTrans" cxnId="{9ED61D58-9DE0-4009-9465-78EEF0654437}">
      <dgm:prSet/>
      <dgm:spPr/>
      <dgm:t>
        <a:bodyPr/>
        <a:lstStyle/>
        <a:p>
          <a:endParaRPr lang="ru-RU"/>
        </a:p>
      </dgm:t>
    </dgm:pt>
    <dgm:pt modelId="{67015186-753B-4CFF-8602-1C7D7AD9E2B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Второй путь: это путь </a:t>
          </a:r>
          <a:r>
            <a:rPr lang="ru-RU" sz="2400" dirty="0" err="1" smtClean="0">
              <a:solidFill>
                <a:schemeClr val="bg1"/>
              </a:solidFill>
            </a:rPr>
            <a:t>самосовершенство-вания</a:t>
          </a:r>
          <a:r>
            <a:rPr lang="ru-RU" sz="2400" dirty="0" smtClean="0">
              <a:solidFill>
                <a:schemeClr val="bg1"/>
              </a:solidFill>
            </a:rPr>
            <a:t>, путь красоты, путь здоровья</a:t>
          </a:r>
          <a:endParaRPr lang="ru-RU" sz="2400" dirty="0">
            <a:solidFill>
              <a:schemeClr val="bg1"/>
            </a:solidFill>
          </a:endParaRPr>
        </a:p>
      </dgm:t>
    </dgm:pt>
    <dgm:pt modelId="{DC013174-B287-49FD-BED7-61053D77164E}" type="parTrans" cxnId="{4862287D-287D-4C64-A035-B3AFB6B33722}">
      <dgm:prSet/>
      <dgm:spPr/>
      <dgm:t>
        <a:bodyPr/>
        <a:lstStyle/>
        <a:p>
          <a:endParaRPr lang="ru-RU"/>
        </a:p>
      </dgm:t>
    </dgm:pt>
    <dgm:pt modelId="{F4D71F52-1303-4753-8519-74E55DED7F4F}" type="sibTrans" cxnId="{4862287D-287D-4C64-A035-B3AFB6B33722}">
      <dgm:prSet/>
      <dgm:spPr/>
      <dgm:t>
        <a:bodyPr/>
        <a:lstStyle/>
        <a:p>
          <a:endParaRPr lang="ru-RU"/>
        </a:p>
      </dgm:t>
    </dgm:pt>
    <dgm:pt modelId="{5B58A1CE-00D3-4BA0-A2D3-4C08EADD773D}" type="pres">
      <dgm:prSet presAssocID="{2F2D61FE-055B-471C-956C-27F098DCEB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D045B7-E53A-46EE-86C4-C988A785E010}" type="pres">
      <dgm:prSet presAssocID="{A3DBBD46-FDE1-400A-AAE7-CE6006920111}" presName="hierRoot1" presStyleCnt="0"/>
      <dgm:spPr/>
    </dgm:pt>
    <dgm:pt modelId="{C8D10A63-A897-4DE6-8AB9-24123ABC6B24}" type="pres">
      <dgm:prSet presAssocID="{A3DBBD46-FDE1-400A-AAE7-CE6006920111}" presName="composite" presStyleCnt="0"/>
      <dgm:spPr/>
    </dgm:pt>
    <dgm:pt modelId="{8508E1F5-FED3-4842-B86D-4E51FBEC974C}" type="pres">
      <dgm:prSet presAssocID="{A3DBBD46-FDE1-400A-AAE7-CE6006920111}" presName="background" presStyleLbl="node0" presStyleIdx="0" presStyleCnt="1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D879A73B-F40A-4D31-A540-373062C4EA24}" type="pres">
      <dgm:prSet presAssocID="{A3DBBD46-FDE1-400A-AAE7-CE6006920111}" presName="text" presStyleLbl="fgAcc0" presStyleIdx="0" presStyleCnt="1" custScaleX="234817" custScaleY="122798" custLinFactNeighborX="-1981" custLinFactNeighborY="-31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943D0-6864-43D0-AFEE-9A7F9FD6E845}" type="pres">
      <dgm:prSet presAssocID="{A3DBBD46-FDE1-400A-AAE7-CE6006920111}" presName="hierChild2" presStyleCnt="0"/>
      <dgm:spPr/>
    </dgm:pt>
    <dgm:pt modelId="{DA7B8D1E-0E26-4731-85E0-87831A2E8E81}" type="pres">
      <dgm:prSet presAssocID="{3C24AD92-04C6-4084-873D-3CFE5B176D8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EB02179-6C43-46B9-8FF8-B379A5773668}" type="pres">
      <dgm:prSet presAssocID="{92E9AD49-9DB5-4995-873E-FFD828579DED}" presName="hierRoot2" presStyleCnt="0"/>
      <dgm:spPr/>
    </dgm:pt>
    <dgm:pt modelId="{A3E34F8A-1428-41BF-9BF1-88CEC71E546B}" type="pres">
      <dgm:prSet presAssocID="{92E9AD49-9DB5-4995-873E-FFD828579DED}" presName="composite2" presStyleCnt="0"/>
      <dgm:spPr/>
    </dgm:pt>
    <dgm:pt modelId="{A3A6A425-E822-44B0-AFC8-53A69045FE54}" type="pres">
      <dgm:prSet presAssocID="{92E9AD49-9DB5-4995-873E-FFD828579DED}" presName="background2" presStyleLbl="node2" presStyleIdx="0" presStyleCnt="2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BC2CA10E-0F10-4C0F-B95E-772722F48F0A}" type="pres">
      <dgm:prSet presAssocID="{92E9AD49-9DB5-4995-873E-FFD828579DED}" presName="text2" presStyleLbl="fgAcc2" presStyleIdx="0" presStyleCnt="2" custScaleX="130365" custScaleY="123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E6A8F-DA63-4130-A043-0FFFC9FC2892}" type="pres">
      <dgm:prSet presAssocID="{92E9AD49-9DB5-4995-873E-FFD828579DED}" presName="hierChild3" presStyleCnt="0"/>
      <dgm:spPr/>
    </dgm:pt>
    <dgm:pt modelId="{0F13F7D1-D98F-4FAD-B3A6-3CCC85286A67}" type="pres">
      <dgm:prSet presAssocID="{DC013174-B287-49FD-BED7-61053D77164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FD4601E-575E-4070-86CC-2DA03DF152F3}" type="pres">
      <dgm:prSet presAssocID="{67015186-753B-4CFF-8602-1C7D7AD9E2B4}" presName="hierRoot2" presStyleCnt="0"/>
      <dgm:spPr/>
    </dgm:pt>
    <dgm:pt modelId="{4962FA0A-0C13-4F7B-ABCB-CA3CAB1BC978}" type="pres">
      <dgm:prSet presAssocID="{67015186-753B-4CFF-8602-1C7D7AD9E2B4}" presName="composite2" presStyleCnt="0"/>
      <dgm:spPr/>
    </dgm:pt>
    <dgm:pt modelId="{76F4830E-7C2B-48F5-A365-676D32488E3A}" type="pres">
      <dgm:prSet presAssocID="{67015186-753B-4CFF-8602-1C7D7AD9E2B4}" presName="background2" presStyleLbl="node2" presStyleIdx="1" presStyleCnt="2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8814EA71-E573-43C2-A4FC-DCE62492DFD1}" type="pres">
      <dgm:prSet presAssocID="{67015186-753B-4CFF-8602-1C7D7AD9E2B4}" presName="text2" presStyleLbl="fgAcc2" presStyleIdx="1" presStyleCnt="2" custScaleX="107373" custScaleY="128278" custLinFactNeighborX="-810" custLinFactNeighborY="-14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02B085-1853-43AA-A45F-B933E939602A}" type="pres">
      <dgm:prSet presAssocID="{67015186-753B-4CFF-8602-1C7D7AD9E2B4}" presName="hierChild3" presStyleCnt="0"/>
      <dgm:spPr/>
    </dgm:pt>
  </dgm:ptLst>
  <dgm:cxnLst>
    <dgm:cxn modelId="{42A85A75-F616-4612-903D-41C97D9801C0}" type="presOf" srcId="{2F2D61FE-055B-471C-956C-27F098DCEB19}" destId="{5B58A1CE-00D3-4BA0-A2D3-4C08EADD773D}" srcOrd="0" destOrd="0" presId="urn:microsoft.com/office/officeart/2005/8/layout/hierarchy1"/>
    <dgm:cxn modelId="{4862287D-287D-4C64-A035-B3AFB6B33722}" srcId="{A3DBBD46-FDE1-400A-AAE7-CE6006920111}" destId="{67015186-753B-4CFF-8602-1C7D7AD9E2B4}" srcOrd="1" destOrd="0" parTransId="{DC013174-B287-49FD-BED7-61053D77164E}" sibTransId="{F4D71F52-1303-4753-8519-74E55DED7F4F}"/>
    <dgm:cxn modelId="{DFFE1A89-8E81-48A7-B1E5-B3416AE0183F}" type="presOf" srcId="{DC013174-B287-49FD-BED7-61053D77164E}" destId="{0F13F7D1-D98F-4FAD-B3A6-3CCC85286A67}" srcOrd="0" destOrd="0" presId="urn:microsoft.com/office/officeart/2005/8/layout/hierarchy1"/>
    <dgm:cxn modelId="{D8FFDB3D-83FB-435B-BCAA-5B898CFD39A3}" type="presOf" srcId="{3C24AD92-04C6-4084-873D-3CFE5B176D89}" destId="{DA7B8D1E-0E26-4731-85E0-87831A2E8E81}" srcOrd="0" destOrd="0" presId="urn:microsoft.com/office/officeart/2005/8/layout/hierarchy1"/>
    <dgm:cxn modelId="{88A24F09-782E-499D-A00D-147D6934CE2A}" type="presOf" srcId="{67015186-753B-4CFF-8602-1C7D7AD9E2B4}" destId="{8814EA71-E573-43C2-A4FC-DCE62492DFD1}" srcOrd="0" destOrd="0" presId="urn:microsoft.com/office/officeart/2005/8/layout/hierarchy1"/>
    <dgm:cxn modelId="{7A603C1A-7E87-43BA-8B8F-15872BB39CFA}" type="presOf" srcId="{92E9AD49-9DB5-4995-873E-FFD828579DED}" destId="{BC2CA10E-0F10-4C0F-B95E-772722F48F0A}" srcOrd="0" destOrd="0" presId="urn:microsoft.com/office/officeart/2005/8/layout/hierarchy1"/>
    <dgm:cxn modelId="{9ED61D58-9DE0-4009-9465-78EEF0654437}" srcId="{A3DBBD46-FDE1-400A-AAE7-CE6006920111}" destId="{92E9AD49-9DB5-4995-873E-FFD828579DED}" srcOrd="0" destOrd="0" parTransId="{3C24AD92-04C6-4084-873D-3CFE5B176D89}" sibTransId="{00A4EEA3-4DB6-4454-96D4-2BBA80BBD0E5}"/>
    <dgm:cxn modelId="{34F765A1-C37E-4F0B-8872-C0A49D46D7F8}" srcId="{2F2D61FE-055B-471C-956C-27F098DCEB19}" destId="{A3DBBD46-FDE1-400A-AAE7-CE6006920111}" srcOrd="0" destOrd="0" parTransId="{FE260000-1375-494B-8961-B0ACC3E30B61}" sibTransId="{BB8575A2-6984-4162-A25B-8CC85C16F8AB}"/>
    <dgm:cxn modelId="{3CAB48BD-214D-4775-8FBF-5CE0A9D1F841}" type="presOf" srcId="{A3DBBD46-FDE1-400A-AAE7-CE6006920111}" destId="{D879A73B-F40A-4D31-A540-373062C4EA24}" srcOrd="0" destOrd="0" presId="urn:microsoft.com/office/officeart/2005/8/layout/hierarchy1"/>
    <dgm:cxn modelId="{2F304588-68C4-4D38-89B8-B84CE94513D2}" type="presParOf" srcId="{5B58A1CE-00D3-4BA0-A2D3-4C08EADD773D}" destId="{56D045B7-E53A-46EE-86C4-C988A785E010}" srcOrd="0" destOrd="0" presId="urn:microsoft.com/office/officeart/2005/8/layout/hierarchy1"/>
    <dgm:cxn modelId="{7C301589-F295-4D05-A61F-EC8A376B1C8F}" type="presParOf" srcId="{56D045B7-E53A-46EE-86C4-C988A785E010}" destId="{C8D10A63-A897-4DE6-8AB9-24123ABC6B24}" srcOrd="0" destOrd="0" presId="urn:microsoft.com/office/officeart/2005/8/layout/hierarchy1"/>
    <dgm:cxn modelId="{E3F27C42-E946-4EAF-8A8F-6FF3F37D98FF}" type="presParOf" srcId="{C8D10A63-A897-4DE6-8AB9-24123ABC6B24}" destId="{8508E1F5-FED3-4842-B86D-4E51FBEC974C}" srcOrd="0" destOrd="0" presId="urn:microsoft.com/office/officeart/2005/8/layout/hierarchy1"/>
    <dgm:cxn modelId="{95D38494-661C-4E2F-9685-B0D17BE0429F}" type="presParOf" srcId="{C8D10A63-A897-4DE6-8AB9-24123ABC6B24}" destId="{D879A73B-F40A-4D31-A540-373062C4EA24}" srcOrd="1" destOrd="0" presId="urn:microsoft.com/office/officeart/2005/8/layout/hierarchy1"/>
    <dgm:cxn modelId="{3AE527DF-13F5-4135-8FD2-3B088F54944C}" type="presParOf" srcId="{56D045B7-E53A-46EE-86C4-C988A785E010}" destId="{0F9943D0-6864-43D0-AFEE-9A7F9FD6E845}" srcOrd="1" destOrd="0" presId="urn:microsoft.com/office/officeart/2005/8/layout/hierarchy1"/>
    <dgm:cxn modelId="{8DFE9FFA-4D07-4335-9D57-F23802BCD5BC}" type="presParOf" srcId="{0F9943D0-6864-43D0-AFEE-9A7F9FD6E845}" destId="{DA7B8D1E-0E26-4731-85E0-87831A2E8E81}" srcOrd="0" destOrd="0" presId="urn:microsoft.com/office/officeart/2005/8/layout/hierarchy1"/>
    <dgm:cxn modelId="{7A290F5D-A8E5-42AF-BB6C-72931636DB16}" type="presParOf" srcId="{0F9943D0-6864-43D0-AFEE-9A7F9FD6E845}" destId="{2EB02179-6C43-46B9-8FF8-B379A5773668}" srcOrd="1" destOrd="0" presId="urn:microsoft.com/office/officeart/2005/8/layout/hierarchy1"/>
    <dgm:cxn modelId="{1FA5B1D5-81FD-42BB-9097-7E51145AD225}" type="presParOf" srcId="{2EB02179-6C43-46B9-8FF8-B379A5773668}" destId="{A3E34F8A-1428-41BF-9BF1-88CEC71E546B}" srcOrd="0" destOrd="0" presId="urn:microsoft.com/office/officeart/2005/8/layout/hierarchy1"/>
    <dgm:cxn modelId="{2B39FC4E-EE94-4463-B64A-AE29C621FB8F}" type="presParOf" srcId="{A3E34F8A-1428-41BF-9BF1-88CEC71E546B}" destId="{A3A6A425-E822-44B0-AFC8-53A69045FE54}" srcOrd="0" destOrd="0" presId="urn:microsoft.com/office/officeart/2005/8/layout/hierarchy1"/>
    <dgm:cxn modelId="{2C6A1875-FFF4-4967-8D40-6046A825EF76}" type="presParOf" srcId="{A3E34F8A-1428-41BF-9BF1-88CEC71E546B}" destId="{BC2CA10E-0F10-4C0F-B95E-772722F48F0A}" srcOrd="1" destOrd="0" presId="urn:microsoft.com/office/officeart/2005/8/layout/hierarchy1"/>
    <dgm:cxn modelId="{A0D16CAC-9647-4672-B189-BB225F8F882C}" type="presParOf" srcId="{2EB02179-6C43-46B9-8FF8-B379A5773668}" destId="{6CEE6A8F-DA63-4130-A043-0FFFC9FC2892}" srcOrd="1" destOrd="0" presId="urn:microsoft.com/office/officeart/2005/8/layout/hierarchy1"/>
    <dgm:cxn modelId="{139DA8F0-9896-49B3-9752-EDECD154FF00}" type="presParOf" srcId="{0F9943D0-6864-43D0-AFEE-9A7F9FD6E845}" destId="{0F13F7D1-D98F-4FAD-B3A6-3CCC85286A67}" srcOrd="2" destOrd="0" presId="urn:microsoft.com/office/officeart/2005/8/layout/hierarchy1"/>
    <dgm:cxn modelId="{1B02A3D2-3E46-4CE6-A0C2-1106CF01CC4E}" type="presParOf" srcId="{0F9943D0-6864-43D0-AFEE-9A7F9FD6E845}" destId="{5FD4601E-575E-4070-86CC-2DA03DF152F3}" srcOrd="3" destOrd="0" presId="urn:microsoft.com/office/officeart/2005/8/layout/hierarchy1"/>
    <dgm:cxn modelId="{3DA7309D-667C-4D97-8FEF-F6F9829CDB5D}" type="presParOf" srcId="{5FD4601E-575E-4070-86CC-2DA03DF152F3}" destId="{4962FA0A-0C13-4F7B-ABCB-CA3CAB1BC978}" srcOrd="0" destOrd="0" presId="urn:microsoft.com/office/officeart/2005/8/layout/hierarchy1"/>
    <dgm:cxn modelId="{A9162812-2F9F-4EA6-8EC2-7800FC1C2C9C}" type="presParOf" srcId="{4962FA0A-0C13-4F7B-ABCB-CA3CAB1BC978}" destId="{76F4830E-7C2B-48F5-A365-676D32488E3A}" srcOrd="0" destOrd="0" presId="urn:microsoft.com/office/officeart/2005/8/layout/hierarchy1"/>
    <dgm:cxn modelId="{202F1430-F69E-4B1F-A23D-5D8BF415B5C1}" type="presParOf" srcId="{4962FA0A-0C13-4F7B-ABCB-CA3CAB1BC978}" destId="{8814EA71-E573-43C2-A4FC-DCE62492DFD1}" srcOrd="1" destOrd="0" presId="urn:microsoft.com/office/officeart/2005/8/layout/hierarchy1"/>
    <dgm:cxn modelId="{311615F6-3457-410E-A214-EC5C5CA74A85}" type="presParOf" srcId="{5FD4601E-575E-4070-86CC-2DA03DF152F3}" destId="{4402B085-1853-43AA-A45F-B933E93960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13F7D1-D98F-4FAD-B3A6-3CCC85286A67}">
      <dsp:nvSpPr>
        <dsp:cNvPr id="0" name=""/>
        <dsp:cNvSpPr/>
      </dsp:nvSpPr>
      <dsp:spPr>
        <a:xfrm>
          <a:off x="3808158" y="2004694"/>
          <a:ext cx="2303325" cy="1032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554"/>
              </a:lnTo>
              <a:lnTo>
                <a:pt x="2303325" y="756554"/>
              </a:lnTo>
              <a:lnTo>
                <a:pt x="2303325" y="10320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B8D1E-0E26-4731-85E0-87831A2E8E81}">
      <dsp:nvSpPr>
        <dsp:cNvPr id="0" name=""/>
        <dsp:cNvSpPr/>
      </dsp:nvSpPr>
      <dsp:spPr>
        <a:xfrm>
          <a:off x="1940375" y="2004694"/>
          <a:ext cx="1867783" cy="1301947"/>
        </a:xfrm>
        <a:custGeom>
          <a:avLst/>
          <a:gdLst/>
          <a:ahLst/>
          <a:cxnLst/>
          <a:rect l="0" t="0" r="0" b="0"/>
          <a:pathLst>
            <a:path>
              <a:moveTo>
                <a:pt x="1867783" y="0"/>
              </a:moveTo>
              <a:lnTo>
                <a:pt x="1867783" y="1026496"/>
              </a:lnTo>
              <a:lnTo>
                <a:pt x="0" y="1026496"/>
              </a:lnTo>
              <a:lnTo>
                <a:pt x="0" y="13019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8E1F5-FED3-4842-B86D-4E51FBEC974C}">
      <dsp:nvSpPr>
        <dsp:cNvPr id="0" name=""/>
        <dsp:cNvSpPr/>
      </dsp:nvSpPr>
      <dsp:spPr>
        <a:xfrm>
          <a:off x="317145" y="-313857"/>
          <a:ext cx="6982026" cy="231855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9A73B-F40A-4D31-A540-373062C4EA24}">
      <dsp:nvSpPr>
        <dsp:cNvPr id="0" name=""/>
        <dsp:cNvSpPr/>
      </dsp:nvSpPr>
      <dsp:spPr>
        <a:xfrm>
          <a:off x="647522" y="0"/>
          <a:ext cx="6982026" cy="2318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</a:rPr>
            <a:t>Если ты сквернословишь, у тебя два пути :</a:t>
          </a:r>
          <a:endParaRPr lang="ru-RU" sz="3600" kern="1200" dirty="0">
            <a:solidFill>
              <a:schemeClr val="bg1"/>
            </a:solidFill>
          </a:endParaRPr>
        </a:p>
      </dsp:txBody>
      <dsp:txXfrm>
        <a:off x="647522" y="0"/>
        <a:ext cx="6982026" cy="2318552"/>
      </dsp:txXfrm>
    </dsp:sp>
    <dsp:sp modelId="{A3A6A425-E822-44B0-AFC8-53A69045FE54}">
      <dsp:nvSpPr>
        <dsp:cNvPr id="0" name=""/>
        <dsp:cNvSpPr/>
      </dsp:nvSpPr>
      <dsp:spPr>
        <a:xfrm>
          <a:off x="2245" y="3306642"/>
          <a:ext cx="3876260" cy="232584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CA10E-0F10-4C0F-B95E-772722F48F0A}">
      <dsp:nvSpPr>
        <dsp:cNvPr id="0" name=""/>
        <dsp:cNvSpPr/>
      </dsp:nvSpPr>
      <dsp:spPr>
        <a:xfrm>
          <a:off x="332621" y="3620500"/>
          <a:ext cx="3876260" cy="2325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Первый путь: зная, что это плохо, продолжать нецензурно выражаться, тем самым включить программу самоуничтожения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332621" y="3620500"/>
        <a:ext cx="3876260" cy="2325840"/>
      </dsp:txXfrm>
    </dsp:sp>
    <dsp:sp modelId="{76F4830E-7C2B-48F5-A365-676D32488E3A}">
      <dsp:nvSpPr>
        <dsp:cNvPr id="0" name=""/>
        <dsp:cNvSpPr/>
      </dsp:nvSpPr>
      <dsp:spPr>
        <a:xfrm>
          <a:off x="4515174" y="3036700"/>
          <a:ext cx="3192618" cy="242202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4EA71-E573-43C2-A4FC-DCE62492DFD1}">
      <dsp:nvSpPr>
        <dsp:cNvPr id="0" name=""/>
        <dsp:cNvSpPr/>
      </dsp:nvSpPr>
      <dsp:spPr>
        <a:xfrm>
          <a:off x="4845551" y="3350558"/>
          <a:ext cx="3192618" cy="2422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Второй путь: это путь </a:t>
          </a:r>
          <a:r>
            <a:rPr lang="ru-RU" sz="2400" kern="1200" dirty="0" err="1" smtClean="0">
              <a:solidFill>
                <a:schemeClr val="bg1"/>
              </a:solidFill>
            </a:rPr>
            <a:t>самосовершенство-вания</a:t>
          </a:r>
          <a:r>
            <a:rPr lang="ru-RU" sz="2400" kern="1200" dirty="0" smtClean="0">
              <a:solidFill>
                <a:schemeClr val="bg1"/>
              </a:solidFill>
            </a:rPr>
            <a:t>, путь красоты, путь здоровья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4845551" y="3350558"/>
        <a:ext cx="3192618" cy="242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6F6-B17A-44E6-816F-7642ED6BDA29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0350-CC6B-45C9-9A10-E716FC6E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6F6-B17A-44E6-816F-7642ED6BDA29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0350-CC6B-45C9-9A10-E716FC6E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6F6-B17A-44E6-816F-7642ED6BDA29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0350-CC6B-45C9-9A10-E716FC6E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6F6-B17A-44E6-816F-7642ED6BDA29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0350-CC6B-45C9-9A10-E716FC6E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6F6-B17A-44E6-816F-7642ED6BDA29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0350-CC6B-45C9-9A10-E716FC6E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6F6-B17A-44E6-816F-7642ED6BDA29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0350-CC6B-45C9-9A10-E716FC6E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6F6-B17A-44E6-816F-7642ED6BDA29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0350-CC6B-45C9-9A10-E716FC6E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6F6-B17A-44E6-816F-7642ED6BDA29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0350-CC6B-45C9-9A10-E716FC6E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6F6-B17A-44E6-816F-7642ED6BDA29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0350-CC6B-45C9-9A10-E716FC6E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6F6-B17A-44E6-816F-7642ED6BDA29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0350-CC6B-45C9-9A10-E716FC6E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6F6-B17A-44E6-816F-7642ED6BDA29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8A0350-CC6B-45C9-9A10-E716FC6E2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1006F6-B17A-44E6-816F-7642ED6BDA29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8A0350-CC6B-45C9-9A10-E716FC6E2FF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Сила слова в нашей жизни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539864"/>
            <a:ext cx="5769428" cy="20493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Исследовательский проект учащихся 6-б класса ГБОУ средняя школа 314, под руководством Мироновой О.Н, учителя географии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4008" y="476672"/>
            <a:ext cx="4107232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Все знали, что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716016" y="2636912"/>
            <a:ext cx="4248472" cy="32403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Бранить детей матом нельзя – они будут мучимы бесами</a:t>
            </a:r>
            <a:endParaRPr lang="ru-RU" sz="2800" dirty="0"/>
          </a:p>
        </p:txBody>
      </p:sp>
      <p:pic>
        <p:nvPicPr>
          <p:cNvPr id="7" name="Рисунок 6" descr="Дети-родители-проблемы[1]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2442" r="12442"/>
          <a:stretch>
            <a:fillRect/>
          </a:stretch>
        </p:blipFill>
        <p:spPr>
          <a:xfrm>
            <a:off x="0" y="1412875"/>
            <a:ext cx="4683125" cy="4681538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371600"/>
            <a:ext cx="7488832" cy="119330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Все знали , что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4788024" y="3429000"/>
            <a:ext cx="4104456" cy="23042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Материться в доме нельзя – бесы будут жить в этом жилище</a:t>
            </a:r>
            <a:endParaRPr lang="ru-RU" sz="3200" dirty="0"/>
          </a:p>
        </p:txBody>
      </p:sp>
      <p:pic>
        <p:nvPicPr>
          <p:cNvPr id="5" name="Рисунок 4" descr="izba[1]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7819" b="7819"/>
          <a:stretch>
            <a:fillRect/>
          </a:stretch>
        </p:blipFill>
        <p:spPr>
          <a:xfrm>
            <a:off x="251520" y="1628800"/>
            <a:ext cx="4397375" cy="4176713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371600"/>
            <a:ext cx="4680520" cy="19133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Выругаться можно было на поле брани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agesCAH1W3LH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6715" r="16715"/>
          <a:stretch>
            <a:fillRect/>
          </a:stretch>
        </p:blipFill>
        <p:spPr>
          <a:xfrm>
            <a:off x="251520" y="836712"/>
            <a:ext cx="3779838" cy="3779838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C:\Users\1\Documents\География\проект\drawing-2011-09-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819054" cy="2958367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836712"/>
            <a:ext cx="4608512" cy="23636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Научно подтвержденным фактом является то , что 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4283968" y="3228536"/>
            <a:ext cx="4608512" cy="2792752"/>
          </a:xfrm>
        </p:spPr>
        <p:txBody>
          <a:bodyPr>
            <a:normAutofit lnSpcReduction="10000"/>
          </a:bodyPr>
          <a:lstStyle/>
          <a:p>
            <a:pPr algn="l">
              <a:buFont typeface="Courier New" pitchFamily="49" charset="0"/>
              <a:buChar char="o"/>
            </a:pPr>
            <a:r>
              <a:rPr lang="ru-RU" sz="2400" dirty="0" smtClean="0"/>
              <a:t>Мат опасен для здоровья</a:t>
            </a:r>
          </a:p>
          <a:p>
            <a:pPr algn="l">
              <a:buFont typeface="Courier New" pitchFamily="49" charset="0"/>
              <a:buChar char="o"/>
            </a:pPr>
            <a:r>
              <a:rPr lang="ru-RU" sz="2400" dirty="0" smtClean="0"/>
              <a:t>Мат способствует снижению интеллекта</a:t>
            </a:r>
          </a:p>
          <a:p>
            <a:pPr algn="l">
              <a:buFont typeface="Courier New" pitchFamily="49" charset="0"/>
              <a:buChar char="o"/>
            </a:pPr>
            <a:r>
              <a:rPr lang="ru-RU" sz="2400" dirty="0" smtClean="0"/>
              <a:t>Мат провоцирует преступления</a:t>
            </a:r>
          </a:p>
          <a:p>
            <a:pPr algn="l">
              <a:buFont typeface="Courier New" pitchFamily="49" charset="0"/>
              <a:buChar char="o"/>
            </a:pPr>
            <a:r>
              <a:rPr lang="ru-RU" sz="2400" dirty="0" smtClean="0"/>
              <a:t>Мат создает иллюзию вседозволенности</a:t>
            </a:r>
          </a:p>
          <a:p>
            <a:pPr algn="l"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5" name="Рисунок 4" descr="2408-2[1]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5987" r="15987"/>
          <a:stretch>
            <a:fillRect/>
          </a:stretch>
        </p:blipFill>
        <p:spPr>
          <a:xfrm>
            <a:off x="323528" y="1628800"/>
            <a:ext cx="3889375" cy="3997325"/>
          </a:xfrm>
          <a:ln w="76200">
            <a:solidFill>
              <a:srgbClr val="7030A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908720"/>
            <a:ext cx="4389112" cy="229168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Отношение церкви к сквернословию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4283968" y="3717032"/>
            <a:ext cx="4860032" cy="257672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Православная церковь всегда запрещала сквернословие, злоречие. Порок этот находится в  прямой зависимости от того, насколько человек развит духовно.</a:t>
            </a:r>
            <a:endParaRPr lang="ru-RU" sz="2400" dirty="0"/>
          </a:p>
        </p:txBody>
      </p:sp>
      <p:pic>
        <p:nvPicPr>
          <p:cNvPr id="5" name="Рисунок 4" descr="orthodox-church[1]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251520" y="1124744"/>
            <a:ext cx="3744913" cy="3743325"/>
          </a:xfrm>
          <a:ln w="76200">
            <a:solidFill>
              <a:srgbClr val="7030A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836712"/>
            <a:ext cx="3600400" cy="23636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Группа ученых под руководством </a:t>
            </a:r>
            <a:r>
              <a:rPr lang="ru-RU" sz="3200" dirty="0" err="1" smtClean="0"/>
              <a:t>П.П.Гаряева</a:t>
            </a:r>
            <a:r>
              <a:rPr lang="ru-RU" sz="3200" dirty="0" smtClean="0"/>
              <a:t> пришла к выводу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5292080" y="3717032"/>
            <a:ext cx="3600400" cy="20162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800" dirty="0" smtClean="0"/>
              <a:t>С </a:t>
            </a:r>
            <a:r>
              <a:rPr lang="ru-RU" sz="3400" dirty="0" smtClean="0"/>
              <a:t>помощью словесных </a:t>
            </a:r>
            <a:r>
              <a:rPr lang="ru-RU" sz="3400" dirty="0" err="1" smtClean="0"/>
              <a:t>мыслеобразов</a:t>
            </a:r>
            <a:r>
              <a:rPr lang="ru-RU" sz="3400" dirty="0" smtClean="0"/>
              <a:t> человек</a:t>
            </a:r>
          </a:p>
          <a:p>
            <a:pPr algn="l"/>
            <a:r>
              <a:rPr lang="ru-RU" sz="3400" dirty="0" smtClean="0"/>
              <a:t>создает или разрушает свой генетический аппарат</a:t>
            </a:r>
            <a:endParaRPr lang="ru-RU" sz="3400" dirty="0"/>
          </a:p>
        </p:txBody>
      </p:sp>
      <p:pic>
        <p:nvPicPr>
          <p:cNvPr id="5" name="Рисунок 4" descr="imagesCAN03BKK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9" b="19"/>
          <a:stretch>
            <a:fillRect/>
          </a:stretch>
        </p:blipFill>
        <p:spPr>
          <a:xfrm>
            <a:off x="323528" y="1268760"/>
            <a:ext cx="4806950" cy="4805362"/>
          </a:xfrm>
          <a:ln w="76200">
            <a:solidFill>
              <a:srgbClr val="7030A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5528" y="908720"/>
            <a:ext cx="4068960" cy="48245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Бранные слова, как бы, взрываются в генетическом аппарате человека. Вследствие этого происходят мутации, которые с каждым поколением ведут к вырождению человека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732240" y="4725144"/>
            <a:ext cx="1872208" cy="25599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lab[1]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9" b="19"/>
          <a:stretch>
            <a:fillRect/>
          </a:stretch>
        </p:blipFill>
        <p:spPr>
          <a:xfrm>
            <a:off x="899592" y="1556792"/>
            <a:ext cx="3781425" cy="4032250"/>
          </a:xfrm>
          <a:ln w="76200">
            <a:solidFill>
              <a:srgbClr val="7030A0"/>
            </a:solidFill>
          </a:ln>
        </p:spPr>
      </p:pic>
      <p:pic>
        <p:nvPicPr>
          <p:cNvPr id="5122" name="Picture 2" descr="C:\Users\1\Documents\География\проект\m_pc_465_1-150x1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085184"/>
            <a:ext cx="2766976" cy="158417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5123" name="Picture 3" descr="C:\Users\1\Documents\География\проект\imagesCA03FBZ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140" y="260648"/>
            <a:ext cx="2550652" cy="165618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Отказавшись от уродливого языка ,вы поможете себе обрести здоровье,  ясность мыслей, поступков и любовь ваших близких</a:t>
            </a:r>
            <a:endParaRPr lang="ru-RU" sz="32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sCA58Q8S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3284538"/>
            <a:ext cx="3910013" cy="2592387"/>
          </a:xfrm>
          <a:ln w="76200">
            <a:solidFill>
              <a:srgbClr val="7030A0"/>
            </a:solidFill>
          </a:ln>
        </p:spPr>
      </p:pic>
      <p:pic>
        <p:nvPicPr>
          <p:cNvPr id="8" name="Содержимое 7" descr="imagesCAH30SB4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540375" y="3284538"/>
            <a:ext cx="3603625" cy="2592387"/>
          </a:xfrm>
          <a:ln w="76200">
            <a:solidFill>
              <a:srgbClr val="7030A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0" y="4437112"/>
            <a:ext cx="7416824" cy="426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3568" y="1124744"/>
            <a:ext cx="7498032" cy="10734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4294967295"/>
          </p:nvPr>
        </p:nvGraphicFramePr>
        <p:xfrm>
          <a:off x="0" y="579438"/>
          <a:ext cx="8064500" cy="616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908720"/>
            <a:ext cx="5275385" cy="2592288"/>
          </a:xfrm>
        </p:spPr>
        <p:txBody>
          <a:bodyPr/>
          <a:lstStyle/>
          <a:p>
            <a:r>
              <a:rPr lang="ru-RU" sz="8000" dirty="0" smtClean="0"/>
              <a:t>Выбор за тобой</a:t>
            </a:r>
            <a:r>
              <a:rPr lang="ru-RU" sz="8800" dirty="0" smtClean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6438341"/>
            <a:ext cx="5292080" cy="41965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1\Documents\География\проект\imagesCASK5X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59340"/>
            <a:ext cx="4557752" cy="302198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60840" cy="295232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Наше исследование посвящено изучению влияния слова на физическое и духовное здоровье человека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7056784" cy="165618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Цель проекта: выяснить, способно ли слово человека влиять на его здоровье 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352928" cy="129614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</a:t>
            </a:r>
            <a:r>
              <a:rPr lang="ru-RU" sz="5400" dirty="0" smtClean="0">
                <a:solidFill>
                  <a:srgbClr val="92D050"/>
                </a:solidFill>
              </a:rPr>
              <a:t>Живая вода </a:t>
            </a:r>
            <a:r>
              <a:rPr lang="ru-RU" sz="5400" dirty="0" err="1" smtClean="0">
                <a:solidFill>
                  <a:srgbClr val="92D050"/>
                </a:solidFill>
              </a:rPr>
              <a:t>Масару</a:t>
            </a:r>
            <a:r>
              <a:rPr lang="ru-RU" sz="5400" dirty="0" smtClean="0">
                <a:solidFill>
                  <a:srgbClr val="92D050"/>
                </a:solidFill>
              </a:rPr>
              <a:t> </a:t>
            </a:r>
            <a:r>
              <a:rPr lang="ru-RU" sz="5400" dirty="0" err="1" smtClean="0">
                <a:solidFill>
                  <a:srgbClr val="92D050"/>
                </a:solidFill>
              </a:rPr>
              <a:t>Эмото</a:t>
            </a:r>
            <a:endParaRPr lang="ru-RU" sz="4800" dirty="0">
              <a:solidFill>
                <a:srgbClr val="92D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467544" y="2996952"/>
            <a:ext cx="8064896" cy="259654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ln w="50800"/>
                <a:solidFill>
                  <a:schemeClr val="tx2"/>
                </a:solidFill>
              </a:rPr>
              <a:t>Цель исследования:  выяснить , как </a:t>
            </a:r>
            <a:r>
              <a:rPr lang="ru-RU" sz="3200" b="1" dirty="0" smtClean="0">
                <a:ln w="50800"/>
              </a:rPr>
              <a:t>наши мы</a:t>
            </a:r>
            <a:r>
              <a:rPr lang="ru-RU" sz="3200" b="1" dirty="0" smtClean="0">
                <a:ln w="50800"/>
                <a:solidFill>
                  <a:schemeClr val="tx2"/>
                </a:solidFill>
              </a:rPr>
              <a:t>сли, чувства  и  слова  воздействуют на материальную </a:t>
            </a:r>
            <a:r>
              <a:rPr lang="ru-RU" sz="3200" b="1" dirty="0" smtClean="0">
                <a:ln w="50800"/>
              </a:rPr>
              <a:t>действительность</a:t>
            </a:r>
            <a:endParaRPr lang="ru-RU" sz="3200" b="1" dirty="0">
              <a:ln w="5080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208912" cy="432048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Слова- это вибрации природы.  Следовательно, красивые слова создают красивую природу , уродливые –создают уродливую, и это является основой вселенной  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5373216"/>
            <a:ext cx="7854696" cy="88850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Масару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Эмото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236296" y="2852936"/>
            <a:ext cx="1514944" cy="4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3563888" y="980728"/>
            <a:ext cx="5112568" cy="53285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Японский ученый </a:t>
            </a:r>
            <a:r>
              <a:rPr lang="ru-RU" sz="3200" dirty="0" err="1" smtClean="0"/>
              <a:t>Масару</a:t>
            </a:r>
            <a:r>
              <a:rPr lang="ru-RU" sz="3200" dirty="0" smtClean="0"/>
              <a:t> </a:t>
            </a:r>
            <a:r>
              <a:rPr lang="ru-RU" sz="3200" dirty="0" err="1" smtClean="0"/>
              <a:t>Эмото</a:t>
            </a:r>
            <a:r>
              <a:rPr lang="ru-RU" sz="3200" dirty="0" smtClean="0"/>
              <a:t> научно доказал, что вода не только воспринимает информацию, но может меняться под воздействием слова и мысли</a:t>
            </a:r>
            <a:endParaRPr lang="ru-RU" sz="3200" dirty="0"/>
          </a:p>
        </p:txBody>
      </p:sp>
      <p:pic>
        <p:nvPicPr>
          <p:cNvPr id="1026" name="Picture 2" descr="C:\Users\1\Documents\География\проект\emoto-demo-tuning-forks%20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931599" cy="3462993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705520" y="3429000"/>
            <a:ext cx="45719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 flipH="1">
            <a:off x="8676456" y="980728"/>
            <a:ext cx="72008" cy="5328592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8" name="Содержимое 3" descr="lav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824538" y="4365625"/>
            <a:ext cx="3319462" cy="1906588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Японский исследователь  </a:t>
            </a:r>
            <a:r>
              <a:rPr lang="ru-RU" sz="3200" dirty="0" err="1" smtClean="0"/>
              <a:t>Масаро</a:t>
            </a:r>
            <a:r>
              <a:rPr lang="ru-RU" sz="3200" dirty="0" smtClean="0"/>
              <a:t> </a:t>
            </a:r>
            <a:r>
              <a:rPr lang="ru-RU" sz="3200" dirty="0" err="1" smtClean="0"/>
              <a:t>Эмото</a:t>
            </a:r>
            <a:r>
              <a:rPr lang="ru-RU" sz="3200" dirty="0" smtClean="0"/>
              <a:t> наблюдал, как изменяется вода под действием информации ( слова, мысли, картинки). Он фотографировал замороженные кристаллы воды с помощью электронного микроскопа</a:t>
            </a:r>
            <a:endParaRPr lang="ru-RU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Ученый сделал вывод, что похвала влияет на воду лучше, чем требование, а сквернословие не способно породить гармоничную красоту, а напротив – разрушает.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baikalblue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675063" y="3789363"/>
            <a:ext cx="5468937" cy="2390775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Посмотрите как меняются кристаллы 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3537592" cy="868352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 кристалл воды из озера рядом с городом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822825" y="2636838"/>
            <a:ext cx="4321175" cy="7921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Этот же кристалл после  1 часа молитвы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1\Documents\География\проект\1кристалл воды  из озера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3712370"/>
            <a:ext cx="2520280" cy="2469604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Содержимое 9" descr="2проба воды после 1 часа молитва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508104" y="3645024"/>
            <a:ext cx="2404616" cy="2554287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Посмотрите как меняются кристаллы 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4032448" cy="108012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 стакану  с водой прикрепили слово  «спасибо»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102225" y="2852738"/>
            <a:ext cx="4041775" cy="11525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Эта вода стояла рядом с фотографией Адольфа Гитлера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Содержимое 8" descr="3 к банке прикрепили слово спасибо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4149080"/>
            <a:ext cx="2447925" cy="2233613"/>
          </a:xfrm>
          <a:ln w="76200">
            <a:solidFill>
              <a:srgbClr val="7030A0"/>
            </a:solidFill>
          </a:ln>
        </p:spPr>
      </p:pic>
      <p:pic>
        <p:nvPicPr>
          <p:cNvPr id="10" name="Содержимое 9" descr="4 слова адольф гитлер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 flipH="1" flipV="1">
            <a:off x="5436096" y="4149080"/>
            <a:ext cx="2449512" cy="2132012"/>
          </a:xfrm>
          <a:ln w="76200">
            <a:solidFill>
              <a:srgbClr val="7030A0"/>
            </a:solidFill>
          </a:ln>
        </p:spPr>
      </p:pic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Посмотрите как меняются кристаллы 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3966592" cy="122413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Этой воде 5500 человек послали любовь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24475" y="2492375"/>
            <a:ext cx="3819525" cy="1008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 вода после слов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« ты меня достал»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Содержимое 6" descr="5 500чел послали любовь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3717619"/>
            <a:ext cx="2808312" cy="2806683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6 вода слов ты меня достал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293072" y="3789040"/>
            <a:ext cx="2749700" cy="2664296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Посмотрите как меняются кристаллы 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4182616" cy="86409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Это кристалл ключевой 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968875" y="2420938"/>
            <a:ext cx="4175125" cy="10795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Это кристалл воды из реки, на берегу которой стоит город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13 кристалл ключевой воды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3538140"/>
            <a:ext cx="3024336" cy="2765054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14 вода из реки на бергу город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64088" y="3662100"/>
            <a:ext cx="2880320" cy="2646874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68924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Посмотрите как меняются кристаллы воды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3744416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Это вода после слова «христианство»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788024" y="2348880"/>
            <a:ext cx="3744416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Это вода после слова «ислам»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8христианство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3429000"/>
            <a:ext cx="2959423" cy="2958007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10 ислам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48064" y="3501008"/>
            <a:ext cx="3024336" cy="2878913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04664"/>
            <a:ext cx="612068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рассчитан на 2 месяца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708920"/>
            <a:ext cx="6048672" cy="3096344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Работали по группам:</a:t>
            </a:r>
          </a:p>
          <a:p>
            <a:pPr algn="l"/>
            <a:r>
              <a:rPr lang="ru-RU" sz="3200" dirty="0" smtClean="0"/>
              <a:t>1 группа : </a:t>
            </a:r>
            <a:r>
              <a:rPr lang="ru-RU" sz="3200" dirty="0" smtClean="0">
                <a:solidFill>
                  <a:schemeClr val="tx1"/>
                </a:solidFill>
              </a:rPr>
              <a:t>« Сила слова» </a:t>
            </a:r>
          </a:p>
          <a:p>
            <a:pPr algn="l"/>
            <a:r>
              <a:rPr lang="ru-RU" sz="3200" dirty="0" smtClean="0"/>
              <a:t>2 группа : </a:t>
            </a:r>
            <a:r>
              <a:rPr lang="ru-RU" sz="3200" dirty="0" smtClean="0">
                <a:solidFill>
                  <a:schemeClr val="tx1"/>
                </a:solidFill>
              </a:rPr>
              <a:t>« Живая вода</a:t>
            </a:r>
          </a:p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                   </a:t>
            </a:r>
            <a:r>
              <a:rPr lang="ru-RU" sz="3200" dirty="0" err="1" smtClean="0">
                <a:solidFill>
                  <a:schemeClr val="tx1"/>
                </a:solidFill>
              </a:rPr>
              <a:t>Масару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Эмото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</a:p>
          <a:p>
            <a:pPr algn="l"/>
            <a:r>
              <a:rPr lang="ru-RU" sz="3200" dirty="0" smtClean="0"/>
              <a:t>3 группа : </a:t>
            </a:r>
            <a:r>
              <a:rPr lang="ru-RU" sz="3200" dirty="0" smtClean="0">
                <a:solidFill>
                  <a:schemeClr val="tx1"/>
                </a:solidFill>
              </a:rPr>
              <a:t>« Исследователи</a:t>
            </a:r>
            <a:r>
              <a:rPr lang="ru-RU" sz="2000" dirty="0" smtClean="0">
                <a:solidFill>
                  <a:schemeClr val="tx1"/>
                </a:solidFill>
              </a:rPr>
              <a:t>»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 этой воде прикрепили название всех религий мира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 слова сназв всех религий сразу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212976"/>
            <a:ext cx="3168352" cy="3224212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772400" cy="1362456"/>
          </a:xfrm>
        </p:spPr>
        <p:txBody>
          <a:bodyPr/>
          <a:lstStyle/>
          <a:p>
            <a:r>
              <a:rPr lang="ru-RU" dirty="0" smtClean="0"/>
              <a:t>Вы только представьте,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780928"/>
            <a:ext cx="8362128" cy="33166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Что когда вы  ругаетесь наши  молекулы, похожие на снежинки в спокойном состоянии, взрываются, принимая вид грязных клякс.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Вообразите , что делают с водой бранные слова. Это они способны сотворить с человеком. Ведь человек на 80 % состоит из воды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71600"/>
            <a:ext cx="7773488" cy="155334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Исследователи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Цель работы: провести опрос среди </a:t>
            </a:r>
            <a:r>
              <a:rPr lang="ru-RU" dirty="0" smtClean="0"/>
              <a:t>учащихся, обработать полученную информацию.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75240" cy="11543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Среди учеников 6-классов было проведено анкетирование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87624" y="1988840"/>
          <a:ext cx="6138564" cy="4330788"/>
        </p:xfrm>
        <a:graphic>
          <a:graphicData uri="http://schemas.openxmlformats.org/presentationml/2006/ole">
            <p:oleObj spid="_x0000_s3074" name="Документ" r:id="rId3" imgW="5940803" imgH="4190550" progId="Word.Document.12">
              <p:embed/>
            </p:oleObj>
          </a:graphicData>
        </a:graphic>
      </p:graphicFrame>
    </p:spTree>
  </p:cSld>
  <p:clrMapOvr>
    <a:masterClrMapping/>
  </p:clrMapOvr>
  <p:transition spd="med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16824" cy="938368"/>
          </a:xfrm>
        </p:spPr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3970784" cy="957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</a:t>
            </a:r>
            <a:r>
              <a:rPr lang="ru-RU" b="0" dirty="0" smtClean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чему  учащиеся употребляют бранные слова?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Плохо ли ругаться матом?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4644008" y="2348880"/>
          <a:ext cx="4040187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quarter" idx="4"/>
          </p:nvPr>
        </p:nvGraphicFramePr>
        <p:xfrm>
          <a:off x="251521" y="2636912"/>
          <a:ext cx="4032448" cy="377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371" y="404664"/>
            <a:ext cx="4815837" cy="619268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192688" cy="1770472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Соблюдай правила общения </a:t>
            </a:r>
            <a:endParaRPr lang="ru-RU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924944"/>
            <a:ext cx="8496944" cy="317260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Извинись перед человеком , которого ты оскорбил.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Думай  прежде ,  чем говорить.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Осознавай смысл сказанных слов.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 говори плохие слова сам. Скажи себе : « Все говорят , а я не буду.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Помни: « Не то , что входит в уста оскверняет, а то что выходит из уст.»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484784"/>
            <a:ext cx="6768752" cy="2808312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3645024"/>
            <a:ext cx="4824536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Наш мир прекрасен!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Стремись к прекрасному!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Твори прекрасное!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И твоя жизнь станет прекрасной!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/>
          </a:p>
        </p:txBody>
      </p:sp>
      <p:pic>
        <p:nvPicPr>
          <p:cNvPr id="49154" name="Picture 2" descr="C:\Users\1\Documents\География\проект\с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4752528" cy="345156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5397" y="1124744"/>
            <a:ext cx="4340979" cy="93610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Сила слова</a:t>
            </a:r>
            <a:endParaRPr lang="ru-RU" sz="6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564904"/>
            <a:ext cx="6840432" cy="15841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Слово человека – энергия </a:t>
            </a:r>
            <a:endParaRPr lang="ru-RU" sz="3600" dirty="0"/>
          </a:p>
        </p:txBody>
      </p:sp>
      <p:pic>
        <p:nvPicPr>
          <p:cNvPr id="1026" name="Picture 2" descr="C:\Users\1\Documents\География\проект\imagesCAIDBPX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2699792" cy="2872119"/>
          </a:xfrm>
          <a:prstGeom prst="rect">
            <a:avLst/>
          </a:prstGeom>
          <a:ln w="762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056784" cy="1368152"/>
          </a:xfrm>
        </p:spPr>
        <p:txBody>
          <a:bodyPr/>
          <a:lstStyle/>
          <a:p>
            <a:pPr algn="ctr"/>
            <a:r>
              <a:rPr lang="ru-RU" sz="4800" dirty="0" smtClean="0"/>
              <a:t>Цель исследования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696744" cy="1749320"/>
          </a:xfrm>
        </p:spPr>
        <p:txBody>
          <a:bodyPr anchor="ctr">
            <a:noAutofit/>
          </a:bodyPr>
          <a:lstStyle/>
          <a:p>
            <a:pPr algn="l"/>
            <a:r>
              <a:rPr lang="ru-RU" sz="3600" dirty="0" smtClean="0"/>
              <a:t>Выяснить, как наши слова влияют на нашу жизнь, здоровье, судьбу.</a:t>
            </a:r>
            <a:endParaRPr lang="ru-RU" sz="36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ocuments\География\проект\84259580_41416150_090ceeb7b42250860cf3b29e8f5cf3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776864" cy="619268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8064896" cy="54726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 </a:t>
            </a:r>
            <a:r>
              <a:rPr lang="ru-RU" sz="3200" dirty="0" smtClean="0"/>
              <a:t>Если мы говорим хорошие слова – добрыми энергиями насыщается пространство.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Если слово нецензурное,  грязное, оно засоряет пространство. Человек может</a:t>
            </a:r>
            <a:br>
              <a:rPr lang="ru-RU" sz="3200" dirty="0" smtClean="0"/>
            </a:br>
            <a:r>
              <a:rPr lang="ru-RU" sz="3200" dirty="0" smtClean="0"/>
              <a:t> « заболеть» , соприкоснувшись с этой энергией</a:t>
            </a:r>
            <a:br>
              <a:rPr lang="ru-RU" sz="3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V="1">
            <a:off x="3354442" y="4641111"/>
            <a:ext cx="65430" cy="45719"/>
          </a:xfrm>
        </p:spPr>
        <p:txBody>
          <a:bodyPr>
            <a:normAutofit fontScale="25000" lnSpcReduction="20000"/>
          </a:bodyPr>
          <a:lstStyle/>
          <a:p>
            <a:endParaRPr lang="ru-RU" sz="32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632848" cy="47525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Есть слова пострашнее, чем порох</a:t>
            </a:r>
            <a:br>
              <a:rPr lang="ru-RU" sz="2400" dirty="0" smtClean="0"/>
            </a:br>
            <a:r>
              <a:rPr lang="ru-RU" sz="2400" dirty="0" smtClean="0"/>
              <a:t>чем снаряд над окопными рвами.</a:t>
            </a:r>
            <a:br>
              <a:rPr lang="ru-RU" sz="2400" dirty="0" smtClean="0"/>
            </a:br>
            <a:r>
              <a:rPr lang="ru-RU" sz="2400" dirty="0" smtClean="0"/>
              <a:t>Я советую людям при ссорах</a:t>
            </a:r>
            <a:br>
              <a:rPr lang="ru-RU" sz="2400" dirty="0" smtClean="0"/>
            </a:br>
            <a:r>
              <a:rPr lang="ru-RU" sz="2400" dirty="0" smtClean="0"/>
              <a:t>осторожнее быть со словами.</a:t>
            </a:r>
            <a:br>
              <a:rPr lang="ru-RU" sz="2400" dirty="0" smtClean="0"/>
            </a:br>
            <a:r>
              <a:rPr lang="ru-RU" sz="2400" dirty="0" smtClean="0"/>
              <a:t>Мир устроен на этой основе, </a:t>
            </a:r>
            <a:br>
              <a:rPr lang="ru-RU" sz="2400" dirty="0" smtClean="0"/>
            </a:br>
            <a:r>
              <a:rPr lang="ru-RU" sz="2400" dirty="0" smtClean="0"/>
              <a:t>и достаточно, в общем, серьезно</a:t>
            </a:r>
            <a:br>
              <a:rPr lang="ru-RU" sz="2400" dirty="0" smtClean="0"/>
            </a:br>
            <a:r>
              <a:rPr lang="ru-RU" sz="2400" dirty="0" smtClean="0"/>
              <a:t>о любом опрометчивом слове</a:t>
            </a:r>
            <a:br>
              <a:rPr lang="ru-RU" sz="2400" dirty="0" smtClean="0"/>
            </a:br>
            <a:r>
              <a:rPr lang="ru-RU" sz="2400" dirty="0" smtClean="0"/>
              <a:t>пожалеете рано иль поздно.</a:t>
            </a:r>
            <a:br>
              <a:rPr lang="ru-RU" sz="2400" dirty="0" smtClean="0"/>
            </a:br>
            <a:r>
              <a:rPr lang="ru-RU" sz="2400" dirty="0" smtClean="0"/>
              <a:t>Вы к словам проявляйте терпенье, </a:t>
            </a:r>
            <a:br>
              <a:rPr lang="ru-RU" sz="2400" dirty="0" smtClean="0"/>
            </a:br>
            <a:r>
              <a:rPr lang="ru-RU" sz="2400" dirty="0" smtClean="0"/>
              <a:t>не берите в расчет кривотолков.</a:t>
            </a:r>
            <a:br>
              <a:rPr lang="ru-RU" sz="2400" dirty="0" smtClean="0"/>
            </a:br>
            <a:r>
              <a:rPr lang="ru-RU" sz="2400" dirty="0" smtClean="0"/>
              <a:t>Ведь от них остаются раненья</a:t>
            </a:r>
            <a:br>
              <a:rPr lang="ru-RU" sz="2400" dirty="0" smtClean="0"/>
            </a:br>
            <a:r>
              <a:rPr lang="ru-RU" sz="2400" dirty="0" smtClean="0"/>
              <a:t>как от мелких, но острых осколков.</a:t>
            </a:r>
            <a:endParaRPr lang="ru-RU" sz="2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95936" y="5301208"/>
            <a:ext cx="4869120" cy="648071"/>
          </a:xfrm>
        </p:spPr>
        <p:txBody>
          <a:bodyPr/>
          <a:lstStyle/>
          <a:p>
            <a:r>
              <a:rPr lang="ru-RU" dirty="0" smtClean="0"/>
              <a:t>М. </a:t>
            </a:r>
            <a:r>
              <a:rPr lang="ru-RU" dirty="0" err="1" smtClean="0"/>
              <a:t>Матусовский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371600"/>
            <a:ext cx="5436096" cy="833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3995936" y="2420888"/>
            <a:ext cx="4896544" cy="295232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800" dirty="0" smtClean="0"/>
              <a:t>В Древней Руси мат –являлся заклинанием.</a:t>
            </a:r>
          </a:p>
          <a:p>
            <a:pPr algn="l">
              <a:buNone/>
            </a:pPr>
            <a:r>
              <a:rPr lang="ru-RU" sz="2800" dirty="0" smtClean="0"/>
              <a:t>Через брань люди вступали в общение с нечистой силой и бесами, призывая их в свою жизнь.</a:t>
            </a:r>
            <a:endParaRPr lang="ru-RU" sz="2800" dirty="0"/>
          </a:p>
        </p:txBody>
      </p:sp>
      <p:pic>
        <p:nvPicPr>
          <p:cNvPr id="7" name="Содержимое 6" descr="46427176_VELZ[1]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68413"/>
            <a:ext cx="3521075" cy="2657475"/>
          </a:xfrm>
          <a:ln w="76200">
            <a:solidFill>
              <a:srgbClr val="7030A0"/>
            </a:solidFill>
          </a:ln>
        </p:spPr>
      </p:pic>
      <p:pic>
        <p:nvPicPr>
          <p:cNvPr id="3077" name="Picture 5" descr="C:\Users\1\Documents\География\проект\demon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54122"/>
            <a:ext cx="3672408" cy="236258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696</Words>
  <Application>Microsoft Office PowerPoint</Application>
  <PresentationFormat>Экран (4:3)</PresentationFormat>
  <Paragraphs>84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Поток</vt:lpstr>
      <vt:lpstr>Документ</vt:lpstr>
      <vt:lpstr>Сила слова в нашей жизни</vt:lpstr>
      <vt:lpstr>Наше исследование посвящено изучению влияния слова на физическое и духовное здоровье человека </vt:lpstr>
      <vt:lpstr>Проект рассчитан на 2 месяца</vt:lpstr>
      <vt:lpstr>Сила слова</vt:lpstr>
      <vt:lpstr>Цель исследования:</vt:lpstr>
      <vt:lpstr>Слайд 6</vt:lpstr>
      <vt:lpstr> Если мы говорим хорошие слова – добрыми энергиями насыщается пространство.  Если слово нецензурное,  грязное, оно засоряет пространство. Человек может  « заболеть» , соприкоснувшись с этой энергией   </vt:lpstr>
      <vt:lpstr>Есть слова пострашнее, чем порох чем снаряд над окопными рвами. Я советую людям при ссорах осторожнее быть со словами. Мир устроен на этой основе,  и достаточно, в общем, серьезно о любом опрометчивом слове пожалеете рано иль поздно. Вы к словам проявляйте терпенье,  не берите в расчет кривотолков. Ведь от них остаются раненья как от мелких, но острых осколков.</vt:lpstr>
      <vt:lpstr>Немного истории</vt:lpstr>
      <vt:lpstr>Все знали, что</vt:lpstr>
      <vt:lpstr>Все знали , что</vt:lpstr>
      <vt:lpstr>Выругаться можно было на поле брани</vt:lpstr>
      <vt:lpstr>Научно подтвержденным фактом является то , что  </vt:lpstr>
      <vt:lpstr>Отношение церкви к сквернословию</vt:lpstr>
      <vt:lpstr>Группа ученых под руководством П.П.Гаряева пришла к выводу</vt:lpstr>
      <vt:lpstr>Бранные слова, как бы, взрываются в генетическом аппарате человека. Вследствие этого происходят мутации, которые с каждым поколением ведут к вырождению человека</vt:lpstr>
      <vt:lpstr>Отказавшись от уродливого языка ,вы поможете себе обрести здоровье,  ясность мыслей, поступков и любовь ваших близких</vt:lpstr>
      <vt:lpstr>Слайд 18</vt:lpstr>
      <vt:lpstr>Выбор за тобой!</vt:lpstr>
      <vt:lpstr> Живая вода Масару Эмото</vt:lpstr>
      <vt:lpstr>Слова- это вибрации природы.  Следовательно, красивые слова создают красивую природу , уродливые –создают уродливую, и это является основой вселенной  </vt:lpstr>
      <vt:lpstr>Слайд 22</vt:lpstr>
      <vt:lpstr>Слайд 23</vt:lpstr>
      <vt:lpstr> Ученый сделал вывод, что похвала влияет на воду лучше, чем требование, а сквернословие не способно породить гармоничную красоту, а напротив – разрушает.</vt:lpstr>
      <vt:lpstr>Посмотрите как меняются кристаллы воды</vt:lpstr>
      <vt:lpstr>Посмотрите как меняются кристаллы воды</vt:lpstr>
      <vt:lpstr>Посмотрите как меняются кристаллы воды</vt:lpstr>
      <vt:lpstr>Посмотрите как меняются кристаллы воды</vt:lpstr>
      <vt:lpstr>Посмотрите как меняются кристаллы воды</vt:lpstr>
      <vt:lpstr>К этой воде прикрепили название всех религий мира</vt:lpstr>
      <vt:lpstr>Вы только представьте,</vt:lpstr>
      <vt:lpstr>Исследователи</vt:lpstr>
      <vt:lpstr>Среди учеников 6-классов было проведено анкетирование</vt:lpstr>
      <vt:lpstr>Результаты анкетирования</vt:lpstr>
      <vt:lpstr>Слайд 35</vt:lpstr>
      <vt:lpstr>Соблюдай правила общения </vt:lpstr>
      <vt:lpstr>   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слова</dc:title>
  <dc:creator>1</dc:creator>
  <cp:lastModifiedBy>1</cp:lastModifiedBy>
  <cp:revision>42</cp:revision>
  <dcterms:created xsi:type="dcterms:W3CDTF">2012-04-08T14:09:53Z</dcterms:created>
  <dcterms:modified xsi:type="dcterms:W3CDTF">2012-05-09T20:20:29Z</dcterms:modified>
</cp:coreProperties>
</file>