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5" r:id="rId15"/>
    <p:sldId id="25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AE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60432-EE9A-4578-9F56-D69C5EAD8705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3E68F-8135-4365-9735-B8A89AC52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85F90-5A7B-4175-8A93-B93F0E69DE31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51C66-AF13-4584-BE67-662E08DA9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BBCC-0F18-4832-B33C-86DDD3D0B8D7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FCB64-32F0-4F24-B010-6B244F794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BEDE10-ED56-4267-8F79-A971955A72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7E26B-D00F-4ECA-934B-379A959343C7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2092A-B73C-41E5-8A88-DA7F72224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04272-B291-47F9-930E-EEB0032D8B93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8B094-7307-4CB8-B969-34BA6488C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74252-45FD-4997-8538-28A940C262E7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6FC43-A481-4B62-8112-66C30BF2D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2DFEB-82D5-4BB3-94D2-FD19D8D0A4A3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1AC2F-919A-463E-9597-A4FC46491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09921-02DB-4C72-A8F4-F97FAAD650FE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CF0C2-21D0-4D9B-AA0A-5A291C8EA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4B45-8862-4DC6-BBCE-4D4F3EEAF8C3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5DC9C-0D6A-48F9-AE3E-AE35B672BF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948F6-937F-4BAC-9507-F861F5B1ACDD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5F2CA-CC4E-4831-9A2C-572021131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92AD7-3FF0-4835-AE94-6EBB34AAFACB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71EBD-7B4B-4832-AB4D-B1E22D2B8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813336-2F48-44A1-A408-839B817EC9A1}" type="datetimeFigureOut">
              <a:rPr lang="ru-RU"/>
              <a:pPr>
                <a:defRPr/>
              </a:pPr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C10700-F3E4-4981-B513-85916D491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32575"/>
            <a:ext cx="16383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Picture 2" descr="C:\Users\Компас\Pictures\95.jpg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5654675"/>
            <a:ext cx="20891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ll dir="l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agpravda.ru/?com=materials&amp;task=view&amp;page=material&amp;id=14122" TargetMode="External"/><Relationship Id="rId3" Type="http://schemas.openxmlformats.org/officeDocument/2006/relationships/hyperlink" Target="http://kotsubynske.org/news/zabytaja_doroga_na_irpen/2009-10-09-208" TargetMode="External"/><Relationship Id="rId7" Type="http://schemas.openxmlformats.org/officeDocument/2006/relationships/hyperlink" Target="http://www.ozerskadm.ru/structure/pss/?ELEMENT_ID=9370" TargetMode="External"/><Relationship Id="rId12" Type="http://schemas.openxmlformats.org/officeDocument/2006/relationships/hyperlink" Target="mailto:FokinaLida.75@mail.ru" TargetMode="External"/><Relationship Id="rId2" Type="http://schemas.openxmlformats.org/officeDocument/2006/relationships/hyperlink" Target="http://nl.gidepark.ru/community/4228/content/133601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egatorg.biz/product/803241" TargetMode="External"/><Relationship Id="rId11" Type="http://schemas.openxmlformats.org/officeDocument/2006/relationships/hyperlink" Target="http://gazetavv.com/news/6557-ukraina-prosit-rossiyu-otmenit-poshlinu-na-sahar-12042011184200.html" TargetMode="External"/><Relationship Id="rId5" Type="http://schemas.openxmlformats.org/officeDocument/2006/relationships/hyperlink" Target="http://magic-zagovori.ru/zagovor-na-dojnuyu-korovu-pomozhet-brat-bolshe.html" TargetMode="External"/><Relationship Id="rId10" Type="http://schemas.openxmlformats.org/officeDocument/2006/relationships/hyperlink" Target="http://www.mota.ru/wallpapers/get/id/3779/resolution/1280x960" TargetMode="External"/><Relationship Id="rId4" Type="http://schemas.openxmlformats.org/officeDocument/2006/relationships/hyperlink" Target="http://blog.kp.ru/users/3208812/post198692215/" TargetMode="External"/><Relationship Id="rId9" Type="http://schemas.openxmlformats.org/officeDocument/2006/relationships/hyperlink" Target="http://svetlanavedernikova.ru.com/chem-polezni-arbuz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ПРАВИЛА </a:t>
            </a:r>
            <a:r>
              <a:rPr lang="ru-RU" b="1" dirty="0" smtClean="0">
                <a:solidFill>
                  <a:srgbClr val="FF0000"/>
                </a:solidFill>
              </a:rPr>
              <a:t>ОРФОЭПИИ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(БЕЗУДАРНОЕ О, ЗВОНКИЕ СОГЛАСНЫЕ ЗВУКИ НА КОНЦЕ СЛОВ)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33800"/>
            <a:ext cx="7775575" cy="1873250"/>
          </a:xfrm>
        </p:spPr>
        <p:txBody>
          <a:bodyPr/>
          <a:lstStyle/>
          <a:p>
            <a:r>
              <a:rPr lang="ru-RU" sz="2600" dirty="0">
                <a:solidFill>
                  <a:srgbClr val="C00000"/>
                </a:solidFill>
              </a:rPr>
              <a:t>Разработка учителя-дефектолога </a:t>
            </a:r>
          </a:p>
          <a:p>
            <a:r>
              <a:rPr lang="ru-RU" sz="2600" dirty="0" smtClean="0">
                <a:solidFill>
                  <a:srgbClr val="C00000"/>
                </a:solidFill>
              </a:rPr>
              <a:t> «</a:t>
            </a:r>
            <a:r>
              <a:rPr lang="ru-RU" sz="2600" dirty="0" err="1" smtClean="0">
                <a:solidFill>
                  <a:srgbClr val="C00000"/>
                </a:solidFill>
              </a:rPr>
              <a:t>Излучинской</a:t>
            </a:r>
            <a:r>
              <a:rPr lang="ru-RU" sz="2600" dirty="0" smtClean="0">
                <a:solidFill>
                  <a:srgbClr val="C00000"/>
                </a:solidFill>
              </a:rPr>
              <a:t> коррекционной школы-интерната</a:t>
            </a:r>
          </a:p>
          <a:p>
            <a:r>
              <a:rPr lang="ru-RU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>
                <a:solidFill>
                  <a:srgbClr val="C00000"/>
                </a:solidFill>
              </a:rPr>
              <a:t>I – II </a:t>
            </a:r>
            <a:r>
              <a:rPr lang="ru-RU" sz="2600" dirty="0">
                <a:solidFill>
                  <a:srgbClr val="C00000"/>
                </a:solidFill>
              </a:rPr>
              <a:t>вида» </a:t>
            </a:r>
          </a:p>
          <a:p>
            <a:r>
              <a:rPr lang="ru-RU" sz="2600" dirty="0" err="1" smtClean="0">
                <a:solidFill>
                  <a:srgbClr val="C00000"/>
                </a:solidFill>
              </a:rPr>
              <a:t>Марданова</a:t>
            </a:r>
            <a:r>
              <a:rPr lang="ru-RU" sz="2600" dirty="0" smtClean="0">
                <a:solidFill>
                  <a:srgbClr val="C00000"/>
                </a:solidFill>
              </a:rPr>
              <a:t> Т. И.</a:t>
            </a:r>
            <a:endParaRPr lang="ru-RU" sz="2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571480"/>
            <a:ext cx="8229600" cy="857256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НАЗОВИ </a:t>
            </a:r>
            <a:r>
              <a:rPr lang="ru-RU" dirty="0" smtClean="0">
                <a:solidFill>
                  <a:srgbClr val="FFFF00"/>
                </a:solidFill>
              </a:rPr>
              <a:t>КАРТИНКИ СЛОВОМ.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9218" name="Picture 2" descr="http://im3-tub-ru.yandex.net/i?id=533212344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00240"/>
            <a:ext cx="2071702" cy="1643074"/>
          </a:xfrm>
          <a:prstGeom prst="rect">
            <a:avLst/>
          </a:prstGeom>
          <a:noFill/>
        </p:spPr>
      </p:pic>
      <p:pic>
        <p:nvPicPr>
          <p:cNvPr id="9" name="Picture 10" descr="http://im2-tub-ru.yandex.net/i?id=49770418-5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28802"/>
            <a:ext cx="2143140" cy="1857378"/>
          </a:xfrm>
          <a:prstGeom prst="rect">
            <a:avLst/>
          </a:prstGeom>
          <a:noFill/>
        </p:spPr>
      </p:pic>
      <p:pic>
        <p:nvPicPr>
          <p:cNvPr id="9220" name="Picture 4" descr="http://im3-tub-ru.yandex.net/i?id=51475479-1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071942"/>
            <a:ext cx="2143140" cy="1857378"/>
          </a:xfrm>
          <a:prstGeom prst="rect">
            <a:avLst/>
          </a:prstGeom>
          <a:noFill/>
        </p:spPr>
      </p:pic>
      <p:pic>
        <p:nvPicPr>
          <p:cNvPr id="9222" name="Picture 6" descr="http://im4-tub-ru.yandex.net/i?id=147938158-3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4143380"/>
            <a:ext cx="2143140" cy="1785940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2893207" y="464323"/>
            <a:ext cx="214314" cy="14287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536281" y="535761"/>
            <a:ext cx="214314" cy="14287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6750859" y="464323"/>
            <a:ext cx="214314" cy="14287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43108" y="714356"/>
            <a:ext cx="21431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286644" y="714356"/>
            <a:ext cx="21431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ПРОЧИТАЙ   ПРЕДЛОЖЕНИЯ: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 smtClean="0"/>
              <a:t>                                                                   к                                 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На еловых ветках лежит снег.</a:t>
            </a:r>
            <a:endParaRPr lang="ru-RU" sz="40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Вчера стоматолог вылечил мне зуб.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Папа купил красный, сладкий арбуз.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http://im3-tub-ru.yandex.net/i?id=51475479-1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714884"/>
            <a:ext cx="2143140" cy="1857378"/>
          </a:xfrm>
          <a:prstGeom prst="rect">
            <a:avLst/>
          </a:prstGeom>
          <a:noFill/>
        </p:spPr>
      </p:pic>
      <p:pic>
        <p:nvPicPr>
          <p:cNvPr id="8194" name="Picture 2" descr="http://im7-tub-ru.yandex.net/i?id=386179765-5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786322"/>
            <a:ext cx="2143140" cy="1785940"/>
          </a:xfrm>
          <a:prstGeom prst="rect">
            <a:avLst/>
          </a:prstGeom>
          <a:noFill/>
        </p:spPr>
      </p:pic>
      <p:pic>
        <p:nvPicPr>
          <p:cNvPr id="7" name="Picture 2" descr="http://im0-tub-ru.yandex.net/i?id=273056449-4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4786322"/>
            <a:ext cx="2143140" cy="1785940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6715140" y="2000240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358082" y="2857496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572396" y="3857628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1750199" y="1893083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3321835" y="196452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5536413" y="1964521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500166" y="278605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3214678" y="285749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643306" y="2857496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29058" y="2857496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857224" y="371475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4429124" y="278605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2357422" y="371475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3428992" y="371475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5286380" y="378619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7358082" y="3786190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572132" y="3857628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286644" y="2428868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/>
              <a:t>п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500958" y="342900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</a:t>
            </a:r>
            <a:endParaRPr lang="ru-RU" sz="2800" b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ОТГАДАЙ ЗАГАДКУ: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algn="ctr">
              <a:lnSpc>
                <a:spcPct val="200000"/>
              </a:lnSpc>
              <a:buFont typeface="Wingdings" pitchFamily="2" charset="2"/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БЕЛЫЙ</a:t>
            </a:r>
            <a:r>
              <a:rPr lang="ru-RU" sz="3600" dirty="0">
                <a:solidFill>
                  <a:srgbClr val="0070C0"/>
                </a:solidFill>
              </a:rPr>
              <a:t>, А НЕ </a:t>
            </a:r>
            <a:r>
              <a:rPr lang="ru-RU" sz="3600" dirty="0" smtClean="0">
                <a:solidFill>
                  <a:srgbClr val="0070C0"/>
                </a:solidFill>
              </a:rPr>
              <a:t>СНЕГ.</a:t>
            </a:r>
          </a:p>
          <a:p>
            <a:pPr marL="590550" indent="-590550" algn="ctr">
              <a:lnSpc>
                <a:spcPct val="200000"/>
              </a:lnSpc>
              <a:buFont typeface="Wingdings" pitchFamily="2" charset="2"/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    СЛАДКИЙ</a:t>
            </a:r>
            <a:r>
              <a:rPr lang="ru-RU" sz="3600" dirty="0">
                <a:solidFill>
                  <a:srgbClr val="0070C0"/>
                </a:solidFill>
              </a:rPr>
              <a:t>, А НЕ МЁД</a:t>
            </a:r>
            <a:r>
              <a:rPr lang="ru-RU" sz="3600" dirty="0"/>
              <a:t>.</a:t>
            </a:r>
          </a:p>
          <a:p>
            <a:pPr marL="590550" indent="-590550" algn="ctr">
              <a:lnSpc>
                <a:spcPct val="80000"/>
              </a:lnSpc>
              <a:buFont typeface="Wingdings" pitchFamily="2" charset="2"/>
              <a:buNone/>
            </a:pPr>
            <a:endParaRPr lang="ru-RU" sz="1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3071802" y="192880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143636" y="2071678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3250397" y="3107529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71868" y="328612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500826" y="328612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http://im5-tub-ru.yandex.net/i?id=214265891-0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500570"/>
            <a:ext cx="2114550" cy="1785950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4000496" y="42860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5429256" y="500042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15008" y="642918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9144000" cy="725487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ДОПОЛНИ ПРЕДЛОЖЕНИЯ </a:t>
            </a:r>
            <a:r>
              <a:rPr lang="ru-RU" sz="3600" b="1" dirty="0" smtClean="0">
                <a:solidFill>
                  <a:srgbClr val="0070C0"/>
                </a:solidFill>
              </a:rPr>
              <a:t>ПО </a:t>
            </a:r>
            <a:r>
              <a:rPr lang="ru-RU" sz="3600" b="1" dirty="0">
                <a:solidFill>
                  <a:srgbClr val="0070C0"/>
                </a:solidFill>
              </a:rPr>
              <a:t>КАРТИНКАМ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177240" cy="43100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32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dirty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ru-RU" sz="4000" b="1" dirty="0" smtClean="0"/>
              <a:t>                    -  </a:t>
            </a:r>
            <a:r>
              <a:rPr lang="ru-RU" sz="4000" b="1" dirty="0" smtClean="0">
                <a:solidFill>
                  <a:srgbClr val="00B050"/>
                </a:solidFill>
              </a:rPr>
              <a:t>ЦАРЬ ЗВЕРЕЙ.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200" dirty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200" dirty="0">
                <a:solidFill>
                  <a:srgbClr val="00B050"/>
                </a:solidFill>
              </a:rPr>
              <a:t>               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endParaRPr lang="ru-RU" sz="2200" dirty="0">
              <a:solidFill>
                <a:srgbClr val="00B05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ПАПА НАШЁЛ </a:t>
            </a:r>
            <a:r>
              <a:rPr lang="ru-RU" sz="3600" b="1" dirty="0">
                <a:solidFill>
                  <a:srgbClr val="00B050"/>
                </a:solidFill>
              </a:rPr>
              <a:t>БОЛЬШОЙ </a:t>
            </a:r>
            <a:r>
              <a:rPr lang="ru-RU" sz="3600" b="1" dirty="0" smtClean="0">
                <a:solidFill>
                  <a:srgbClr val="00B050"/>
                </a:solidFill>
              </a:rPr>
              <a:t>БЕЛЫЙ       </a:t>
            </a:r>
            <a:r>
              <a:rPr lang="ru-RU" sz="3200" b="1" dirty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2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dirty="0"/>
              <a:t>	</a:t>
            </a:r>
          </a:p>
        </p:txBody>
      </p:sp>
      <p:pic>
        <p:nvPicPr>
          <p:cNvPr id="18437" name="Picture 5" descr="гриб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00892" y="3357562"/>
            <a:ext cx="1368425" cy="1368425"/>
          </a:xfrm>
          <a:prstGeom prst="rect">
            <a:avLst/>
          </a:prstGeom>
          <a:noFill/>
        </p:spPr>
      </p:pic>
      <p:pic>
        <p:nvPicPr>
          <p:cNvPr id="8" name="Picture 6" descr="http://im4-tub-ru.yandex.net/i?id=147938158-3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85926"/>
            <a:ext cx="2143140" cy="1785940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5607851" y="260746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4964909" y="382190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5893603" y="382190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821769" y="382190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892943" y="3893347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643306" y="4000504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1472" y="50004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321571" y="39288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857620" y="428604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4572000" y="35716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000760" y="500042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7465239" y="392885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Group 3"/>
          <p:cNvGraphicFramePr>
            <a:graphicFrameLocks noGrp="1"/>
          </p:cNvGraphicFramePr>
          <p:nvPr>
            <p:ph type="tbl" idx="1"/>
          </p:nvPr>
        </p:nvGraphicFramePr>
        <p:xfrm>
          <a:off x="642910" y="1714488"/>
          <a:ext cx="8078787" cy="4370402"/>
        </p:xfrm>
        <a:graphic>
          <a:graphicData uri="http://schemas.openxmlformats.org/drawingml/2006/table">
            <a:tbl>
              <a:tblPr/>
              <a:tblGrid>
                <a:gridCol w="2643206"/>
                <a:gridCol w="5435581"/>
              </a:tblGrid>
              <a:tr h="2266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ПРОЧИТАЙ ВОПРОС: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КАК НАДО ГОВОРИТЬ ЗВОНКИЕ СОГЛАСНЫЕ ЗВУКИ В КОНЦЕ СЛОВ?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104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ОТВЕТ: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ЗВОНКИЕ СОГЛАСНЫЕ ЗВУКИ НА КОНЦЕ СЛОВ НАДО ГОВОРИТЬ КАК ГЛУХИЕ.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5852" y="214290"/>
            <a:ext cx="6858048" cy="113877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/              _       /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ДАВАЙ ПРОВЕРИМ.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85852" y="2357430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00100" y="3000372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1893075" y="2893215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321703" y="2250273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535885" y="4393413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85786" y="4572008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964777" y="4107661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6179355" y="4107661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7965305" y="4036223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5036347" y="4679165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750859" y="4679165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6607983" y="5393545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679157" y="5322107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429256" y="4143380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14810" y="4786322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72198" y="4786322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215206" y="4786322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071934" y="5429264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571868" y="5429264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4464843" y="1821645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6536545" y="1821645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6179355" y="2393149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7965305" y="2393149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3964777" y="2393149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4822033" y="3036091"/>
            <a:ext cx="14287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429256" y="1857364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000760" y="1857364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429256" y="2500306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786446" y="3214686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000496" y="3143248"/>
            <a:ext cx="21431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714356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ИСПОЛЬЗУЕМЫЕ ИНТЕРНЕТ  ИСТОЧНИКИ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285860"/>
            <a:ext cx="7786742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МОЛОКО - </a:t>
            </a:r>
            <a:r>
              <a:rPr lang="en-US" sz="1200" dirty="0" smtClean="0">
                <a:hlinkClick r:id="rId2"/>
              </a:rPr>
              <a:t>http://nl.gidepark.ru/community/4228/content/1336017</a:t>
            </a:r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ДОРОГА - </a:t>
            </a:r>
            <a:r>
              <a:rPr lang="en-US" sz="1200" dirty="0" smtClean="0">
                <a:hlinkClick r:id="rId3"/>
              </a:rPr>
              <a:t>http://kotsubynske.org/news/zabytaja_doroga_na_irpen/2009-10-09-208</a:t>
            </a:r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СОБАКА  -  </a:t>
            </a:r>
            <a:r>
              <a:rPr lang="en-US" sz="1200" dirty="0" smtClean="0">
                <a:hlinkClick r:id="rId4"/>
              </a:rPr>
              <a:t>http://blog.kp.ru/users/3208812/post198692215/</a:t>
            </a:r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ЯБЛОКО</a:t>
            </a:r>
            <a:r>
              <a:rPr lang="en-US" sz="1200" dirty="0" smtClean="0"/>
              <a:t> </a:t>
            </a:r>
            <a:r>
              <a:rPr lang="ru-RU" sz="1200" dirty="0" smtClean="0"/>
              <a:t>-</a:t>
            </a:r>
            <a:r>
              <a:rPr lang="en-US" sz="1200" dirty="0" smtClean="0"/>
              <a:t>http://artcity.lv/tutorials/ps-tutorials/ps-tutorials-photo-effects/4571-kvadratnoe-jabloko.html</a:t>
            </a:r>
            <a:endParaRPr lang="ru-RU" sz="1200" dirty="0" smtClean="0"/>
          </a:p>
          <a:p>
            <a:r>
              <a:rPr lang="ru-RU" sz="1200" dirty="0" smtClean="0"/>
              <a:t>КОРОВА -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5"/>
              </a:rPr>
              <a:t>http://magic-zagovori.ru/zagovor-na-dojnuyu-korovu-pomozhet-brat-bolshe.html</a:t>
            </a:r>
            <a:endParaRPr lang="ru-RU" sz="1200" dirty="0" smtClean="0"/>
          </a:p>
          <a:p>
            <a:r>
              <a:rPr lang="ru-RU" sz="1200" dirty="0" smtClean="0"/>
              <a:t>НОЖ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6"/>
              </a:rPr>
              <a:t>http://megatorg.biz/product/803241</a:t>
            </a:r>
            <a:endParaRPr lang="ru-RU" sz="1200" dirty="0" smtClean="0"/>
          </a:p>
          <a:p>
            <a:r>
              <a:rPr lang="ru-RU" sz="1200" dirty="0" smtClean="0"/>
              <a:t>ВОРОНА-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7"/>
              </a:rPr>
              <a:t>http://www.ozerskadm.ru/structure/pss/?ELEMENT_ID=9370</a:t>
            </a:r>
            <a:endParaRPr lang="ru-RU" sz="1200" dirty="0" smtClean="0"/>
          </a:p>
          <a:p>
            <a:r>
              <a:rPr lang="ru-RU" sz="1200" dirty="0" smtClean="0"/>
              <a:t>ХЛЕБ - </a:t>
            </a:r>
            <a:r>
              <a:rPr lang="en-US" sz="1200" dirty="0" smtClean="0">
                <a:hlinkClick r:id="rId8"/>
              </a:rPr>
              <a:t>http://www.dagpravda.ru/?com=materials&amp;task=view&amp;page=material&amp;id=14122</a:t>
            </a:r>
            <a:endParaRPr lang="ru-RU" sz="1200" dirty="0" smtClean="0"/>
          </a:p>
          <a:p>
            <a:r>
              <a:rPr lang="ru-RU" sz="1200" dirty="0" smtClean="0"/>
              <a:t>АРБУЗ- </a:t>
            </a:r>
            <a:r>
              <a:rPr lang="en-US" sz="1200" dirty="0" smtClean="0">
                <a:hlinkClick r:id="rId9"/>
              </a:rPr>
              <a:t>http://svetlanavedernikova.ru.com/chem-polezni-arbuzi.html</a:t>
            </a:r>
            <a:endParaRPr lang="ru-RU" sz="1200" dirty="0" smtClean="0"/>
          </a:p>
          <a:p>
            <a:r>
              <a:rPr lang="ru-RU" sz="1200" dirty="0" smtClean="0"/>
              <a:t>ЛЕВ - </a:t>
            </a:r>
            <a:r>
              <a:rPr lang="en-US" sz="1200" dirty="0" smtClean="0">
                <a:hlinkClick r:id="rId10"/>
              </a:rPr>
              <a:t>http://www.mota.ru/wallpapers/get/id/3779/resolution/1280x960</a:t>
            </a:r>
            <a:endParaRPr lang="ru-RU" sz="1200" dirty="0" smtClean="0"/>
          </a:p>
          <a:p>
            <a:r>
              <a:rPr lang="ru-RU" sz="1200" dirty="0" smtClean="0"/>
              <a:t>САХАР - </a:t>
            </a:r>
            <a:r>
              <a:rPr lang="en-US" sz="1200" dirty="0" smtClean="0">
                <a:hlinkClick r:id="rId11"/>
              </a:rPr>
              <a:t>http://gazetavv.com/news/6557-ukraina-prosit-rossiyu-otmenit-poshlinu-na-sahar-12042011184200.html</a:t>
            </a:r>
            <a:endParaRPr lang="ru-RU" sz="1200" dirty="0" smtClean="0"/>
          </a:p>
          <a:p>
            <a:r>
              <a:rPr lang="ru-RU" sz="1200" dirty="0" smtClean="0"/>
              <a:t>СТОМАТОЛОГ -</a:t>
            </a:r>
            <a:r>
              <a:rPr lang="en-US" sz="1200" dirty="0" smtClean="0"/>
              <a:t>http://foto.delfi.ua/picture/474954/</a:t>
            </a:r>
            <a:r>
              <a:rPr lang="ru-RU" sz="1200" dirty="0" smtClean="0"/>
              <a:t> </a:t>
            </a:r>
          </a:p>
          <a:p>
            <a:r>
              <a:rPr lang="ru-RU" sz="1200" dirty="0" smtClean="0"/>
              <a:t>ФОН ПРЕЗЕНТАЦИИ - </a:t>
            </a:r>
            <a:r>
              <a:rPr lang="en-US" sz="1200" dirty="0" smtClean="0">
                <a:latin typeface="Calibri" pitchFamily="34" charset="0"/>
                <a:hlinkClick r:id="rId12"/>
              </a:rPr>
              <a:t>FokinaLida.75@mail.ru</a:t>
            </a:r>
            <a:endParaRPr lang="en-US" sz="1200" dirty="0" smtClean="0">
              <a:latin typeface="Calibri" pitchFamily="34" charset="0"/>
            </a:endParaRPr>
          </a:p>
          <a:p>
            <a:endParaRPr lang="ru-RU" sz="12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Комментарий </a:t>
            </a:r>
            <a:r>
              <a:rPr lang="ru-RU" b="1" dirty="0" smtClean="0">
                <a:solidFill>
                  <a:srgbClr val="0070C0"/>
                </a:solidFill>
              </a:rPr>
              <a:t>к разработке.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/>
              <a:t>		</a:t>
            </a:r>
            <a:r>
              <a:rPr lang="ru-RU" b="1" dirty="0">
                <a:solidFill>
                  <a:srgbClr val="00B050"/>
                </a:solidFill>
              </a:rPr>
              <a:t>Данная презентация может использоваться на индивидуальных занятиях по формированию </a:t>
            </a:r>
            <a:r>
              <a:rPr lang="ru-RU" b="1" dirty="0" smtClean="0">
                <a:solidFill>
                  <a:srgbClr val="00B050"/>
                </a:solidFill>
              </a:rPr>
              <a:t>произношения, для изучения правил орфоэпии: безударное о, звонкие согласные звуки на конце слов.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/>
              <a:t>	</a:t>
            </a:r>
            <a:r>
              <a:rPr lang="ru-RU" sz="3600" dirty="0">
                <a:solidFill>
                  <a:srgbClr val="FF0000"/>
                </a:solidFill>
              </a:rPr>
              <a:t>Б</a:t>
            </a:r>
            <a:r>
              <a:rPr lang="ru-RU" dirty="0">
                <a:solidFill>
                  <a:srgbClr val="FF0000"/>
                </a:solidFill>
              </a:rPr>
              <a:t>ЕЗУДАРНОЕ</a:t>
            </a:r>
            <a:r>
              <a:rPr lang="ru-RU" dirty="0"/>
              <a:t>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В СЛОВАХ ГОВОРИМ КАК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solidFill>
                  <a:srgbClr val="7030A0"/>
                </a:solidFill>
              </a:rPr>
              <a:t>                         </a:t>
            </a:r>
            <a:r>
              <a:rPr lang="ru-RU" dirty="0" smtClean="0">
                <a:solidFill>
                  <a:srgbClr val="7030A0"/>
                </a:solidFill>
              </a:rPr>
              <a:t>     </a:t>
            </a:r>
            <a:r>
              <a:rPr lang="ru-RU" sz="2000" b="1" dirty="0">
                <a:solidFill>
                  <a:srgbClr val="7030A0"/>
                </a:solidFill>
              </a:rPr>
              <a:t>А      /        </a:t>
            </a:r>
            <a:r>
              <a:rPr lang="ru-RU" sz="2000" b="1" dirty="0" smtClean="0">
                <a:solidFill>
                  <a:srgbClr val="7030A0"/>
                </a:solidFill>
              </a:rPr>
              <a:t>    </a:t>
            </a:r>
            <a:r>
              <a:rPr lang="ru-RU" sz="2000" b="1" dirty="0">
                <a:solidFill>
                  <a:srgbClr val="7030A0"/>
                </a:solidFill>
              </a:rPr>
              <a:t>А      </a:t>
            </a:r>
            <a:r>
              <a:rPr lang="ru-RU" sz="2000" b="1" dirty="0" smtClean="0">
                <a:solidFill>
                  <a:srgbClr val="7030A0"/>
                </a:solidFill>
              </a:rPr>
              <a:t>А       </a:t>
            </a:r>
            <a:r>
              <a:rPr lang="ru-RU" sz="2000" b="1" dirty="0">
                <a:solidFill>
                  <a:srgbClr val="7030A0"/>
                </a:solidFill>
              </a:rPr>
              <a:t>/    </a:t>
            </a:r>
            <a:r>
              <a:rPr lang="ru-RU" sz="2000" b="1" dirty="0" smtClean="0">
                <a:solidFill>
                  <a:srgbClr val="7030A0"/>
                </a:solidFill>
              </a:rPr>
              <a:t>     </a:t>
            </a:r>
            <a:r>
              <a:rPr lang="ru-RU" sz="2000" b="1" dirty="0">
                <a:solidFill>
                  <a:srgbClr val="7030A0"/>
                </a:solidFill>
              </a:rPr>
              <a:t>А   </a:t>
            </a:r>
            <a:r>
              <a:rPr lang="ru-RU" sz="2000" b="1" dirty="0" smtClean="0">
                <a:solidFill>
                  <a:srgbClr val="7030A0"/>
                </a:solidFill>
              </a:rPr>
              <a:t>    А      </a:t>
            </a:r>
            <a:r>
              <a:rPr lang="ru-RU" sz="2000" b="1" dirty="0">
                <a:solidFill>
                  <a:srgbClr val="7030A0"/>
                </a:solidFill>
              </a:rPr>
              <a:t>/</a:t>
            </a:r>
          </a:p>
          <a:p>
            <a:pPr>
              <a:buFont typeface="Wingdings" pitchFamily="2" charset="2"/>
              <a:buNone/>
            </a:pPr>
            <a:r>
              <a:rPr lang="ru-RU" dirty="0">
                <a:solidFill>
                  <a:srgbClr val="00B050"/>
                </a:solidFill>
              </a:rPr>
              <a:t>НАПРИМЕР:</a:t>
            </a:r>
            <a:r>
              <a:rPr lang="ru-RU" dirty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СЛОВА, МОЛОКО, БОРОДА.</a:t>
            </a:r>
            <a:endParaRPr lang="ru-RU" b="1" dirty="0">
              <a:solidFill>
                <a:srgbClr val="7030A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86116" y="3500438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429124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0628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215074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715140" y="350043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964513" y="2178835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893471" y="2178835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714612" y="228599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57686" y="235743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642910" y="571480"/>
            <a:ext cx="8229600" cy="1143000"/>
            <a:chOff x="428596" y="3429000"/>
            <a:chExt cx="8229600" cy="1143000"/>
          </a:xfrm>
        </p:grpSpPr>
        <p:sp>
          <p:nvSpPr>
            <p:cNvPr id="20" name="Rectangle 2"/>
            <p:cNvSpPr txBox="1">
              <a:spLocks noChangeArrowheads="1"/>
            </p:cNvSpPr>
            <p:nvPr/>
          </p:nvSpPr>
          <p:spPr bwMode="auto">
            <a:xfrm>
              <a:off x="428596" y="3429000"/>
              <a:ext cx="82296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ПРАВИЛО ОРФОЭПИИ.</a:t>
              </a:r>
              <a:endPara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2464579" y="3607595"/>
              <a:ext cx="28575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5822165" y="3607595"/>
              <a:ext cx="28575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3857620" y="3786190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357686" y="3714752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429256" y="3714752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6536545" y="2107397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72132" y="228599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072198" y="235743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2107389" y="3321843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66" name="Group 22"/>
          <p:cNvGraphicFramePr>
            <a:graphicFrameLocks noGrp="1"/>
          </p:cNvGraphicFramePr>
          <p:nvPr>
            <p:ph type="tbl" idx="1"/>
          </p:nvPr>
        </p:nvGraphicFramePr>
        <p:xfrm>
          <a:off x="971550" y="2046288"/>
          <a:ext cx="7704138" cy="4073144"/>
        </p:xfrm>
        <a:graphic>
          <a:graphicData uri="http://schemas.openxmlformats.org/drawingml/2006/table">
            <a:tbl>
              <a:tblPr/>
              <a:tblGrid>
                <a:gridCol w="2566988"/>
                <a:gridCol w="2570162"/>
                <a:gridCol w="2566988"/>
              </a:tblGrid>
              <a:tr h="1328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А   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ДОРОГА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_    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ДОРОГА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ДОРОГА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А   /</a:t>
                      </a:r>
                      <a:endParaRPr kumimoji="0" lang="ru-RU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СОБАКА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_    /</a:t>
                      </a:r>
                      <a:endParaRPr kumimoji="0" lang="ru-RU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СОБАКА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/</a:t>
                      </a:r>
                      <a:endParaRPr kumimoji="0" lang="ru-RU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СОБАКА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28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А   А    /</a:t>
                      </a: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МОЛОКО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_   _     /           </a:t>
                      </a: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МОЛОКО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/</a:t>
                      </a:r>
                      <a:endParaRPr kumimoji="0" lang="ru-RU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МОЛОКО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857356" y="2500306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57356" y="400050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85918" y="507207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85984" y="507207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357158" y="214290"/>
            <a:ext cx="8153400" cy="1143000"/>
            <a:chOff x="642910" y="3286124"/>
            <a:chExt cx="8153400" cy="1143000"/>
          </a:xfrm>
        </p:grpSpPr>
        <p:sp>
          <p:nvSpPr>
            <p:cNvPr id="20" name="Rectangle 2"/>
            <p:cNvSpPr txBox="1">
              <a:spLocks noChangeArrowheads="1"/>
            </p:cNvSpPr>
            <p:nvPr/>
          </p:nvSpPr>
          <p:spPr bwMode="auto">
            <a:xfrm>
              <a:off x="642910" y="3286124"/>
              <a:ext cx="81534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ПРОЧИТАЙ   СЛОВА:</a:t>
              </a:r>
              <a:endPara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071802" y="3500438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6072198" y="3571876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4393405" y="3464719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 flipH="1" flipV="1">
              <a:off x="6822297" y="3464719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52" y="357166"/>
            <a:ext cx="8229600" cy="989034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00B050"/>
                </a:solidFill>
              </a:rPr>
              <a:t>           _      /               /                     /   _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3600" b="1" dirty="0" smtClean="0">
                <a:solidFill>
                  <a:srgbClr val="00B050"/>
                </a:solidFill>
              </a:rPr>
              <a:t>НАЗОВИ КАРТИНКИ СЛОВОМ.</a:t>
            </a:r>
            <a:endParaRPr lang="ru-RU" sz="3600" b="1" dirty="0">
              <a:solidFill>
                <a:srgbClr val="00B050"/>
              </a:solidFill>
            </a:endParaRPr>
          </a:p>
        </p:txBody>
      </p:sp>
      <p:pic>
        <p:nvPicPr>
          <p:cNvPr id="14340" name="Picture 4" descr="http://im5-tub-ru.yandex.net/i?id=68711323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1428760" cy="1571636"/>
          </a:xfrm>
          <a:prstGeom prst="rect">
            <a:avLst/>
          </a:prstGeom>
          <a:noFill/>
        </p:spPr>
      </p:pic>
      <p:pic>
        <p:nvPicPr>
          <p:cNvPr id="11" name="Picture 3" descr="C:\Documents and Settings\Admin\Рабочий стол\pozitiv_1313778670461_demotivatorz.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143116"/>
            <a:ext cx="1530350" cy="1239837"/>
          </a:xfrm>
          <a:prstGeom prst="rect">
            <a:avLst/>
          </a:prstGeom>
          <a:noFill/>
        </p:spPr>
      </p:pic>
      <p:pic>
        <p:nvPicPr>
          <p:cNvPr id="14342" name="Picture 6" descr="http://im8-tub-ru.yandex.net/i?id=262386269-5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143116"/>
            <a:ext cx="1466850" cy="1428750"/>
          </a:xfrm>
          <a:prstGeom prst="rect">
            <a:avLst/>
          </a:prstGeom>
          <a:noFill/>
        </p:spPr>
      </p:pic>
      <p:pic>
        <p:nvPicPr>
          <p:cNvPr id="14344" name="Picture 8" descr="http://im6-tub-ru.yandex.net/i?id=532818825-23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143380"/>
            <a:ext cx="1905000" cy="14287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428728" y="5357826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           /     /                   /    _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УБЕРИ ЛИШНЕЕ СЛОВО.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4346" name="Picture 10" descr="http://im2-tub-ru.yandex.net/i?id=49770418-5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4071942"/>
            <a:ext cx="1428750" cy="1428750"/>
          </a:xfrm>
          <a:prstGeom prst="rect">
            <a:avLst/>
          </a:prstGeom>
          <a:noFill/>
        </p:spPr>
      </p:pic>
      <p:pic>
        <p:nvPicPr>
          <p:cNvPr id="14348" name="Picture 12" descr="http://im8-tub-ru.yandex.net/i?id=298017514-10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0695" y="3929066"/>
            <a:ext cx="1643074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14290"/>
            <a:ext cx="7215237" cy="1381114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00B050"/>
                </a:solidFill>
              </a:rPr>
              <a:t>          _              /                               _        /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ПРОЧИТАЙ   </a:t>
            </a:r>
            <a:r>
              <a:rPr lang="ru-RU" b="1" dirty="0">
                <a:solidFill>
                  <a:srgbClr val="00B050"/>
                </a:solidFill>
              </a:rPr>
              <a:t>ПРЕДЛОЖЕНИЯ: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tIns="288000" rIns="0" anchor="t" anchorCtr="0"/>
          <a:lstStyle/>
          <a:p>
            <a:pPr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dirty="0" smtClean="0">
                <a:solidFill>
                  <a:srgbClr val="0070C0"/>
                </a:solidFill>
              </a:rPr>
              <a:t>ДОРОГА ПРОХОДИТ ЧЕРЕЗ ЛЕС.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ФЕЯ САМАЯ ДОБРАЯ СОБАКА НА СВЕТЕ.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rgbClr val="0070C0"/>
                </a:solidFill>
              </a:rPr>
              <a:t>КОРОВА ДАЁТ НАМ МНОГО МОЛОКА.</a:t>
            </a:r>
          </a:p>
        </p:txBody>
      </p:sp>
      <p:pic>
        <p:nvPicPr>
          <p:cNvPr id="15362" name="Picture 2" descr="http://im8-tub-ru.yandex.net/i?id=361347199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643050"/>
            <a:ext cx="1914525" cy="1428750"/>
          </a:xfrm>
          <a:prstGeom prst="rect">
            <a:avLst/>
          </a:prstGeom>
          <a:noFill/>
        </p:spPr>
      </p:pic>
      <p:pic>
        <p:nvPicPr>
          <p:cNvPr id="15363" name="Picture 3" descr="C:\Documents and Settings\Admin\Рабочий стол\pozitiv_1313778670461_demotivatorz.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3357562"/>
            <a:ext cx="1530350" cy="1239837"/>
          </a:xfrm>
          <a:prstGeom prst="rect">
            <a:avLst/>
          </a:prstGeom>
          <a:noFill/>
        </p:spPr>
      </p:pic>
      <p:pic>
        <p:nvPicPr>
          <p:cNvPr id="6" name="Picture 4" descr="http://im5-tub-ru.yandex.net/i?id=68711323-6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5000636"/>
            <a:ext cx="1857388" cy="1571636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857224" y="192880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500298" y="192880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786314" y="192880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29124" y="371475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42910" y="485776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929190" y="485776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43570" y="485776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43636" y="485776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1393009" y="1821645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3000364" y="178592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286248" y="178592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857224" y="357187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1643042" y="350043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3000364" y="350043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4929190" y="350043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6715140" y="350043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6643702" y="464344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4572000" y="464344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2500298" y="4643446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1214414" y="471488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>
            <p:ph type="tbl" idx="4294967295"/>
          </p:nvPr>
        </p:nvGraphicFramePr>
        <p:xfrm>
          <a:off x="250825" y="1630604"/>
          <a:ext cx="8713788" cy="4894021"/>
        </p:xfrm>
        <a:graphic>
          <a:graphicData uri="http://schemas.openxmlformats.org/drawingml/2006/table">
            <a:tbl>
              <a:tblPr>
                <a:solidFill>
                  <a:srgbClr val="FCFCAE"/>
                </a:solidFill>
              </a:tblPr>
              <a:tblGrid>
                <a:gridCol w="3781425"/>
                <a:gridCol w="4932363"/>
              </a:tblGrid>
              <a:tr h="20539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СЛУШАЙ ВОПРОС: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/   _    _   _    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КАК НАДО ГОВОРИТЬ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/     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БЕЗУДАРНОЕ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AE"/>
                    </a:solidFill>
                  </a:tcPr>
                </a:tc>
              </a:tr>
              <a:tr h="2327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ОТВЕТ  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/     _             /   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БЕЗУДАРНОЕ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НАДО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_   _    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ГОВОРИТЬ КАК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CAE"/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rot="5400000" flipH="1" flipV="1">
            <a:off x="1142976" y="200024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357422" y="221455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3250397" y="203595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28728" y="4714884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321703" y="4607727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14414" y="214290"/>
            <a:ext cx="6858048" cy="113877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/              _       /</a:t>
            </a:r>
          </a:p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ДАВАЙ ПРОВЕРИМ.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700" dirty="0"/>
              <a:t>	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ru-RU" sz="2700" dirty="0"/>
              <a:t>	</a:t>
            </a:r>
            <a:r>
              <a:rPr lang="ru-RU" sz="3200" b="1" dirty="0" smtClean="0">
                <a:solidFill>
                  <a:srgbClr val="FF0000"/>
                </a:solidFill>
              </a:rPr>
              <a:t>ЗВОНКИЕ  </a:t>
            </a:r>
            <a:r>
              <a:rPr lang="ru-RU" sz="3200" b="1" dirty="0">
                <a:solidFill>
                  <a:srgbClr val="FF0000"/>
                </a:solidFill>
              </a:rPr>
              <a:t>СОГЛАСНЫЕ ЗВУКИ</a:t>
            </a:r>
            <a:r>
              <a:rPr lang="ru-RU" sz="2700" dirty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НА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КОНЦЕ СЛОВ НАДО ГОВОРИТЬ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КАК </a:t>
            </a:r>
            <a:r>
              <a:rPr lang="ru-RU" sz="3200" b="1" dirty="0">
                <a:solidFill>
                  <a:srgbClr val="FF0000"/>
                </a:solidFill>
              </a:rPr>
              <a:t>ГЛУХИЕ.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700" dirty="0">
                <a:solidFill>
                  <a:srgbClr val="FF0000"/>
                </a:solidFill>
              </a:rPr>
              <a:t>                              </a:t>
            </a:r>
            <a:r>
              <a:rPr lang="ru-RU" sz="2700" dirty="0" smtClean="0">
                <a:solidFill>
                  <a:srgbClr val="FF0000"/>
                </a:solidFill>
              </a:rPr>
              <a:t>  Ш       А        С              П</a:t>
            </a:r>
            <a:endParaRPr lang="ru-RU" sz="2700" b="1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700" b="1" dirty="0" smtClean="0"/>
              <a:t>НАПРИМЕР</a:t>
            </a:r>
            <a:r>
              <a:rPr lang="ru-RU" sz="2700" dirty="0"/>
              <a:t>:  </a:t>
            </a:r>
            <a:r>
              <a:rPr lang="ru-RU" sz="3200" b="1" dirty="0" smtClean="0"/>
              <a:t>НОЖ  </a:t>
            </a:r>
            <a:r>
              <a:rPr lang="ru-RU" sz="3200" b="1" dirty="0"/>
              <a:t>МОРОЗ,   </a:t>
            </a:r>
            <a:r>
              <a:rPr lang="ru-RU" sz="3200" b="1" dirty="0" smtClean="0"/>
              <a:t>ХЛЕБ.</a:t>
            </a:r>
            <a:endParaRPr lang="ru-RU" sz="32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71802" y="450057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643438" y="4572008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929322" y="4572008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642910" y="500042"/>
            <a:ext cx="8229600" cy="1143000"/>
            <a:chOff x="428596" y="3429000"/>
            <a:chExt cx="8229600" cy="1143000"/>
          </a:xfrm>
        </p:grpSpPr>
        <p:sp>
          <p:nvSpPr>
            <p:cNvPr id="12" name="Rectangle 2"/>
            <p:cNvSpPr txBox="1">
              <a:spLocks noChangeArrowheads="1"/>
            </p:cNvSpPr>
            <p:nvPr/>
          </p:nvSpPr>
          <p:spPr bwMode="auto">
            <a:xfrm>
              <a:off x="428596" y="3429000"/>
              <a:ext cx="82296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ПРАВИЛО ОРФОЭПИИ.</a:t>
              </a:r>
              <a:endPara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2464579" y="3607595"/>
              <a:ext cx="28575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5822165" y="3607595"/>
              <a:ext cx="285752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857620" y="3786190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357686" y="3714752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429256" y="3714752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1428728" y="228599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3679025" y="2321711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5464975" y="2321711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7893867" y="239314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321703" y="332184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4321967" y="332184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6822297" y="3321843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000364" y="2428868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72330" y="2428868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643042" y="342900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786050" y="342900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286116" y="342900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786182" y="3429000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857620" y="4572008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4393405" y="4393413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1893075" y="4464851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09" name="Group 21"/>
          <p:cNvGraphicFramePr>
            <a:graphicFrameLocks noGrp="1"/>
          </p:cNvGraphicFramePr>
          <p:nvPr>
            <p:ph type="tbl" idx="1"/>
          </p:nvPr>
        </p:nvGraphicFramePr>
        <p:xfrm>
          <a:off x="533400" y="1828800"/>
          <a:ext cx="8153400" cy="3514725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ЛЁД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ЛЁД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ЛЁД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171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СНЕГ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СНЕГ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СНЕГ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_  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ХОЛОД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     _   _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ХОЛОД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ХОЛОД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143108" y="3357562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071670" y="2143116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357422" y="4500570"/>
            <a:ext cx="14287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428596" y="357166"/>
            <a:ext cx="8153400" cy="1143000"/>
            <a:chOff x="642910" y="3286124"/>
            <a:chExt cx="8153400" cy="1143000"/>
          </a:xfrm>
        </p:grpSpPr>
        <p:sp>
          <p:nvSpPr>
            <p:cNvPr id="11" name="Rectangle 2"/>
            <p:cNvSpPr txBox="1">
              <a:spLocks noChangeArrowheads="1"/>
            </p:cNvSpPr>
            <p:nvPr/>
          </p:nvSpPr>
          <p:spPr bwMode="auto">
            <a:xfrm>
              <a:off x="642910" y="3286124"/>
              <a:ext cx="815340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4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ПРОЧИТАЙ   СЛОВА:</a:t>
              </a:r>
              <a:endPara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071802" y="3500438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072198" y="3571876"/>
              <a:ext cx="2143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4393405" y="3464719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6822297" y="3464719"/>
              <a:ext cx="142876" cy="71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ожья коров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Божья коровка</Template>
  <TotalTime>456</TotalTime>
  <Words>337</Words>
  <Application>Microsoft Office PowerPoint</Application>
  <PresentationFormat>Экран (4:3)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Божья коровка</vt:lpstr>
      <vt:lpstr>ПРАВИЛА ОРФОЭПИИ (БЕЗУДАРНОЕ О, ЗВОНКИЕ СОГЛАСНЫЕ ЗВУКИ НА КОНЦЕ СЛОВ)</vt:lpstr>
      <vt:lpstr>Комментарий к разработке.</vt:lpstr>
      <vt:lpstr>Слайд 3</vt:lpstr>
      <vt:lpstr>Слайд 4</vt:lpstr>
      <vt:lpstr>           _      /               /                     /   _ НАЗОВИ КАРТИНКИ СЛОВОМ.</vt:lpstr>
      <vt:lpstr>          _              /                               _        / ПРОЧИТАЙ   ПРЕДЛОЖЕНИЯ:</vt:lpstr>
      <vt:lpstr>Слайд 7</vt:lpstr>
      <vt:lpstr>Слайд 8</vt:lpstr>
      <vt:lpstr>Слайд 9</vt:lpstr>
      <vt:lpstr>НАЗОВИ КАРТИНКИ СЛОВОМ.</vt:lpstr>
      <vt:lpstr>ПРОЧИТАЙ   ПРЕДЛОЖЕНИЯ:</vt:lpstr>
      <vt:lpstr>ОТГАДАЙ ЗАГАДКУ:</vt:lpstr>
      <vt:lpstr>ДОПОЛНИ ПРЕДЛОЖЕНИЯ ПО КАРТИНКАМ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42</cp:revision>
  <dcterms:created xsi:type="dcterms:W3CDTF">2013-01-07T08:46:23Z</dcterms:created>
  <dcterms:modified xsi:type="dcterms:W3CDTF">2013-03-05T15:11:18Z</dcterms:modified>
</cp:coreProperties>
</file>