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33"/>
  </p:handoutMasterIdLst>
  <p:sldIdLst>
    <p:sldId id="270" r:id="rId2"/>
    <p:sldId id="272" r:id="rId3"/>
    <p:sldId id="321" r:id="rId4"/>
    <p:sldId id="295" r:id="rId5"/>
    <p:sldId id="292" r:id="rId6"/>
    <p:sldId id="293" r:id="rId7"/>
    <p:sldId id="294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13" r:id="rId18"/>
    <p:sldId id="305" r:id="rId19"/>
    <p:sldId id="307" r:id="rId20"/>
    <p:sldId id="306" r:id="rId21"/>
    <p:sldId id="308" r:id="rId22"/>
    <p:sldId id="309" r:id="rId23"/>
    <p:sldId id="310" r:id="rId24"/>
    <p:sldId id="311" r:id="rId25"/>
    <p:sldId id="312" r:id="rId26"/>
    <p:sldId id="314" r:id="rId27"/>
    <p:sldId id="315" r:id="rId28"/>
    <p:sldId id="318" r:id="rId29"/>
    <p:sldId id="319" r:id="rId30"/>
    <p:sldId id="323" r:id="rId31"/>
    <p:sldId id="322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4D0808"/>
    <a:srgbClr val="FFFF66"/>
    <a:srgbClr val="F7D147"/>
    <a:srgbClr val="FF9966"/>
    <a:srgbClr val="EE27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09" autoAdjust="0"/>
  </p:normalViewPr>
  <p:slideViewPr>
    <p:cSldViewPr>
      <p:cViewPr varScale="1">
        <p:scale>
          <a:sx n="50" d="100"/>
          <a:sy n="50" d="100"/>
        </p:scale>
        <p:origin x="-8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68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F00E8-D0C6-483D-8199-168DB74DAE33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9FA2B-2550-463C-B139-C4916DA1F5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798-1B9D-464D-8FFF-8F69C214F408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9189-6ADD-49C1-BEDE-F0EBE5E01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798-1B9D-464D-8FFF-8F69C214F408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9189-6ADD-49C1-BEDE-F0EBE5E01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798-1B9D-464D-8FFF-8F69C214F408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9189-6ADD-49C1-BEDE-F0EBE5E01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798-1B9D-464D-8FFF-8F69C214F408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9189-6ADD-49C1-BEDE-F0EBE5E01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798-1B9D-464D-8FFF-8F69C214F408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9189-6ADD-49C1-BEDE-F0EBE5E01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798-1B9D-464D-8FFF-8F69C214F408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9189-6ADD-49C1-BEDE-F0EBE5E01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798-1B9D-464D-8FFF-8F69C214F408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9189-6ADD-49C1-BEDE-F0EBE5E01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798-1B9D-464D-8FFF-8F69C214F408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9189-6ADD-49C1-BEDE-F0EBE5E01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798-1B9D-464D-8FFF-8F69C214F408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9189-6ADD-49C1-BEDE-F0EBE5E01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798-1B9D-464D-8FFF-8F69C214F408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9189-6ADD-49C1-BEDE-F0EBE5E01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798-1B9D-464D-8FFF-8F69C214F408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99189-6ADD-49C1-BEDE-F0EBE5E01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D1798-1B9D-464D-8FFF-8F69C214F408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99189-6ADD-49C1-BEDE-F0EBE5E01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beta.photobucket.com/images/animated%20flames/?page=2&amp;fromLegacy=tru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slide" Target="slide15.xml"/><Relationship Id="rId18" Type="http://schemas.openxmlformats.org/officeDocument/2006/relationships/slide" Target="slide19.xml"/><Relationship Id="rId26" Type="http://schemas.openxmlformats.org/officeDocument/2006/relationships/slide" Target="slide12.xml"/><Relationship Id="rId3" Type="http://schemas.openxmlformats.org/officeDocument/2006/relationships/control" Target="../activeX/activeX2.xml"/><Relationship Id="rId21" Type="http://schemas.openxmlformats.org/officeDocument/2006/relationships/slide" Target="slide23.xml"/><Relationship Id="rId7" Type="http://schemas.openxmlformats.org/officeDocument/2006/relationships/slide" Target="slide11.xml"/><Relationship Id="rId12" Type="http://schemas.openxmlformats.org/officeDocument/2006/relationships/slide" Target="slide14.xml"/><Relationship Id="rId17" Type="http://schemas.openxmlformats.org/officeDocument/2006/relationships/slide" Target="slide20.xml"/><Relationship Id="rId25" Type="http://schemas.openxmlformats.org/officeDocument/2006/relationships/slide" Target="slide9.xml"/><Relationship Id="rId2" Type="http://schemas.openxmlformats.org/officeDocument/2006/relationships/control" Target="../activeX/activeX1.xml"/><Relationship Id="rId16" Type="http://schemas.openxmlformats.org/officeDocument/2006/relationships/slide" Target="slide21.xml"/><Relationship Id="rId20" Type="http://schemas.openxmlformats.org/officeDocument/2006/relationships/slide" Target="slide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11" Type="http://schemas.openxmlformats.org/officeDocument/2006/relationships/slide" Target="slide13.xml"/><Relationship Id="rId24" Type="http://schemas.openxmlformats.org/officeDocument/2006/relationships/slide" Target="slide8.xml"/><Relationship Id="rId5" Type="http://schemas.openxmlformats.org/officeDocument/2006/relationships/slide" Target="slide10.xml"/><Relationship Id="rId15" Type="http://schemas.openxmlformats.org/officeDocument/2006/relationships/slide" Target="slide25.xml"/><Relationship Id="rId23" Type="http://schemas.openxmlformats.org/officeDocument/2006/relationships/slide" Target="slide24.xml"/><Relationship Id="rId10" Type="http://schemas.openxmlformats.org/officeDocument/2006/relationships/image" Target="../media/image7.gif"/><Relationship Id="rId19" Type="http://schemas.openxmlformats.org/officeDocument/2006/relationships/slide" Target="slide18.xml"/><Relationship Id="rId4" Type="http://schemas.openxmlformats.org/officeDocument/2006/relationships/slideLayout" Target="../slideLayouts/slideLayout7.xml"/><Relationship Id="rId9" Type="http://schemas.openxmlformats.org/officeDocument/2006/relationships/slide" Target="slide7.xml"/><Relationship Id="rId14" Type="http://schemas.openxmlformats.org/officeDocument/2006/relationships/slide" Target="slide16.xml"/><Relationship Id="rId22" Type="http://schemas.openxmlformats.org/officeDocument/2006/relationships/slide" Target="slide22.xml"/><Relationship Id="rId27" Type="http://schemas.openxmlformats.org/officeDocument/2006/relationships/slide" Target="slide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FFFF66"/>
            </a:gs>
            <a:gs pos="63000">
              <a:srgbClr val="FFC0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WordArt 7"/>
          <p:cNvSpPr>
            <a:spLocks noChangeArrowheads="1" noChangeShapeType="1" noTextEdit="1"/>
          </p:cNvSpPr>
          <p:nvPr/>
        </p:nvSpPr>
        <p:spPr bwMode="auto">
          <a:xfrm>
            <a:off x="683568" y="2204864"/>
            <a:ext cx="8136904" cy="11521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3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1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/>
              </a:rPr>
              <a:t>Опасный огонек</a:t>
            </a:r>
            <a:endParaRPr lang="ru-RU" sz="3600" b="1" i="1" kern="1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/>
            </a:endParaRPr>
          </a:p>
        </p:txBody>
      </p:sp>
      <p:pic>
        <p:nvPicPr>
          <p:cNvPr id="24580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81700"/>
            <a:ext cx="1990725" cy="876300"/>
          </a:xfrm>
          <a:prstGeom prst="rect">
            <a:avLst/>
          </a:prstGeom>
          <a:noFill/>
        </p:spPr>
      </p:pic>
      <p:pic>
        <p:nvPicPr>
          <p:cNvPr id="19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981700"/>
            <a:ext cx="1990725" cy="876300"/>
          </a:xfrm>
          <a:prstGeom prst="rect">
            <a:avLst/>
          </a:prstGeom>
          <a:noFill/>
        </p:spPr>
      </p:pic>
      <p:pic>
        <p:nvPicPr>
          <p:cNvPr id="20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3275" y="5981700"/>
            <a:ext cx="1990725" cy="876300"/>
          </a:xfrm>
          <a:prstGeom prst="rect">
            <a:avLst/>
          </a:prstGeom>
          <a:noFill/>
        </p:spPr>
      </p:pic>
      <p:pic>
        <p:nvPicPr>
          <p:cNvPr id="21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981700"/>
            <a:ext cx="1990725" cy="876300"/>
          </a:xfrm>
          <a:prstGeom prst="rect">
            <a:avLst/>
          </a:prstGeom>
          <a:noFill/>
        </p:spPr>
      </p:pic>
      <p:pic>
        <p:nvPicPr>
          <p:cNvPr id="22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877272"/>
            <a:ext cx="2227958" cy="98072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763688" y="620688"/>
            <a:ext cx="5705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kern="1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92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/>
                <a:cs typeface="Arial"/>
              </a:rPr>
              <a:t>Игра-викторина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92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20072" y="4653136"/>
            <a:ext cx="3672408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4D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4D0808"/>
                </a:solidFill>
                <a:latin typeface="Arial" pitchFamily="34" charset="0"/>
                <a:cs typeface="Arial" pitchFamily="34" charset="0"/>
              </a:rPr>
              <a:t>Бянкина</a:t>
            </a:r>
            <a:r>
              <a:rPr lang="ru-RU" b="1" dirty="0" smtClean="0">
                <a:solidFill>
                  <a:srgbClr val="4D0808"/>
                </a:solidFill>
                <a:latin typeface="Arial" pitchFamily="34" charset="0"/>
                <a:cs typeface="Arial" pitchFamily="34" charset="0"/>
              </a:rPr>
              <a:t> Ирина Николаевна</a:t>
            </a:r>
          </a:p>
          <a:p>
            <a:pPr algn="ctr"/>
            <a:r>
              <a:rPr lang="ru-RU" dirty="0" smtClean="0">
                <a:solidFill>
                  <a:srgbClr val="4D0808"/>
                </a:solidFill>
                <a:latin typeface="Arial" pitchFamily="34" charset="0"/>
                <a:cs typeface="Arial" pitchFamily="34" charset="0"/>
              </a:rPr>
              <a:t>учитель </a:t>
            </a:r>
            <a:r>
              <a:rPr lang="en-US" b="1" dirty="0" smtClean="0">
                <a:solidFill>
                  <a:srgbClr val="4D080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4D0808"/>
                </a:solidFill>
                <a:latin typeface="Arial" pitchFamily="34" charset="0"/>
                <a:cs typeface="Arial" pitchFamily="34" charset="0"/>
              </a:rPr>
              <a:t>ИКТ ГБОУ СОШ</a:t>
            </a:r>
          </a:p>
          <a:p>
            <a:pPr algn="ctr"/>
            <a:r>
              <a:rPr lang="ru-RU" dirty="0" smtClean="0">
                <a:solidFill>
                  <a:srgbClr val="4D0808"/>
                </a:solidFill>
                <a:latin typeface="Arial" pitchFamily="34" charset="0"/>
                <a:cs typeface="Arial" pitchFamily="34" charset="0"/>
              </a:rPr>
              <a:t>№ 457 г.Москвы</a:t>
            </a:r>
            <a:endParaRPr lang="ru-RU" dirty="0">
              <a:solidFill>
                <a:srgbClr val="4D080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Управляющая кнопка: далее 10">
            <a:hlinkClick r:id="rId3" action="ppaction://hlinksldjump" highlightClick="1"/>
          </p:cNvPr>
          <p:cNvSpPr/>
          <p:nvPr/>
        </p:nvSpPr>
        <p:spPr>
          <a:xfrm>
            <a:off x="251520" y="5517232"/>
            <a:ext cx="576064" cy="504056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Какой формы пожарное ведро?</a:t>
            </a:r>
            <a:endParaRPr lang="ru-RU" sz="3600" dirty="0">
              <a:solidFill>
                <a:srgbClr val="4D0808"/>
              </a:solidFill>
            </a:endParaRPr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5724128" y="5085184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КОНУС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5724128" y="4221088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ОВАЛ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5724128" y="3356992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ЦИЛИНДР</a:t>
            </a:r>
            <a:endParaRPr lang="ru-RU" sz="3600" b="1" dirty="0">
              <a:solidFill>
                <a:srgbClr val="4D0808"/>
              </a:solidFill>
            </a:endParaRPr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645024"/>
            <a:ext cx="2160239" cy="2160240"/>
          </a:xfrm>
          <a:prstGeom prst="rect">
            <a:avLst/>
          </a:prstGeom>
          <a:noFill/>
        </p:spPr>
      </p:pic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99592" y="5877272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Для подачи воды на тушение пожара от автоцистерны используется…</a:t>
            </a:r>
            <a:endParaRPr lang="ru-RU" sz="3600" dirty="0"/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5724128" y="4221088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НАСОС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5724128" y="3284984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ЛЕСТНИЦА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5724128" y="5157192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ВЕДРО</a:t>
            </a:r>
            <a:endParaRPr lang="ru-RU" sz="3600" b="1" dirty="0">
              <a:solidFill>
                <a:srgbClr val="4D0808"/>
              </a:solidFill>
            </a:endParaRPr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645024"/>
            <a:ext cx="2160239" cy="2160240"/>
          </a:xfrm>
          <a:prstGeom prst="rect">
            <a:avLst/>
          </a:prstGeom>
          <a:noFill/>
        </p:spPr>
      </p:pic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99592" y="5877272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Что самое страшное при пожаре для людей? </a:t>
            </a:r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5724128" y="3284984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ПАНИКА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5724128" y="4221088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ОГОНЬ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5724128" y="5157192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ЖАР</a:t>
            </a:r>
            <a:endParaRPr lang="ru-RU" sz="3600" b="1" dirty="0">
              <a:solidFill>
                <a:srgbClr val="4D0808"/>
              </a:solidFill>
            </a:endParaRPr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645024"/>
            <a:ext cx="2160239" cy="2160240"/>
          </a:xfrm>
          <a:prstGeom prst="rect">
            <a:avLst/>
          </a:prstGeom>
          <a:noFill/>
        </p:spPr>
      </p:pic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99592" y="5877272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Находясь дома, вы почувствовали запах горящей проводки. Что надо делать в первую очередь?</a:t>
            </a:r>
            <a:endParaRPr lang="ru-RU" sz="3600" dirty="0"/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2627784" y="3933056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обесточить электропроводку</a:t>
            </a:r>
          </a:p>
          <a:p>
            <a:pPr algn="ctr"/>
            <a:r>
              <a:rPr lang="ru-RU" sz="3600" dirty="0" smtClean="0"/>
              <a:t>в квартире</a:t>
            </a:r>
            <a:endParaRPr lang="ru-RU" sz="3600" dirty="0"/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2627784" y="2708920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приступить к ее тушению</a:t>
            </a:r>
          </a:p>
          <a:p>
            <a:pPr algn="ctr"/>
            <a:r>
              <a:rPr lang="ru-RU" sz="3600" dirty="0" smtClean="0"/>
              <a:t>водой, песком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2627784" y="5157192"/>
            <a:ext cx="6120680" cy="1080120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включить свет, чтобы лучше</a:t>
            </a:r>
          </a:p>
          <a:p>
            <a:pPr algn="ctr"/>
            <a:r>
              <a:rPr lang="ru-RU" sz="3600" dirty="0" smtClean="0"/>
              <a:t>рассмотреть место возгорания</a:t>
            </a:r>
            <a:endParaRPr lang="ru-RU" sz="3600" b="1" dirty="0">
              <a:solidFill>
                <a:srgbClr val="4D0808"/>
              </a:solidFill>
            </a:endParaRPr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645024"/>
            <a:ext cx="2160239" cy="2160240"/>
          </a:xfrm>
          <a:prstGeom prst="rect">
            <a:avLst/>
          </a:prstGeom>
          <a:noFill/>
        </p:spPr>
      </p:pic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27584" y="5949280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Как правильно назвать сотрудника Государственной Противопожарной Службы?</a:t>
            </a:r>
            <a:endParaRPr lang="ru-RU" sz="3600" dirty="0">
              <a:solidFill>
                <a:srgbClr val="4D0808"/>
              </a:solidFill>
            </a:endParaRPr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5724128" y="3284984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ПОЖАРНЫЙ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5724128" y="4221088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ПОЖАРНИК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5724128" y="5157192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ОГНЕБОРЕЦ</a:t>
            </a:r>
            <a:endParaRPr lang="ru-RU" sz="3600" b="1" dirty="0">
              <a:solidFill>
                <a:srgbClr val="4D0808"/>
              </a:solidFill>
            </a:endParaRPr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645024"/>
            <a:ext cx="2160239" cy="2160240"/>
          </a:xfrm>
          <a:prstGeom prst="rect">
            <a:avLst/>
          </a:prstGeom>
          <a:noFill/>
        </p:spPr>
      </p:pic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99592" y="5877272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Какой тканью можно окутывать электрическую лампочку?</a:t>
            </a:r>
            <a:endParaRPr lang="ru-RU" sz="3600" dirty="0"/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5724128" y="4221088"/>
            <a:ext cx="2808312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НИКАКОЙ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5724128" y="3284984"/>
            <a:ext cx="2808312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СИНТЕТИКОЙ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5724128" y="5157192"/>
            <a:ext cx="2808312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ХЛОПКОМ</a:t>
            </a:r>
            <a:endParaRPr lang="ru-RU" sz="3600" b="1" dirty="0">
              <a:solidFill>
                <a:srgbClr val="4D0808"/>
              </a:solidFill>
            </a:endParaRPr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645024"/>
            <a:ext cx="2160239" cy="2160240"/>
          </a:xfrm>
          <a:prstGeom prst="rect">
            <a:avLst/>
          </a:prstGeom>
          <a:noFill/>
        </p:spPr>
      </p:pic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99592" y="5877272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Назовите предмет, который не входит в набор пожарного щита.</a:t>
            </a:r>
            <a:endParaRPr lang="ru-RU" sz="3600" dirty="0"/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5724128" y="3284984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ВЕРЕВКА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5724128" y="4221088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БАГОР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5724128" y="5157192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ТОПОР</a:t>
            </a:r>
            <a:endParaRPr lang="ru-RU" sz="3600" b="1" dirty="0">
              <a:solidFill>
                <a:srgbClr val="4D0808"/>
              </a:solidFill>
            </a:endParaRPr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645024"/>
            <a:ext cx="2160239" cy="2160240"/>
          </a:xfrm>
          <a:prstGeom prst="rect">
            <a:avLst/>
          </a:prstGeom>
          <a:noFill/>
        </p:spPr>
      </p:pic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99592" y="5877272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Как называется гибкий трубопровод для перекачки воды к месту пожара?</a:t>
            </a:r>
            <a:endParaRPr lang="ru-RU" sz="3600" dirty="0"/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5724128" y="4221088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РУКАВ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5724128" y="3284984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ВАРЕЖКА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5724128" y="5157192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МУФТА</a:t>
            </a:r>
            <a:endParaRPr lang="ru-RU" sz="3600" b="1" dirty="0">
              <a:solidFill>
                <a:srgbClr val="4D0808"/>
              </a:solidFill>
            </a:endParaRPr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645024"/>
            <a:ext cx="2160239" cy="2160240"/>
          </a:xfrm>
          <a:prstGeom prst="rect">
            <a:avLst/>
          </a:prstGeom>
          <a:noFill/>
        </p:spPr>
      </p:pic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99592" y="5877272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Зачем затыкать щель под дверью, если за ней пожар?</a:t>
            </a:r>
            <a:endParaRPr lang="ru-RU" sz="3600" dirty="0"/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2627784" y="2636912"/>
            <a:ext cx="6120680" cy="1080120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Прекратить доступ</a:t>
            </a:r>
          </a:p>
          <a:p>
            <a:pPr algn="ctr"/>
            <a:r>
              <a:rPr lang="ru-RU" sz="3600" dirty="0" smtClean="0"/>
              <a:t>дыма в комнату</a:t>
            </a:r>
            <a:endParaRPr lang="ru-RU" sz="3600" dirty="0"/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2627784" y="3933056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Прекратить шум огня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2627784" y="5157192"/>
            <a:ext cx="6120680" cy="1080120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Прекратить доступ жара</a:t>
            </a:r>
          </a:p>
          <a:p>
            <a:pPr algn="ctr"/>
            <a:r>
              <a:rPr lang="ru-RU" sz="3600" dirty="0" smtClean="0"/>
              <a:t>из-под двери</a:t>
            </a:r>
            <a:endParaRPr lang="ru-RU" sz="3600" b="1" dirty="0">
              <a:solidFill>
                <a:srgbClr val="4D0808"/>
              </a:solidFill>
            </a:endParaRPr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645024"/>
            <a:ext cx="2160239" cy="2160240"/>
          </a:xfrm>
          <a:prstGeom prst="rect">
            <a:avLst/>
          </a:prstGeom>
          <a:noFill/>
        </p:spPr>
      </p:pic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27584" y="5949280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Что нужно сделать, если при приготовлении пищи загорелся жир на сковороде?</a:t>
            </a:r>
            <a:endParaRPr lang="ru-RU" sz="3600" dirty="0"/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2627784" y="3933056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Накрыть сковородку мокрой</a:t>
            </a:r>
          </a:p>
          <a:p>
            <a:pPr algn="ctr"/>
            <a:r>
              <a:rPr lang="ru-RU" sz="3600" dirty="0" smtClean="0"/>
              <a:t>тряпкой (полотенцем)</a:t>
            </a:r>
            <a:endParaRPr lang="ru-RU" sz="3600" dirty="0"/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2627784" y="2708920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r>
              <a:rPr lang="ru-RU" sz="3600" dirty="0" smtClean="0"/>
              <a:t>Подставить сковородку под</a:t>
            </a:r>
          </a:p>
          <a:p>
            <a:pPr algn="ctr"/>
            <a:r>
              <a:rPr lang="ru-RU" sz="3600" dirty="0" smtClean="0"/>
              <a:t>струю воды из-под крана.</a:t>
            </a:r>
            <a:endParaRPr lang="ru-RU" sz="3600" dirty="0"/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2627784" y="5157192"/>
            <a:ext cx="6120680" cy="1080120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Выкинуть сковородку</a:t>
            </a:r>
          </a:p>
          <a:p>
            <a:pPr algn="ctr"/>
            <a:r>
              <a:rPr lang="ru-RU" sz="3600" dirty="0" smtClean="0"/>
              <a:t>в окошко.</a:t>
            </a:r>
            <a:endParaRPr lang="ru-RU" sz="3600" b="1" dirty="0">
              <a:solidFill>
                <a:srgbClr val="4D0808"/>
              </a:solidFill>
            </a:endParaRPr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645024"/>
            <a:ext cx="2160239" cy="2160240"/>
          </a:xfrm>
          <a:prstGeom prst="rect">
            <a:avLst/>
          </a:prstGeom>
          <a:noFill/>
        </p:spPr>
      </p:pic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27584" y="5949280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179512" y="260648"/>
            <a:ext cx="8784976" cy="6453336"/>
          </a:xfrm>
          <a:prstGeom prst="roundRect">
            <a:avLst/>
          </a:prstGeom>
          <a:solidFill>
            <a:srgbClr val="F7D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763249" y="476672"/>
            <a:ext cx="5428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92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Немного истории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92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9698" name="Picture 2" descr="А.М. Князев. Тушение пожарной трубо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60848"/>
            <a:ext cx="6791129" cy="3582722"/>
          </a:xfrm>
          <a:prstGeom prst="rect">
            <a:avLst/>
          </a:prstGeom>
          <a:noFill/>
        </p:spPr>
      </p:pic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1043608" y="5805264"/>
            <a:ext cx="576064" cy="504056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Какая бочка опаснее – наполненная бензином или порожняя из-под него?</a:t>
            </a:r>
            <a:endParaRPr lang="ru-RU" sz="3600" dirty="0"/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2627784" y="2708920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Порожняя - могут образоваться</a:t>
            </a:r>
          </a:p>
          <a:p>
            <a:pPr algn="ctr"/>
            <a:r>
              <a:rPr lang="ru-RU" sz="3600" dirty="0" smtClean="0"/>
              <a:t>пары и произойти взрыв.</a:t>
            </a:r>
            <a:endParaRPr lang="ru-RU" sz="3600" dirty="0"/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2627784" y="3933056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Наполненная – бензин очень</a:t>
            </a:r>
          </a:p>
          <a:p>
            <a:pPr algn="ctr"/>
            <a:r>
              <a:rPr lang="ru-RU" sz="3600" dirty="0" smtClean="0"/>
              <a:t>хорошо горит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2627784" y="5157192"/>
            <a:ext cx="6120680" cy="1080120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Разницы нет.</a:t>
            </a:r>
            <a:endParaRPr lang="ru-RU" sz="3600" b="1" dirty="0">
              <a:solidFill>
                <a:srgbClr val="4D0808"/>
              </a:solidFill>
            </a:endParaRPr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645024"/>
            <a:ext cx="2160239" cy="2160240"/>
          </a:xfrm>
          <a:prstGeom prst="rect">
            <a:avLst/>
          </a:prstGeom>
          <a:noFill/>
        </p:spPr>
      </p:pic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27584" y="5949280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Как можно потушить загоревшуюся одежду на человеке?</a:t>
            </a:r>
            <a:endParaRPr lang="ru-RU" sz="3600" dirty="0"/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2627784" y="3933056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Сбить на землю с ног и</a:t>
            </a:r>
          </a:p>
          <a:p>
            <a:pPr algn="ctr"/>
            <a:r>
              <a:rPr lang="ru-RU" sz="3600" dirty="0" smtClean="0"/>
              <a:t>накрыть плотной тканью.</a:t>
            </a:r>
            <a:endParaRPr lang="ru-RU" sz="3600" dirty="0"/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2555776" y="2708920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Заставить его больше бегать.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2627784" y="5157192"/>
            <a:ext cx="6120680" cy="1080120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Воспользоваться</a:t>
            </a:r>
          </a:p>
          <a:p>
            <a:pPr algn="ctr"/>
            <a:r>
              <a:rPr lang="ru-RU" sz="3600" dirty="0" smtClean="0"/>
              <a:t>огнетушителем.</a:t>
            </a:r>
            <a:endParaRPr lang="ru-RU" sz="3600" b="1" dirty="0">
              <a:solidFill>
                <a:srgbClr val="4D0808"/>
              </a:solidFill>
            </a:endParaRPr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645024"/>
            <a:ext cx="2160239" cy="2160240"/>
          </a:xfrm>
          <a:prstGeom prst="rect">
            <a:avLst/>
          </a:prstGeom>
          <a:noFill/>
        </p:spPr>
      </p:pic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27584" y="5949280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Что такое пожарная каланча?</a:t>
            </a:r>
            <a:endParaRPr lang="ru-RU" sz="3600" dirty="0"/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2627784" y="2708920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Пожарная вышка, на которой</a:t>
            </a:r>
          </a:p>
          <a:p>
            <a:pPr algn="ctr"/>
            <a:r>
              <a:rPr lang="ru-RU" sz="3600" dirty="0" smtClean="0"/>
              <a:t>дежурит пожарный</a:t>
            </a:r>
            <a:endParaRPr lang="ru-RU" sz="3600" dirty="0"/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2627784" y="3933056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Пожарный автомобиль</a:t>
            </a:r>
          </a:p>
          <a:p>
            <a:pPr algn="ctr"/>
            <a:r>
              <a:rPr lang="ru-RU" sz="3600" dirty="0" smtClean="0"/>
              <a:t>с колокольчиком.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2627784" y="5157192"/>
            <a:ext cx="6120680" cy="1080120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r>
              <a:rPr lang="ru-RU" sz="3600" dirty="0" smtClean="0"/>
              <a:t>Самый высокий пожарный</a:t>
            </a:r>
          </a:p>
          <a:p>
            <a:pPr algn="ctr"/>
            <a:r>
              <a:rPr lang="ru-RU" sz="3600" dirty="0" smtClean="0"/>
              <a:t>в городе.</a:t>
            </a:r>
            <a:endParaRPr lang="ru-RU" sz="3600" dirty="0"/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645024"/>
            <a:ext cx="2160239" cy="2160240"/>
          </a:xfrm>
          <a:prstGeom prst="rect">
            <a:avLst/>
          </a:prstGeom>
          <a:noFill/>
        </p:spPr>
      </p:pic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27584" y="5949280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Если ночью вы просыпаетесь в задымленной квартире, ваши первые действия:</a:t>
            </a:r>
            <a:endParaRPr lang="ru-RU" sz="3600" dirty="0"/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2627784" y="3933056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r>
              <a:rPr lang="ru-RU" sz="3600" dirty="0" smtClean="0"/>
              <a:t>Скатиться с кровать и ползти</a:t>
            </a:r>
          </a:p>
          <a:p>
            <a:pPr algn="ctr"/>
            <a:r>
              <a:rPr lang="ru-RU" sz="3600" dirty="0" smtClean="0"/>
              <a:t>к двери</a:t>
            </a:r>
            <a:endParaRPr lang="ru-RU" sz="3600" dirty="0"/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2627784" y="2708920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Встать и бежать из комнаты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2627784" y="5157192"/>
            <a:ext cx="6120680" cy="1080120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r>
              <a:rPr lang="ru-RU" sz="3600" dirty="0" smtClean="0"/>
              <a:t>Лежать в кровати и звать</a:t>
            </a:r>
          </a:p>
          <a:p>
            <a:pPr algn="ctr"/>
            <a:r>
              <a:rPr lang="ru-RU" sz="3600" dirty="0" smtClean="0"/>
              <a:t>о помощи</a:t>
            </a:r>
            <a:endParaRPr lang="ru-RU" sz="3600" dirty="0"/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645024"/>
            <a:ext cx="2160239" cy="2160240"/>
          </a:xfrm>
          <a:prstGeom prst="rect">
            <a:avLst/>
          </a:prstGeom>
          <a:noFill/>
        </p:spPr>
      </p:pic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27584" y="5949280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 доме возник пожар. Можно ли воспользоваться лифтом, покидая дом?</a:t>
            </a:r>
            <a:endParaRPr lang="ru-RU" sz="3600" dirty="0"/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2627784" y="2708920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Ни в коем случае нельзя</a:t>
            </a:r>
            <a:endParaRPr lang="ru-RU" sz="3600" dirty="0"/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2627784" y="3933056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Можно, чтобы быстрее</a:t>
            </a:r>
          </a:p>
          <a:p>
            <a:pPr algn="ctr"/>
            <a:r>
              <a:rPr lang="ru-RU" sz="3600" dirty="0" smtClean="0"/>
              <a:t>покинуть дом.</a:t>
            </a:r>
            <a:endParaRPr lang="ru-RU" sz="3600" dirty="0"/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2627784" y="5157192"/>
            <a:ext cx="6120680" cy="1080120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Можно, если лифт</a:t>
            </a:r>
          </a:p>
          <a:p>
            <a:r>
              <a:rPr lang="ru-RU" sz="3600" dirty="0" smtClean="0"/>
              <a:t>остановился на вашем этаже.</a:t>
            </a:r>
            <a:endParaRPr lang="ru-RU" sz="3600" dirty="0"/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645024"/>
            <a:ext cx="2160239" cy="2160240"/>
          </a:xfrm>
          <a:prstGeom prst="rect">
            <a:avLst/>
          </a:prstGeom>
          <a:noFill/>
        </p:spPr>
      </p:pic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27584" y="5949280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Что нужно делать при ожоге?</a:t>
            </a:r>
            <a:endParaRPr lang="ru-RU" sz="3600" dirty="0"/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2627784" y="5157192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r>
              <a:rPr lang="ru-RU" sz="3600" dirty="0" smtClean="0"/>
              <a:t>Охладить обожженное место</a:t>
            </a:r>
          </a:p>
          <a:p>
            <a:pPr algn="ctr"/>
            <a:r>
              <a:rPr lang="ru-RU" sz="3600" dirty="0" smtClean="0"/>
              <a:t>под струей холодной воды.</a:t>
            </a:r>
            <a:endParaRPr lang="ru-RU" sz="3600" dirty="0"/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2627784" y="3933056"/>
            <a:ext cx="6120680" cy="100811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Смазать жиром.</a:t>
            </a:r>
            <a:endParaRPr lang="ru-RU" sz="3600" dirty="0"/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2555776" y="2636912"/>
            <a:ext cx="6120680" cy="1080120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dirty="0" smtClean="0"/>
              <a:t>П</a:t>
            </a:r>
            <a:r>
              <a:rPr lang="ru-RU" sz="3600" smtClean="0"/>
              <a:t>роколоть </a:t>
            </a:r>
            <a:r>
              <a:rPr lang="ru-RU" sz="3600" dirty="0" smtClean="0"/>
              <a:t>образовавшийся</a:t>
            </a:r>
          </a:p>
          <a:p>
            <a:pPr algn="ctr"/>
            <a:r>
              <a:rPr lang="ru-RU" sz="3600" dirty="0" smtClean="0"/>
              <a:t>пузырь.</a:t>
            </a:r>
            <a:endParaRPr lang="ru-RU" sz="3600" dirty="0"/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645024"/>
            <a:ext cx="2160239" cy="2160240"/>
          </a:xfrm>
          <a:prstGeom prst="rect">
            <a:avLst/>
          </a:prstGeom>
          <a:noFill/>
        </p:spPr>
      </p:pic>
      <p:sp>
        <p:nvSpPr>
          <p:cNvPr id="13" name="Управляющая кнопка: домой 12">
            <a:hlinkClick r:id="rId4" action="ppaction://hlinksldjump" highlightClick="1"/>
          </p:cNvPr>
          <p:cNvSpPr/>
          <p:nvPr/>
        </p:nvSpPr>
        <p:spPr>
          <a:xfrm>
            <a:off x="827584" y="5949280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512" y="260648"/>
            <a:ext cx="8784976" cy="590465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5793060"/>
            <a:ext cx="1990725" cy="876300"/>
          </a:xfrm>
          <a:prstGeom prst="rect">
            <a:avLst/>
          </a:prstGeom>
          <a:noFill/>
        </p:spPr>
      </p:pic>
      <p:pic>
        <p:nvPicPr>
          <p:cNvPr id="6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733256"/>
            <a:ext cx="1990725" cy="876300"/>
          </a:xfrm>
          <a:prstGeom prst="rect">
            <a:avLst/>
          </a:prstGeom>
          <a:noFill/>
        </p:spPr>
      </p:pic>
      <p:pic>
        <p:nvPicPr>
          <p:cNvPr id="7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805264"/>
            <a:ext cx="1990725" cy="876300"/>
          </a:xfrm>
          <a:prstGeom prst="rect">
            <a:avLst/>
          </a:prstGeom>
          <a:noFill/>
        </p:spPr>
      </p:pic>
      <p:pic>
        <p:nvPicPr>
          <p:cNvPr id="8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661248"/>
            <a:ext cx="2227958" cy="980728"/>
          </a:xfrm>
          <a:prstGeom prst="rect">
            <a:avLst/>
          </a:prstGeom>
          <a:noFill/>
        </p:spPr>
      </p:pic>
      <p:pic>
        <p:nvPicPr>
          <p:cNvPr id="9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793060"/>
            <a:ext cx="1990725" cy="876300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3131840" y="332656"/>
            <a:ext cx="5688632" cy="56886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 В «Судебнике Ивана III», </a:t>
            </a:r>
          </a:p>
          <a:p>
            <a:pPr marL="342900" indent="-342900"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введенном в 1498 году, сказано: </a:t>
            </a:r>
          </a:p>
          <a:p>
            <a:pPr marL="342900" indent="-342900"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«</a:t>
            </a:r>
            <a:r>
              <a:rPr lang="ru-RU" sz="3600" dirty="0" err="1" smtClean="0">
                <a:solidFill>
                  <a:schemeClr val="bg2">
                    <a:lumMod val="10000"/>
                  </a:schemeClr>
                </a:solidFill>
              </a:rPr>
              <a:t>Зажигальщику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342900" indent="-342900"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живота не давать, </a:t>
            </a:r>
          </a:p>
          <a:p>
            <a:pPr marL="342900" indent="-342900"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казнить его смертною казнью».</a:t>
            </a:r>
          </a:p>
          <a:p>
            <a:pPr algn="ctr"/>
            <a:endParaRPr lang="ru-RU" dirty="0"/>
          </a:p>
        </p:txBody>
      </p:sp>
      <p:pic>
        <p:nvPicPr>
          <p:cNvPr id="6146" name="Picture 2" descr="File:Ivan III of Russia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3066850" cy="4155582"/>
          </a:xfrm>
          <a:prstGeom prst="rect">
            <a:avLst/>
          </a:prstGeom>
          <a:noFill/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539552" y="5373216"/>
            <a:ext cx="576064" cy="504056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40660"/>
            <a:ext cx="1990725" cy="876300"/>
          </a:xfrm>
          <a:prstGeom prst="rect">
            <a:avLst/>
          </a:prstGeom>
          <a:noFill/>
        </p:spPr>
      </p:pic>
      <p:pic>
        <p:nvPicPr>
          <p:cNvPr id="8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640660"/>
            <a:ext cx="1990725" cy="876300"/>
          </a:xfrm>
          <a:prstGeom prst="rect">
            <a:avLst/>
          </a:prstGeom>
          <a:noFill/>
        </p:spPr>
      </p:pic>
      <p:pic>
        <p:nvPicPr>
          <p:cNvPr id="9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661248"/>
            <a:ext cx="2227958" cy="980728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ctr"/>
            <a:endParaRPr lang="ru-RU" dirty="0"/>
          </a:p>
        </p:txBody>
      </p:sp>
      <p:pic>
        <p:nvPicPr>
          <p:cNvPr id="13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0104" y="5793060"/>
            <a:ext cx="1990725" cy="8763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4283968" y="188640"/>
            <a:ext cx="4608512" cy="64533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С 1689 года Петр I </a:t>
            </a:r>
          </a:p>
          <a:p>
            <a:pPr marL="342900" indent="-342900"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приказал тушить пожары силами московских стрельцов, </a:t>
            </a:r>
          </a:p>
          <a:p>
            <a:pPr marL="342900" indent="-342900"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старост </a:t>
            </a:r>
          </a:p>
          <a:p>
            <a:pPr marL="342900" indent="-342900"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и посадских людей.</a:t>
            </a:r>
          </a:p>
          <a:p>
            <a:pPr algn="ctr"/>
            <a:endParaRPr lang="ru-RU" dirty="0"/>
          </a:p>
        </p:txBody>
      </p:sp>
      <p:pic>
        <p:nvPicPr>
          <p:cNvPr id="10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793060"/>
            <a:ext cx="1990725" cy="876300"/>
          </a:xfrm>
          <a:prstGeom prst="rect">
            <a:avLst/>
          </a:prstGeom>
          <a:noFill/>
        </p:spPr>
      </p:pic>
      <p:pic>
        <p:nvPicPr>
          <p:cNvPr id="6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640660"/>
            <a:ext cx="1990725" cy="876300"/>
          </a:xfrm>
          <a:prstGeom prst="rect">
            <a:avLst/>
          </a:prstGeom>
          <a:noFill/>
        </p:spPr>
      </p:pic>
      <p:pic>
        <p:nvPicPr>
          <p:cNvPr id="7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3275" y="5640660"/>
            <a:ext cx="1990725" cy="876300"/>
          </a:xfrm>
          <a:prstGeom prst="rect">
            <a:avLst/>
          </a:prstGeom>
          <a:noFill/>
        </p:spPr>
      </p:pic>
      <p:pic>
        <p:nvPicPr>
          <p:cNvPr id="11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2472" y="5793060"/>
            <a:ext cx="1990725" cy="876300"/>
          </a:xfrm>
          <a:prstGeom prst="rect">
            <a:avLst/>
          </a:prstGeom>
          <a:noFill/>
        </p:spPr>
      </p:pic>
      <p:pic>
        <p:nvPicPr>
          <p:cNvPr id="12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5675" y="5793060"/>
            <a:ext cx="1990725" cy="876300"/>
          </a:xfrm>
          <a:prstGeom prst="rect">
            <a:avLst/>
          </a:prstGeom>
          <a:noFill/>
        </p:spPr>
      </p:pic>
      <p:pic>
        <p:nvPicPr>
          <p:cNvPr id="14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6288" y="5688632"/>
            <a:ext cx="2227958" cy="980728"/>
          </a:xfrm>
          <a:prstGeom prst="rect">
            <a:avLst/>
          </a:prstGeom>
          <a:noFill/>
        </p:spPr>
      </p:pic>
      <p:pic>
        <p:nvPicPr>
          <p:cNvPr id="5122" name="Picture 2" descr="Петр I Велики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052736"/>
            <a:ext cx="3220923" cy="4176464"/>
          </a:xfrm>
          <a:prstGeom prst="rect">
            <a:avLst/>
          </a:prstGeom>
          <a:noFill/>
        </p:spPr>
      </p:pic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539552" y="5373216"/>
            <a:ext cx="576064" cy="504056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188640"/>
            <a:ext cx="8712968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11960" y="188640"/>
            <a:ext cx="4320480" cy="64533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В 1803 году Александр I </a:t>
            </a:r>
          </a:p>
          <a:p>
            <a:pPr marL="342900" indent="-342900"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подписал указ </a:t>
            </a:r>
          </a:p>
          <a:p>
            <a:pPr marL="342900" indent="-342900"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об организации в Петербурге </a:t>
            </a:r>
          </a:p>
          <a:p>
            <a:pPr marL="342900" indent="-342900"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пожарной охраны.</a:t>
            </a:r>
          </a:p>
          <a:p>
            <a:pPr algn="ctr"/>
            <a:endParaRPr lang="ru-RU" dirty="0"/>
          </a:p>
        </p:txBody>
      </p:sp>
      <p:pic>
        <p:nvPicPr>
          <p:cNvPr id="4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3060"/>
            <a:ext cx="1990725" cy="876300"/>
          </a:xfrm>
          <a:prstGeom prst="rect">
            <a:avLst/>
          </a:prstGeom>
          <a:noFill/>
        </p:spPr>
      </p:pic>
      <p:pic>
        <p:nvPicPr>
          <p:cNvPr id="5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793060"/>
            <a:ext cx="1990725" cy="876300"/>
          </a:xfrm>
          <a:prstGeom prst="rect">
            <a:avLst/>
          </a:prstGeom>
          <a:noFill/>
        </p:spPr>
      </p:pic>
      <p:pic>
        <p:nvPicPr>
          <p:cNvPr id="6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3275" y="5793060"/>
            <a:ext cx="1990725" cy="876300"/>
          </a:xfrm>
          <a:prstGeom prst="rect">
            <a:avLst/>
          </a:prstGeom>
          <a:noFill/>
        </p:spPr>
      </p:pic>
      <p:pic>
        <p:nvPicPr>
          <p:cNvPr id="7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793060"/>
            <a:ext cx="1990725" cy="876300"/>
          </a:xfrm>
          <a:prstGeom prst="rect">
            <a:avLst/>
          </a:prstGeom>
          <a:noFill/>
        </p:spPr>
      </p:pic>
      <p:pic>
        <p:nvPicPr>
          <p:cNvPr id="8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688632"/>
            <a:ext cx="2227958" cy="980728"/>
          </a:xfrm>
          <a:prstGeom prst="rect">
            <a:avLst/>
          </a:prstGeom>
          <a:noFill/>
        </p:spPr>
      </p:pic>
      <p:pic>
        <p:nvPicPr>
          <p:cNvPr id="4098" name="Picture 2" descr="http://tainy.net/wp-content/uploads/2010/07/I-30-OBSCH-mos-f84_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836712"/>
            <a:ext cx="3384376" cy="4420410"/>
          </a:xfrm>
          <a:prstGeom prst="rect">
            <a:avLst/>
          </a:prstGeom>
          <a:noFill/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539552" y="5373216"/>
            <a:ext cx="576064" cy="504056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188640"/>
            <a:ext cx="8640960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404664"/>
            <a:ext cx="8280920" cy="22322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3600" dirty="0" smtClean="0">
                <a:solidFill>
                  <a:schemeClr val="tx1"/>
                </a:solidFill>
              </a:rPr>
              <a:t>В 1823 году в Москве появилась первая регулярная пожарная команда.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3060"/>
            <a:ext cx="1990725" cy="876300"/>
          </a:xfrm>
          <a:prstGeom prst="rect">
            <a:avLst/>
          </a:prstGeom>
          <a:noFill/>
        </p:spPr>
      </p:pic>
      <p:pic>
        <p:nvPicPr>
          <p:cNvPr id="5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793060"/>
            <a:ext cx="1990725" cy="876300"/>
          </a:xfrm>
          <a:prstGeom prst="rect">
            <a:avLst/>
          </a:prstGeom>
          <a:noFill/>
        </p:spPr>
      </p:pic>
      <p:pic>
        <p:nvPicPr>
          <p:cNvPr id="6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3275" y="5793060"/>
            <a:ext cx="1990725" cy="876300"/>
          </a:xfrm>
          <a:prstGeom prst="rect">
            <a:avLst/>
          </a:prstGeom>
          <a:noFill/>
        </p:spPr>
      </p:pic>
      <p:pic>
        <p:nvPicPr>
          <p:cNvPr id="7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793060"/>
            <a:ext cx="1990725" cy="876300"/>
          </a:xfrm>
          <a:prstGeom prst="rect">
            <a:avLst/>
          </a:prstGeom>
          <a:noFill/>
        </p:spPr>
      </p:pic>
      <p:pic>
        <p:nvPicPr>
          <p:cNvPr id="8" name="Picture 4" descr="http://s5.rimg.info/ad96531231fb3597bff8d7ebb77d52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688632"/>
            <a:ext cx="2227958" cy="980728"/>
          </a:xfrm>
          <a:prstGeom prst="rect">
            <a:avLst/>
          </a:prstGeom>
          <a:noFill/>
        </p:spPr>
      </p:pic>
      <p:pic>
        <p:nvPicPr>
          <p:cNvPr id="3074" name="Picture 2" descr="Выезд Пречистенской пожарной команды города Москвы. 1840-е год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492896"/>
            <a:ext cx="6120680" cy="3240361"/>
          </a:xfrm>
          <a:prstGeom prst="rect">
            <a:avLst/>
          </a:prstGeom>
          <a:noFill/>
        </p:spPr>
      </p:pic>
      <p:sp>
        <p:nvSpPr>
          <p:cNvPr id="10" name="Управляющая кнопка: далее 9">
            <a:hlinkClick r:id="rId4" action="ppaction://hlinksldjump" highlightClick="1"/>
          </p:cNvPr>
          <p:cNvSpPr/>
          <p:nvPr/>
        </p:nvSpPr>
        <p:spPr>
          <a:xfrm>
            <a:off x="539552" y="5373216"/>
            <a:ext cx="576064" cy="504056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179512" y="260648"/>
            <a:ext cx="8784976" cy="6453336"/>
          </a:xfrm>
          <a:prstGeom prst="roundRect">
            <a:avLst/>
          </a:prstGeom>
          <a:solidFill>
            <a:srgbClr val="F7D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267744" y="476672"/>
            <a:ext cx="4419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92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Правила игры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92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5576" y="1484784"/>
            <a:ext cx="80648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4D0808"/>
                </a:solidFill>
                <a:latin typeface="Arial" pitchFamily="34" charset="0"/>
                <a:cs typeface="Arial" pitchFamily="34" charset="0"/>
              </a:rPr>
              <a:t>Команды выбирают вопросы по очереди. Если вопрос уже разыгран, то выбирается ближайший вопрос по часовой стрелке. </a:t>
            </a:r>
          </a:p>
          <a:p>
            <a:r>
              <a:rPr lang="ru-RU" sz="3200" dirty="0" smtClean="0">
                <a:solidFill>
                  <a:srgbClr val="4D0808"/>
                </a:solidFill>
                <a:latin typeface="Arial" pitchFamily="34" charset="0"/>
                <a:cs typeface="Arial" pitchFamily="34" charset="0"/>
              </a:rPr>
              <a:t>За каждый правильный ответ команда получает 1 балл.                               </a:t>
            </a:r>
          </a:p>
          <a:p>
            <a:r>
              <a:rPr lang="ru-RU" sz="3200" dirty="0" smtClean="0">
                <a:solidFill>
                  <a:srgbClr val="4D0808"/>
                </a:solidFill>
                <a:latin typeface="Arial" pitchFamily="34" charset="0"/>
                <a:cs typeface="Arial" pitchFamily="34" charset="0"/>
              </a:rPr>
              <a:t>             Правильный ответ</a:t>
            </a:r>
          </a:p>
          <a:p>
            <a:endParaRPr lang="ru-RU" sz="3200" dirty="0" smtClean="0">
              <a:solidFill>
                <a:srgbClr val="4D0808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rgbClr val="4D0808"/>
                </a:solidFill>
                <a:latin typeface="Arial" pitchFamily="34" charset="0"/>
                <a:cs typeface="Arial" pitchFamily="34" charset="0"/>
              </a:rPr>
              <a:t>             Неправильный ответ</a:t>
            </a:r>
          </a:p>
          <a:p>
            <a:endParaRPr lang="ru-RU" sz="3200" dirty="0" smtClean="0">
              <a:solidFill>
                <a:srgbClr val="4D0808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rgbClr val="4D0808"/>
                </a:solidFill>
                <a:latin typeface="Arial" pitchFamily="34" charset="0"/>
                <a:cs typeface="Arial" pitchFamily="34" charset="0"/>
              </a:rPr>
              <a:t>              </a:t>
            </a:r>
            <a:endParaRPr lang="ru-RU" sz="3200" dirty="0">
              <a:solidFill>
                <a:srgbClr val="4D080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013176"/>
            <a:ext cx="864095" cy="864096"/>
          </a:xfrm>
          <a:prstGeom prst="rect">
            <a:avLst/>
          </a:prstGeom>
          <a:noFill/>
        </p:spPr>
      </p:pic>
      <p:pic>
        <p:nvPicPr>
          <p:cNvPr id="47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933056"/>
            <a:ext cx="1080118" cy="1080120"/>
          </a:xfrm>
          <a:prstGeom prst="rect">
            <a:avLst/>
          </a:prstGeom>
          <a:noFill/>
        </p:spPr>
      </p:pic>
      <p:sp>
        <p:nvSpPr>
          <p:cNvPr id="48" name="Управляющая кнопка: далее 47">
            <a:hlinkClick r:id="" action="ppaction://hlinkshowjump?jump=nextslide" highlightClick="1"/>
          </p:cNvPr>
          <p:cNvSpPr/>
          <p:nvPr/>
        </p:nvSpPr>
        <p:spPr>
          <a:xfrm>
            <a:off x="1043608" y="5805264"/>
            <a:ext cx="576064" cy="504056"/>
          </a:xfrm>
          <a:prstGeom prst="actionButtonForwardNext">
            <a:avLst/>
          </a:prstGeom>
          <a:solidFill>
            <a:srgbClr val="C0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188640"/>
            <a:ext cx="8640960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336146" y="188640"/>
            <a:ext cx="669223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ПОБЕДИТЕЛИ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683568" y="1196753"/>
            <a:ext cx="806489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hlinkClick r:id="rId2"/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http://beta.photobucket.com/images/animated%20flames/?page=2&amp;fromLegacy=true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http://zvezdu.ucoz.com/load/audio/pesnja_quot_pozharnyj_quot/2-1-0-24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http://commons.wikimedia.org/wiki/File:Ivan_III_of_Russia_3.jpg?uselang=ru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http://fire-truck.ru/encyclopedia/reformyi-petra-i-v-pozharnom-dele.html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http://www.fire.mchs.gov.ru/ohrana/?SECTION_ID=76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 smtClean="0"/>
              <a:t>http://www.spas-extreme.ru/folder/5071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47667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Ресурсы</a:t>
            </a:r>
            <a:endParaRPr lang="ru-RU" sz="4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202" name="Oval 130"/>
          <p:cNvSpPr>
            <a:spLocks noChangeArrowheads="1"/>
          </p:cNvSpPr>
          <p:nvPr/>
        </p:nvSpPr>
        <p:spPr bwMode="auto">
          <a:xfrm>
            <a:off x="683568" y="5805264"/>
            <a:ext cx="1440160" cy="648072"/>
          </a:xfrm>
          <a:prstGeom prst="ellipse">
            <a:avLst/>
          </a:prstGeom>
          <a:gradFill>
            <a:gsLst>
              <a:gs pos="0">
                <a:srgbClr val="FFFF00"/>
              </a:gs>
              <a:gs pos="17000">
                <a:srgbClr val="EE2712"/>
              </a:gs>
              <a:gs pos="25000">
                <a:srgbClr val="FF0000"/>
              </a:gs>
              <a:gs pos="51000">
                <a:srgbClr val="920000"/>
              </a:gs>
              <a:gs pos="66000">
                <a:srgbClr val="4D0808"/>
              </a:gs>
            </a:gsLst>
            <a:path path="circl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 dirty="0">
                <a:solidFill>
                  <a:srgbClr val="FFFF00"/>
                </a:solidFill>
                <a:latin typeface="Colonna MT" pitchFamily="82" charset="0"/>
              </a:rPr>
              <a:t>Стоп</a:t>
            </a:r>
          </a:p>
        </p:txBody>
      </p:sp>
      <p:sp>
        <p:nvSpPr>
          <p:cNvPr id="3201" name="Oval 129"/>
          <p:cNvSpPr>
            <a:spLocks noChangeArrowheads="1"/>
          </p:cNvSpPr>
          <p:nvPr/>
        </p:nvSpPr>
        <p:spPr bwMode="auto">
          <a:xfrm>
            <a:off x="251520" y="4869160"/>
            <a:ext cx="1224136" cy="648072"/>
          </a:xfrm>
          <a:prstGeom prst="ellipse">
            <a:avLst/>
          </a:prstGeom>
          <a:gradFill>
            <a:gsLst>
              <a:gs pos="0">
                <a:srgbClr val="FFFF00"/>
              </a:gs>
              <a:gs pos="17000">
                <a:srgbClr val="EE2712"/>
              </a:gs>
              <a:gs pos="25000">
                <a:srgbClr val="FF0000"/>
              </a:gs>
              <a:gs pos="51000">
                <a:srgbClr val="920000"/>
              </a:gs>
              <a:gs pos="66000">
                <a:srgbClr val="4D0808"/>
              </a:gs>
            </a:gsLst>
            <a:path path="circl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 dirty="0">
                <a:solidFill>
                  <a:srgbClr val="FFFF00"/>
                </a:solidFill>
                <a:latin typeface="Colonna MT" pitchFamily="82" charset="0"/>
              </a:rPr>
              <a:t>Играть</a:t>
            </a:r>
          </a:p>
        </p:txBody>
      </p:sp>
      <p:sp>
        <p:nvSpPr>
          <p:cNvPr id="142" name="Скругленный прямоугольник 141"/>
          <p:cNvSpPr/>
          <p:nvPr/>
        </p:nvSpPr>
        <p:spPr>
          <a:xfrm>
            <a:off x="7452464" y="720000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0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7452464" y="720000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1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7452464" y="720000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2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7452464" y="720000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3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7452464" y="720000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4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47" name="Скругленный прямоугольник 146"/>
          <p:cNvSpPr/>
          <p:nvPr/>
        </p:nvSpPr>
        <p:spPr>
          <a:xfrm>
            <a:off x="7452464" y="720000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5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7452464" y="720000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6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7452464" y="720000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7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7452464" y="720000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8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7452464" y="720000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9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7452464" y="720000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spc="-10" dirty="0" smtClean="0">
                <a:solidFill>
                  <a:srgbClr val="4D0808"/>
                </a:solidFill>
              </a:rPr>
              <a:t>10</a:t>
            </a:r>
            <a:endParaRPr lang="ru-RU" sz="6000" b="1" spc="-10" dirty="0">
              <a:solidFill>
                <a:srgbClr val="4D0808"/>
              </a:solidFill>
            </a:endParaRPr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7452320" y="4581128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0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7452320" y="4581128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1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7452320" y="4581128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2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7452320" y="4581128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3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7452320" y="4581128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4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69" name="Скругленный прямоугольник 168"/>
          <p:cNvSpPr/>
          <p:nvPr/>
        </p:nvSpPr>
        <p:spPr>
          <a:xfrm>
            <a:off x="7452320" y="4581128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5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7452320" y="4581128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6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7452320" y="4581128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7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7452320" y="4581128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8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7452320" y="4581128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4D0808"/>
                </a:solidFill>
              </a:rPr>
              <a:t>9</a:t>
            </a:r>
            <a:endParaRPr lang="ru-RU" sz="8000" b="1" dirty="0">
              <a:solidFill>
                <a:srgbClr val="4D0808"/>
              </a:solidFill>
            </a:endParaRPr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7452320" y="4581128"/>
            <a:ext cx="1296000" cy="16200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  <a:ln w="142875" cmpd="sng">
            <a:solidFill>
              <a:srgbClr val="9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spc="-10" dirty="0" smtClean="0">
                <a:solidFill>
                  <a:srgbClr val="4D0808"/>
                </a:solidFill>
              </a:rPr>
              <a:t>10</a:t>
            </a:r>
            <a:endParaRPr lang="ru-RU" sz="6000" b="1" spc="-10" dirty="0">
              <a:solidFill>
                <a:srgbClr val="4D0808"/>
              </a:solidFill>
            </a:endParaRPr>
          </a:p>
        </p:txBody>
      </p:sp>
      <p:grpSp>
        <p:nvGrpSpPr>
          <p:cNvPr id="2" name="Группа 188"/>
          <p:cNvGrpSpPr/>
          <p:nvPr/>
        </p:nvGrpSpPr>
        <p:grpSpPr>
          <a:xfrm>
            <a:off x="1187624" y="332656"/>
            <a:ext cx="6018012" cy="5982008"/>
            <a:chOff x="1974368" y="332656"/>
            <a:chExt cx="6018012" cy="5982008"/>
          </a:xfrm>
        </p:grpSpPr>
        <p:sp>
          <p:nvSpPr>
            <p:cNvPr id="190" name="Овал 189"/>
            <p:cNvSpPr/>
            <p:nvPr/>
          </p:nvSpPr>
          <p:spPr>
            <a:xfrm>
              <a:off x="2051720" y="332656"/>
              <a:ext cx="5904656" cy="5976664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17000">
                  <a:srgbClr val="EE2712"/>
                </a:gs>
                <a:gs pos="25000">
                  <a:srgbClr val="FF0000"/>
                </a:gs>
                <a:gs pos="51000">
                  <a:srgbClr val="920000"/>
                </a:gs>
                <a:gs pos="66000">
                  <a:srgbClr val="4D0808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1" name="Прямая соединительная линия 190"/>
            <p:cNvCxnSpPr>
              <a:stCxn id="190" idx="0"/>
              <a:endCxn id="190" idx="4"/>
            </p:cNvCxnSpPr>
            <p:nvPr/>
          </p:nvCxnSpPr>
          <p:spPr>
            <a:xfrm rot="16200000" flipH="1">
              <a:off x="2015716" y="3320988"/>
              <a:ext cx="5976664" cy="0"/>
            </a:xfrm>
            <a:prstGeom prst="line">
              <a:avLst/>
            </a:prstGeom>
            <a:ln cmpd="sng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 rot="14040000" flipH="1">
              <a:off x="1972014" y="3326332"/>
              <a:ext cx="5976664" cy="0"/>
            </a:xfrm>
            <a:prstGeom prst="line">
              <a:avLst/>
            </a:prstGeom>
            <a:ln cmpd="sng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Прямая соединительная линия 192"/>
            <p:cNvCxnSpPr/>
            <p:nvPr/>
          </p:nvCxnSpPr>
          <p:spPr>
            <a:xfrm rot="12960000" flipH="1">
              <a:off x="2015716" y="3320988"/>
              <a:ext cx="5976664" cy="0"/>
            </a:xfrm>
            <a:prstGeom prst="line">
              <a:avLst/>
            </a:prstGeom>
            <a:ln cmpd="sng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Прямая соединительная линия 193"/>
            <p:cNvCxnSpPr/>
            <p:nvPr/>
          </p:nvCxnSpPr>
          <p:spPr>
            <a:xfrm rot="15120000" flipH="1">
              <a:off x="2015716" y="3320989"/>
              <a:ext cx="5976664" cy="0"/>
            </a:xfrm>
            <a:prstGeom prst="line">
              <a:avLst/>
            </a:prstGeom>
            <a:ln cmpd="sng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я соединительная линия 194"/>
            <p:cNvCxnSpPr/>
            <p:nvPr/>
          </p:nvCxnSpPr>
          <p:spPr>
            <a:xfrm rot="17280000" flipH="1">
              <a:off x="2015716" y="3320989"/>
              <a:ext cx="5976664" cy="0"/>
            </a:xfrm>
            <a:prstGeom prst="line">
              <a:avLst/>
            </a:prstGeom>
            <a:ln cmpd="sng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Прямая соединительная линия 195"/>
            <p:cNvCxnSpPr/>
            <p:nvPr/>
          </p:nvCxnSpPr>
          <p:spPr>
            <a:xfrm rot="18360000" flipH="1">
              <a:off x="2028374" y="3323231"/>
              <a:ext cx="5976664" cy="0"/>
            </a:xfrm>
            <a:prstGeom prst="line">
              <a:avLst/>
            </a:prstGeom>
            <a:ln cmpd="sng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>
            <a:xfrm rot="19440000" flipH="1">
              <a:off x="1985056" y="3315644"/>
              <a:ext cx="5976664" cy="0"/>
            </a:xfrm>
            <a:prstGeom prst="line">
              <a:avLst/>
            </a:prstGeom>
            <a:ln cmpd="sng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Прямая соединительная линия 197"/>
            <p:cNvCxnSpPr/>
            <p:nvPr/>
          </p:nvCxnSpPr>
          <p:spPr>
            <a:xfrm rot="20520000" flipH="1">
              <a:off x="1974368" y="3313290"/>
              <a:ext cx="5976664" cy="0"/>
            </a:xfrm>
            <a:prstGeom prst="line">
              <a:avLst/>
            </a:prstGeom>
            <a:ln cmpd="sng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>
            <a:xfrm rot="21600000" flipH="1">
              <a:off x="1977469" y="3297642"/>
              <a:ext cx="5976664" cy="0"/>
            </a:xfrm>
            <a:prstGeom prst="line">
              <a:avLst/>
            </a:prstGeom>
            <a:ln cmpd="sng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Прямая соединительная линия 199"/>
            <p:cNvCxnSpPr/>
            <p:nvPr/>
          </p:nvCxnSpPr>
          <p:spPr>
            <a:xfrm rot="22680000" flipH="1">
              <a:off x="1979712" y="3284985"/>
              <a:ext cx="5976664" cy="0"/>
            </a:xfrm>
            <a:prstGeom prst="line">
              <a:avLst/>
            </a:prstGeom>
            <a:ln cmpd="sng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1" name="Овал 200"/>
            <p:cNvSpPr/>
            <p:nvPr/>
          </p:nvSpPr>
          <p:spPr>
            <a:xfrm>
              <a:off x="3995936" y="2276872"/>
              <a:ext cx="1944216" cy="2016224"/>
            </a:xfrm>
            <a:prstGeom prst="ellipse">
              <a:avLst/>
            </a:prstGeom>
            <a:gradFill flip="none" rotWithShape="1">
              <a:gsLst>
                <a:gs pos="2400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00" name="AutoShape 128"/>
          <p:cNvSpPr>
            <a:spLocks noChangeArrowheads="1"/>
          </p:cNvSpPr>
          <p:nvPr/>
        </p:nvSpPr>
        <p:spPr bwMode="auto">
          <a:xfrm>
            <a:off x="3923928" y="2060848"/>
            <a:ext cx="425670" cy="2488222"/>
          </a:xfrm>
          <a:prstGeom prst="upArrow">
            <a:avLst>
              <a:gd name="adj1" fmla="val 35685"/>
              <a:gd name="adj2" fmla="val 194996"/>
            </a:avLst>
          </a:prstGeom>
          <a:solidFill>
            <a:srgbClr val="4D0808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8" name="Picture 4" descr="http://www.caloundracity.asn.au/Francofiles/images/noel/noel_fire2_ani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0" y="0"/>
            <a:ext cx="442396" cy="869179"/>
          </a:xfrm>
          <a:prstGeom prst="rect">
            <a:avLst/>
          </a:prstGeom>
          <a:noFill/>
        </p:spPr>
      </p:pic>
      <p:pic>
        <p:nvPicPr>
          <p:cNvPr id="69" name="Picture 4" descr="http://www.caloundracity.asn.au/Francofiles/images/noel/noel_fire2_ani.gif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988821"/>
            <a:ext cx="442396" cy="869179"/>
          </a:xfrm>
          <a:prstGeom prst="rect">
            <a:avLst/>
          </a:prstGeom>
          <a:noFill/>
        </p:spPr>
      </p:pic>
      <p:pic>
        <p:nvPicPr>
          <p:cNvPr id="75" name="Picture 4" descr="http://www.caloundracity.asn.au/Francofiles/images/noel/noel_fire2_ani.gif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701604" y="0"/>
            <a:ext cx="442396" cy="869179"/>
          </a:xfrm>
          <a:prstGeom prst="rect">
            <a:avLst/>
          </a:prstGeom>
          <a:noFill/>
        </p:spPr>
      </p:pic>
      <p:pic>
        <p:nvPicPr>
          <p:cNvPr id="77" name="Picture 4" descr="http://www.caloundracity.asn.au/Francofiles/images/noel/noel_fire2_ani.gif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701604" y="5988821"/>
            <a:ext cx="442396" cy="869179"/>
          </a:xfrm>
          <a:prstGeom prst="rect">
            <a:avLst/>
          </a:prstGeom>
          <a:noFill/>
        </p:spPr>
      </p:pic>
      <p:pic>
        <p:nvPicPr>
          <p:cNvPr id="29700" name="Picture 4" descr="http://www.orgsites.com/wa/spumy/flame.gif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59632" y="2564904"/>
            <a:ext cx="506258" cy="648072"/>
          </a:xfrm>
          <a:prstGeom prst="rect">
            <a:avLst/>
          </a:prstGeom>
          <a:noFill/>
        </p:spPr>
      </p:pic>
      <p:pic>
        <p:nvPicPr>
          <p:cNvPr id="88" name="Picture 4" descr="http://www.orgsites.com/wa/spumy/flame.gif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3968" y="5445224"/>
            <a:ext cx="506258" cy="648072"/>
          </a:xfrm>
          <a:prstGeom prst="rect">
            <a:avLst/>
          </a:prstGeom>
          <a:noFill/>
        </p:spPr>
      </p:pic>
      <p:pic>
        <p:nvPicPr>
          <p:cNvPr id="89" name="Picture 4" descr="http://www.orgsites.com/wa/spumy/flame.gif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5229200"/>
            <a:ext cx="506258" cy="648072"/>
          </a:xfrm>
          <a:prstGeom prst="rect">
            <a:avLst/>
          </a:prstGeom>
          <a:noFill/>
        </p:spPr>
      </p:pic>
      <p:pic>
        <p:nvPicPr>
          <p:cNvPr id="90" name="Picture 4" descr="http://www.orgsites.com/wa/spumy/flame.gif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4797152"/>
            <a:ext cx="506258" cy="648072"/>
          </a:xfrm>
          <a:prstGeom prst="rect">
            <a:avLst/>
          </a:prstGeom>
          <a:noFill/>
        </p:spPr>
      </p:pic>
      <p:pic>
        <p:nvPicPr>
          <p:cNvPr id="91" name="Picture 4" descr="http://www.orgsites.com/wa/spumy/flame.gif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6" y="4149080"/>
            <a:ext cx="506258" cy="648072"/>
          </a:xfrm>
          <a:prstGeom prst="rect">
            <a:avLst/>
          </a:prstGeom>
          <a:noFill/>
        </p:spPr>
      </p:pic>
      <p:pic>
        <p:nvPicPr>
          <p:cNvPr id="92" name="Picture 4" descr="http://www.orgsites.com/wa/spumy/flame.gif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476672"/>
            <a:ext cx="506258" cy="648072"/>
          </a:xfrm>
          <a:prstGeom prst="rect">
            <a:avLst/>
          </a:prstGeom>
          <a:noFill/>
        </p:spPr>
      </p:pic>
      <p:pic>
        <p:nvPicPr>
          <p:cNvPr id="93" name="Picture 4" descr="http://www.orgsites.com/wa/spumy/flame.gif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332656"/>
            <a:ext cx="506258" cy="648072"/>
          </a:xfrm>
          <a:prstGeom prst="rect">
            <a:avLst/>
          </a:prstGeom>
          <a:noFill/>
        </p:spPr>
      </p:pic>
      <p:pic>
        <p:nvPicPr>
          <p:cNvPr id="94" name="Picture 4" descr="http://www.orgsites.com/wa/spumy/flame.gif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4048" y="620688"/>
            <a:ext cx="506258" cy="648072"/>
          </a:xfrm>
          <a:prstGeom prst="rect">
            <a:avLst/>
          </a:prstGeom>
          <a:noFill/>
        </p:spPr>
      </p:pic>
      <p:pic>
        <p:nvPicPr>
          <p:cNvPr id="95" name="Picture 4" descr="http://www.orgsites.com/wa/spumy/flame.gif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1052736"/>
            <a:ext cx="506258" cy="648072"/>
          </a:xfrm>
          <a:prstGeom prst="rect">
            <a:avLst/>
          </a:prstGeom>
          <a:noFill/>
        </p:spPr>
      </p:pic>
      <p:pic>
        <p:nvPicPr>
          <p:cNvPr id="96" name="Picture 4" descr="http://www.orgsites.com/wa/spumy/flame.gif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56176" y="1700808"/>
            <a:ext cx="506258" cy="648072"/>
          </a:xfrm>
          <a:prstGeom prst="rect">
            <a:avLst/>
          </a:prstGeom>
          <a:noFill/>
        </p:spPr>
      </p:pic>
      <p:pic>
        <p:nvPicPr>
          <p:cNvPr id="97" name="Picture 4" descr="http://www.orgsites.com/wa/spumy/flame.gif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72200" y="2492896"/>
            <a:ext cx="506258" cy="648072"/>
          </a:xfrm>
          <a:prstGeom prst="rect">
            <a:avLst/>
          </a:prstGeom>
          <a:noFill/>
        </p:spPr>
      </p:pic>
      <p:pic>
        <p:nvPicPr>
          <p:cNvPr id="98" name="Picture 4" descr="http://www.orgsites.com/wa/spumy/flame.gif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72200" y="3356992"/>
            <a:ext cx="506258" cy="648072"/>
          </a:xfrm>
          <a:prstGeom prst="rect">
            <a:avLst/>
          </a:prstGeom>
          <a:noFill/>
        </p:spPr>
      </p:pic>
      <p:pic>
        <p:nvPicPr>
          <p:cNvPr id="99" name="Picture 4" descr="http://www.orgsites.com/wa/spumy/flame.gif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692696"/>
            <a:ext cx="506258" cy="648072"/>
          </a:xfrm>
          <a:prstGeom prst="rect">
            <a:avLst/>
          </a:prstGeom>
          <a:noFill/>
        </p:spPr>
      </p:pic>
      <p:pic>
        <p:nvPicPr>
          <p:cNvPr id="100" name="Picture 4" descr="http://www.orgsites.com/wa/spumy/flame.gif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23728" y="980728"/>
            <a:ext cx="506258" cy="648072"/>
          </a:xfrm>
          <a:prstGeom prst="rect">
            <a:avLst/>
          </a:prstGeom>
          <a:noFill/>
        </p:spPr>
      </p:pic>
      <p:pic>
        <p:nvPicPr>
          <p:cNvPr id="101" name="Picture 4" descr="http://www.orgsites.com/wa/spumy/flame.gif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63688" y="1772816"/>
            <a:ext cx="506258" cy="648072"/>
          </a:xfrm>
          <a:prstGeom prst="rect">
            <a:avLst/>
          </a:prstGeom>
          <a:noFill/>
        </p:spPr>
      </p:pic>
      <p:pic>
        <p:nvPicPr>
          <p:cNvPr id="102" name="Picture 4" descr="http://www.orgsites.com/wa/spumy/flame.gif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59632" y="3356992"/>
            <a:ext cx="506258" cy="648072"/>
          </a:xfrm>
          <a:prstGeom prst="rect">
            <a:avLst/>
          </a:prstGeom>
          <a:noFill/>
        </p:spPr>
      </p:pic>
      <p:pic>
        <p:nvPicPr>
          <p:cNvPr id="103" name="Picture 4" descr="http://www.orgsites.com/wa/spumy/flame.gif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75656" y="4077072"/>
            <a:ext cx="506258" cy="648072"/>
          </a:xfrm>
          <a:prstGeom prst="rect">
            <a:avLst/>
          </a:prstGeom>
          <a:noFill/>
        </p:spPr>
      </p:pic>
      <p:pic>
        <p:nvPicPr>
          <p:cNvPr id="104" name="Picture 4" descr="http://www.orgsites.com/wa/spumy/flame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79712" y="4653136"/>
            <a:ext cx="506258" cy="648072"/>
          </a:xfrm>
          <a:prstGeom prst="rect">
            <a:avLst/>
          </a:prstGeom>
          <a:noFill/>
        </p:spPr>
      </p:pic>
      <p:pic>
        <p:nvPicPr>
          <p:cNvPr id="105" name="Picture 4" descr="http://www.orgsites.com/wa/spumy/flame.gi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2" y="5157192"/>
            <a:ext cx="506258" cy="648072"/>
          </a:xfrm>
          <a:prstGeom prst="rect">
            <a:avLst/>
          </a:prstGeom>
          <a:noFill/>
        </p:spPr>
      </p:pic>
      <p:pic>
        <p:nvPicPr>
          <p:cNvPr id="106" name="Picture 4" descr="http://www.orgsites.com/wa/spumy/flame.gif">
            <a:hlinkClick r:id="rId26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5445224"/>
            <a:ext cx="506258" cy="648072"/>
          </a:xfrm>
          <a:prstGeom prst="rect">
            <a:avLst/>
          </a:prstGeom>
          <a:noFill/>
        </p:spPr>
      </p:pic>
      <p:grpSp>
        <p:nvGrpSpPr>
          <p:cNvPr id="74" name="Группа 73"/>
          <p:cNvGrpSpPr/>
          <p:nvPr/>
        </p:nvGrpSpPr>
        <p:grpSpPr>
          <a:xfrm rot="12401474">
            <a:off x="2767794" y="3638196"/>
            <a:ext cx="723378" cy="474388"/>
            <a:chOff x="2051720" y="548680"/>
            <a:chExt cx="792088" cy="720080"/>
          </a:xfrm>
        </p:grpSpPr>
        <p:sp>
          <p:nvSpPr>
            <p:cNvPr id="76" name="Дуга 75"/>
            <p:cNvSpPr/>
            <p:nvPr/>
          </p:nvSpPr>
          <p:spPr>
            <a:xfrm>
              <a:off x="2051720" y="548680"/>
              <a:ext cx="720080" cy="720080"/>
            </a:xfrm>
            <a:prstGeom prst="arc">
              <a:avLst/>
            </a:prstGeom>
            <a:ln w="857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8" name="Прямая соединительная линия 77"/>
            <p:cNvCxnSpPr/>
            <p:nvPr/>
          </p:nvCxnSpPr>
          <p:spPr>
            <a:xfrm>
              <a:off x="2627784" y="764704"/>
              <a:ext cx="144016" cy="14401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 flipV="1">
              <a:off x="2771800" y="692696"/>
              <a:ext cx="72008" cy="21602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Группа 79"/>
          <p:cNvGrpSpPr/>
          <p:nvPr/>
        </p:nvGrpSpPr>
        <p:grpSpPr>
          <a:xfrm rot="6995192">
            <a:off x="4656306" y="3837430"/>
            <a:ext cx="723378" cy="474388"/>
            <a:chOff x="2051720" y="548680"/>
            <a:chExt cx="792088" cy="720080"/>
          </a:xfrm>
        </p:grpSpPr>
        <p:sp>
          <p:nvSpPr>
            <p:cNvPr id="81" name="Дуга 80"/>
            <p:cNvSpPr/>
            <p:nvPr/>
          </p:nvSpPr>
          <p:spPr>
            <a:xfrm>
              <a:off x="2051720" y="548680"/>
              <a:ext cx="720080" cy="720080"/>
            </a:xfrm>
            <a:prstGeom prst="arc">
              <a:avLst/>
            </a:prstGeom>
            <a:ln w="857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2" name="Прямая соединительная линия 81"/>
            <p:cNvCxnSpPr/>
            <p:nvPr/>
          </p:nvCxnSpPr>
          <p:spPr>
            <a:xfrm>
              <a:off x="2627784" y="764704"/>
              <a:ext cx="144016" cy="14401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flipV="1">
              <a:off x="2771800" y="692696"/>
              <a:ext cx="72008" cy="21602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Группа 83"/>
          <p:cNvGrpSpPr/>
          <p:nvPr/>
        </p:nvGrpSpPr>
        <p:grpSpPr>
          <a:xfrm rot="15208872">
            <a:off x="2596338" y="2957935"/>
            <a:ext cx="723378" cy="474388"/>
            <a:chOff x="2051720" y="548680"/>
            <a:chExt cx="792088" cy="720080"/>
          </a:xfrm>
        </p:grpSpPr>
        <p:sp>
          <p:nvSpPr>
            <p:cNvPr id="86" name="Дуга 85"/>
            <p:cNvSpPr/>
            <p:nvPr/>
          </p:nvSpPr>
          <p:spPr>
            <a:xfrm>
              <a:off x="2051720" y="548680"/>
              <a:ext cx="720080" cy="720080"/>
            </a:xfrm>
            <a:prstGeom prst="arc">
              <a:avLst/>
            </a:prstGeom>
            <a:ln w="857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7" name="Прямая соединительная линия 86"/>
            <p:cNvCxnSpPr/>
            <p:nvPr/>
          </p:nvCxnSpPr>
          <p:spPr>
            <a:xfrm>
              <a:off x="2627784" y="764704"/>
              <a:ext cx="144016" cy="14401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flipV="1">
              <a:off x="2771800" y="692696"/>
              <a:ext cx="72008" cy="21602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Группа 107"/>
          <p:cNvGrpSpPr/>
          <p:nvPr/>
        </p:nvGrpSpPr>
        <p:grpSpPr>
          <a:xfrm rot="8663074">
            <a:off x="4066409" y="4315338"/>
            <a:ext cx="723378" cy="474388"/>
            <a:chOff x="2051720" y="548680"/>
            <a:chExt cx="792088" cy="720080"/>
          </a:xfrm>
        </p:grpSpPr>
        <p:sp>
          <p:nvSpPr>
            <p:cNvPr id="109" name="Дуга 108"/>
            <p:cNvSpPr/>
            <p:nvPr/>
          </p:nvSpPr>
          <p:spPr>
            <a:xfrm>
              <a:off x="2051720" y="548680"/>
              <a:ext cx="720080" cy="720080"/>
            </a:xfrm>
            <a:prstGeom prst="arc">
              <a:avLst/>
            </a:prstGeom>
            <a:ln w="857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0" name="Прямая соединительная линия 109"/>
            <p:cNvCxnSpPr/>
            <p:nvPr/>
          </p:nvCxnSpPr>
          <p:spPr>
            <a:xfrm>
              <a:off x="2627784" y="764704"/>
              <a:ext cx="144016" cy="14401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flipV="1">
              <a:off x="2771800" y="692696"/>
              <a:ext cx="72008" cy="21602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Группа 111"/>
          <p:cNvGrpSpPr/>
          <p:nvPr/>
        </p:nvGrpSpPr>
        <p:grpSpPr>
          <a:xfrm rot="3976675">
            <a:off x="5077027" y="3186310"/>
            <a:ext cx="723378" cy="474388"/>
            <a:chOff x="2051720" y="548680"/>
            <a:chExt cx="792088" cy="720080"/>
          </a:xfrm>
        </p:grpSpPr>
        <p:sp>
          <p:nvSpPr>
            <p:cNvPr id="114" name="Дуга 113"/>
            <p:cNvSpPr/>
            <p:nvPr/>
          </p:nvSpPr>
          <p:spPr>
            <a:xfrm>
              <a:off x="2051720" y="548680"/>
              <a:ext cx="720080" cy="720080"/>
            </a:xfrm>
            <a:prstGeom prst="arc">
              <a:avLst/>
            </a:prstGeom>
            <a:ln w="857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2627784" y="764704"/>
              <a:ext cx="144016" cy="14401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flipV="1">
              <a:off x="2771800" y="692696"/>
              <a:ext cx="72008" cy="21602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Группа 116"/>
          <p:cNvGrpSpPr/>
          <p:nvPr/>
        </p:nvGrpSpPr>
        <p:grpSpPr>
          <a:xfrm rot="1683953">
            <a:off x="4857088" y="2491159"/>
            <a:ext cx="723378" cy="474388"/>
            <a:chOff x="2051720" y="548680"/>
            <a:chExt cx="792088" cy="720080"/>
          </a:xfrm>
        </p:grpSpPr>
        <p:sp>
          <p:nvSpPr>
            <p:cNvPr id="118" name="Дуга 117"/>
            <p:cNvSpPr/>
            <p:nvPr/>
          </p:nvSpPr>
          <p:spPr>
            <a:xfrm>
              <a:off x="2051720" y="548680"/>
              <a:ext cx="720080" cy="720080"/>
            </a:xfrm>
            <a:prstGeom prst="arc">
              <a:avLst/>
            </a:prstGeom>
            <a:ln w="857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9" name="Прямая соединительная линия 118"/>
            <p:cNvCxnSpPr/>
            <p:nvPr/>
          </p:nvCxnSpPr>
          <p:spPr>
            <a:xfrm>
              <a:off x="2627784" y="764704"/>
              <a:ext cx="144016" cy="14401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flipV="1">
              <a:off x="2771800" y="692696"/>
              <a:ext cx="72008" cy="21602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Группа 120"/>
          <p:cNvGrpSpPr/>
          <p:nvPr/>
        </p:nvGrpSpPr>
        <p:grpSpPr>
          <a:xfrm rot="10471826">
            <a:off x="3368826" y="4182476"/>
            <a:ext cx="723378" cy="474388"/>
            <a:chOff x="2051720" y="548680"/>
            <a:chExt cx="792088" cy="720080"/>
          </a:xfrm>
        </p:grpSpPr>
        <p:sp>
          <p:nvSpPr>
            <p:cNvPr id="122" name="Дуга 121"/>
            <p:cNvSpPr/>
            <p:nvPr/>
          </p:nvSpPr>
          <p:spPr>
            <a:xfrm>
              <a:off x="2051720" y="548680"/>
              <a:ext cx="720080" cy="720080"/>
            </a:xfrm>
            <a:prstGeom prst="arc">
              <a:avLst/>
            </a:prstGeom>
            <a:ln w="857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2627784" y="764704"/>
              <a:ext cx="144016" cy="14401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единительная линия 123"/>
            <p:cNvCxnSpPr/>
            <p:nvPr/>
          </p:nvCxnSpPr>
          <p:spPr>
            <a:xfrm flipV="1">
              <a:off x="2771800" y="692696"/>
              <a:ext cx="72008" cy="21602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Группа 124"/>
          <p:cNvGrpSpPr/>
          <p:nvPr/>
        </p:nvGrpSpPr>
        <p:grpSpPr>
          <a:xfrm rot="17135812">
            <a:off x="2807826" y="2131589"/>
            <a:ext cx="723378" cy="474388"/>
            <a:chOff x="2051720" y="548680"/>
            <a:chExt cx="792088" cy="720080"/>
          </a:xfrm>
        </p:grpSpPr>
        <p:sp>
          <p:nvSpPr>
            <p:cNvPr id="126" name="Дуга 125"/>
            <p:cNvSpPr/>
            <p:nvPr/>
          </p:nvSpPr>
          <p:spPr>
            <a:xfrm>
              <a:off x="2051720" y="548680"/>
              <a:ext cx="720080" cy="720080"/>
            </a:xfrm>
            <a:prstGeom prst="arc">
              <a:avLst/>
            </a:prstGeom>
            <a:ln w="857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7" name="Прямая соединительная линия 126"/>
            <p:cNvCxnSpPr/>
            <p:nvPr/>
          </p:nvCxnSpPr>
          <p:spPr>
            <a:xfrm>
              <a:off x="2627784" y="764704"/>
              <a:ext cx="144016" cy="14401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flipV="1">
              <a:off x="2771800" y="692696"/>
              <a:ext cx="72008" cy="21602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Группа 128"/>
          <p:cNvGrpSpPr/>
          <p:nvPr/>
        </p:nvGrpSpPr>
        <p:grpSpPr>
          <a:xfrm rot="19684930">
            <a:off x="3490593" y="1731743"/>
            <a:ext cx="723378" cy="474388"/>
            <a:chOff x="2051720" y="548680"/>
            <a:chExt cx="792088" cy="720080"/>
          </a:xfrm>
        </p:grpSpPr>
        <p:sp>
          <p:nvSpPr>
            <p:cNvPr id="130" name="Дуга 129"/>
            <p:cNvSpPr/>
            <p:nvPr/>
          </p:nvSpPr>
          <p:spPr>
            <a:xfrm>
              <a:off x="2051720" y="548680"/>
              <a:ext cx="720080" cy="720080"/>
            </a:xfrm>
            <a:prstGeom prst="arc">
              <a:avLst/>
            </a:prstGeom>
            <a:ln w="857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1" name="Прямая соединительная линия 130"/>
            <p:cNvCxnSpPr/>
            <p:nvPr/>
          </p:nvCxnSpPr>
          <p:spPr>
            <a:xfrm>
              <a:off x="2627784" y="764704"/>
              <a:ext cx="144016" cy="14401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Прямая соединительная линия 131"/>
            <p:cNvCxnSpPr/>
            <p:nvPr/>
          </p:nvCxnSpPr>
          <p:spPr>
            <a:xfrm flipV="1">
              <a:off x="2771800" y="692696"/>
              <a:ext cx="72008" cy="21602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Группа 132"/>
          <p:cNvGrpSpPr/>
          <p:nvPr/>
        </p:nvGrpSpPr>
        <p:grpSpPr>
          <a:xfrm>
            <a:off x="4355976" y="1884143"/>
            <a:ext cx="723378" cy="474388"/>
            <a:chOff x="2051720" y="548680"/>
            <a:chExt cx="792088" cy="720080"/>
          </a:xfrm>
        </p:grpSpPr>
        <p:sp>
          <p:nvSpPr>
            <p:cNvPr id="134" name="Дуга 133"/>
            <p:cNvSpPr/>
            <p:nvPr/>
          </p:nvSpPr>
          <p:spPr>
            <a:xfrm>
              <a:off x="2051720" y="548680"/>
              <a:ext cx="720080" cy="720080"/>
            </a:xfrm>
            <a:prstGeom prst="arc">
              <a:avLst/>
            </a:prstGeom>
            <a:ln w="857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5" name="Прямая соединительная линия 134"/>
            <p:cNvCxnSpPr/>
            <p:nvPr/>
          </p:nvCxnSpPr>
          <p:spPr>
            <a:xfrm>
              <a:off x="2627784" y="764704"/>
              <a:ext cx="144016" cy="144016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Прямая соединительная линия 135"/>
            <p:cNvCxnSpPr/>
            <p:nvPr/>
          </p:nvCxnSpPr>
          <p:spPr>
            <a:xfrm flipV="1">
              <a:off x="2771800" y="692696"/>
              <a:ext cx="72008" cy="216024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Oval 1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395536" y="692696"/>
            <a:ext cx="1224136" cy="648072"/>
          </a:xfrm>
          <a:prstGeom prst="ellipse">
            <a:avLst/>
          </a:prstGeom>
          <a:gradFill>
            <a:gsLst>
              <a:gs pos="0">
                <a:srgbClr val="FFFF00"/>
              </a:gs>
              <a:gs pos="17000">
                <a:srgbClr val="EE2712"/>
              </a:gs>
              <a:gs pos="25000">
                <a:srgbClr val="FF0000"/>
              </a:gs>
              <a:gs pos="51000">
                <a:srgbClr val="920000"/>
              </a:gs>
              <a:gs pos="66000">
                <a:srgbClr val="4D0808"/>
              </a:gs>
            </a:gsLst>
            <a:path path="circl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 b="1" dirty="0" smtClean="0">
                <a:solidFill>
                  <a:srgbClr val="FFFF00"/>
                </a:solidFill>
                <a:latin typeface="Colonna MT" pitchFamily="82" charset="0"/>
              </a:rPr>
              <a:t>Выход</a:t>
            </a:r>
            <a:endParaRPr lang="ru-RU" sz="2200" b="1" dirty="0">
              <a:solidFill>
                <a:srgbClr val="FFFF00"/>
              </a:solidFill>
              <a:latin typeface="Colonna MT" pitchFamily="82" charset="0"/>
            </a:endParaRPr>
          </a:p>
        </p:txBody>
      </p:sp>
    </p:spTree>
    <p:controls>
      <p:control spid="28673" name="TextBox1" r:id="rId2" imgW="1438200" imgH="428760"/>
      <p:control spid="28676" name="TextBox2" r:id="rId3" imgW="1438200" imgH="42876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repeatCount="indefinite" fill="hold" grpId="2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repeatCount="indefinite" fill="hold" grpId="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repeatCount="indefinite" fill="hold" grpId="4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repeatCount="indefinite" fill="hold" grpId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repeatCount="indefinite" fill="hold" grpId="6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repeatCount="indefinite" fill="hold" grpId="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repeatCount="indefinite" fill="hold" grpId="8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repeatCount="indefinite" fill="hold" grpId="9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repeatCount="indefinite" fill="hold" grpId="1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repeatCount="indefinite" fill="hold" grpId="1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repeatCount="indefinite" fill="hold" grpId="12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repeatCount="indefinite" fill="hold" grpId="1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repeatCount="indefinite" fill="hold" grpId="14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repeatCount="indefinite" fill="hold" grpId="1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repeatCount="indefinite" fill="hold" grpId="16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repeatCount="indefinite" fill="hold" grpId="1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repeatCount="indefinite" fill="hold" grpId="18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repeatCount="indefinite" fill="hold" grpId="19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grpId="4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grpId="4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1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mph" presetSubtype="0" repeatCount="indefinite" fill="hold" grpId="2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95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mph" presetSubtype="0" repeatCount="indefinite" fill="hold" grpId="2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99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repeatCount="indefinite" fill="hold" grpId="22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03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mph" presetSubtype="0" repeatCount="indefinite" fill="hold" grpId="2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07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mph" presetSubtype="0" repeatCount="indefinite" fill="hold" grpId="24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11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8" presetClass="emph" presetSubtype="0" repeatCount="indefinite" fill="hold" grpId="2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15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mph" presetSubtype="0" repeatCount="indefinite" fill="hold" grpId="26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19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mph" presetSubtype="0" repeatCount="indefinite" fill="hold" grpId="2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23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mph" presetSubtype="0" repeatCount="indefinite" fill="hold" grpId="28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27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mph" presetSubtype="0" repeatCount="indefinite" fill="hold" grpId="29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31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mph" presetSubtype="0" repeatCount="indefinite" fill="hold" grpId="3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35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8" presetClass="emph" presetSubtype="0" repeatCount="indefinite" fill="hold" grpId="3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39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8" presetClass="emph" presetSubtype="0" repeatCount="indefinite" fill="hold" grpId="32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43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8" presetClass="emph" presetSubtype="0" repeatCount="indefinite" fill="hold" grpId="3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47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mph" presetSubtype="0" repeatCount="indefinite" fill="hold" grpId="34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51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8" presetClass="emph" presetSubtype="0" repeatCount="indefinite" fill="hold" grpId="3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55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8" presetClass="emph" presetSubtype="0" repeatCount="indefinite" fill="hold" grpId="36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59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8" presetClass="emph" presetSubtype="0" repeatCount="indefinite" fill="hold" grpId="37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63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8" presetClass="emph" presetSubtype="0" repeatCount="indefinite" fill="hold" grpId="38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67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mph" presetSubtype="0" repeatCount="indefinite" fill="hold" grpId="39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71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8" presetClass="emph" presetSubtype="0" repeatCount="indefinite" fill="hold" grpId="42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75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8" presetClass="emph" presetSubtype="0" repeatCount="indefinite" fill="hold" grpId="43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179" dur="20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2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29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0"/>
                  </p:tgtEl>
                </p:cond>
              </p:nextCondLst>
            </p:seq>
            <p:seq concurrent="1" nextAc="seek">
              <p:cTn id="28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6" fill="hold">
                      <p:stCondLst>
                        <p:cond delay="0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300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1" fill="hold">
                      <p:stCondLst>
                        <p:cond delay="0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>
                      <p:stCondLst>
                        <p:cond delay="0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35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" fill="hold">
                      <p:stCondLst>
                        <p:cond delay="0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5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6" fill="hold">
                      <p:stCondLst>
                        <p:cond delay="0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7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6" fill="hold">
                      <p:stCondLst>
                        <p:cond delay="0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3200" grpId="0" animBg="1"/>
      <p:bldP spid="3200" grpId="1" animBg="1"/>
      <p:bldP spid="3200" grpId="2" animBg="1"/>
      <p:bldP spid="3200" grpId="3" animBg="1"/>
      <p:bldP spid="3200" grpId="4" animBg="1"/>
      <p:bldP spid="3200" grpId="5" animBg="1"/>
      <p:bldP spid="3200" grpId="6" animBg="1"/>
      <p:bldP spid="3200" grpId="7" animBg="1"/>
      <p:bldP spid="3200" grpId="8" animBg="1"/>
      <p:bldP spid="3200" grpId="9" animBg="1"/>
      <p:bldP spid="3200" grpId="10" animBg="1"/>
      <p:bldP spid="3200" grpId="11" animBg="1"/>
      <p:bldP spid="3200" grpId="12" animBg="1"/>
      <p:bldP spid="3200" grpId="13" animBg="1"/>
      <p:bldP spid="3200" grpId="14" animBg="1"/>
      <p:bldP spid="3200" grpId="15" animBg="1"/>
      <p:bldP spid="3200" grpId="16" animBg="1"/>
      <p:bldP spid="3200" grpId="17" animBg="1"/>
      <p:bldP spid="3200" grpId="18" animBg="1"/>
      <p:bldP spid="3200" grpId="19" animBg="1"/>
      <p:bldP spid="3200" grpId="20" animBg="1"/>
      <p:bldP spid="3200" grpId="21" animBg="1"/>
      <p:bldP spid="3200" grpId="22" animBg="1"/>
      <p:bldP spid="3200" grpId="23" animBg="1"/>
      <p:bldP spid="3200" grpId="24" animBg="1"/>
      <p:bldP spid="3200" grpId="25" animBg="1"/>
      <p:bldP spid="3200" grpId="26" animBg="1"/>
      <p:bldP spid="3200" grpId="27" animBg="1"/>
      <p:bldP spid="3200" grpId="28" animBg="1"/>
      <p:bldP spid="3200" grpId="29" animBg="1"/>
      <p:bldP spid="3200" grpId="30" animBg="1"/>
      <p:bldP spid="3200" grpId="31" animBg="1"/>
      <p:bldP spid="3200" grpId="32" animBg="1"/>
      <p:bldP spid="3200" grpId="33" animBg="1"/>
      <p:bldP spid="3200" grpId="34" animBg="1"/>
      <p:bldP spid="3200" grpId="35" animBg="1"/>
      <p:bldP spid="3200" grpId="36" animBg="1"/>
      <p:bldP spid="3200" grpId="37" animBg="1"/>
      <p:bldP spid="3200" grpId="38" animBg="1"/>
      <p:bldP spid="3200" grpId="39" animBg="1"/>
      <p:bldP spid="3200" grpId="40" animBg="1"/>
      <p:bldP spid="3200" grpId="41" animBg="1"/>
      <p:bldP spid="3200" grpId="42" animBg="1"/>
      <p:bldP spid="3200" grpId="4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9458" name="Picture 2" descr="http://www.studiolum.com/wang/russian/fire/moscow-on-fire-1812-schmidt-5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7083332" cy="4855303"/>
          </a:xfrm>
          <a:prstGeom prst="rect">
            <a:avLst/>
          </a:prstGeom>
          <a:noFill/>
        </p:spPr>
      </p:pic>
      <p:sp>
        <p:nvSpPr>
          <p:cNvPr id="5" name="AutoShape 9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07904" y="5733256"/>
            <a:ext cx="2016224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назад</a:t>
            </a:r>
            <a:endParaRPr lang="ru-RU" sz="3600" b="1" dirty="0">
              <a:solidFill>
                <a:srgbClr val="4D0808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16632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solidFill>
                  <a:srgbClr val="4D0808"/>
                </a:solidFill>
              </a:rPr>
              <a:t>На картине изображен один из самых известных пожаров декабря 1812 года , горел целый город.  Это …</a:t>
            </a:r>
            <a:endParaRPr lang="ru-RU" sz="3600" dirty="0">
              <a:solidFill>
                <a:srgbClr val="4D0808"/>
              </a:solidFill>
            </a:endParaRPr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5724128" y="5157192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МОСКВА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5724128" y="4221088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ЛОНДОН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5652120" y="3356992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ПАРИЖ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9" name="AutoShape 9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7584" y="5013176"/>
            <a:ext cx="2016224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картина</a:t>
            </a:r>
            <a:endParaRPr lang="ru-RU" sz="3600" b="1" dirty="0">
              <a:solidFill>
                <a:srgbClr val="4D0808"/>
              </a:solidFill>
            </a:endParaRPr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645024"/>
            <a:ext cx="2160239" cy="2160240"/>
          </a:xfrm>
          <a:prstGeom prst="rect">
            <a:avLst/>
          </a:prstGeom>
          <a:noFill/>
        </p:spPr>
      </p:pic>
      <p:sp>
        <p:nvSpPr>
          <p:cNvPr id="12" name="Управляющая кнопка: домой 11">
            <a:hlinkClick r:id="rId5" action="ppaction://hlinksldjump" highlightClick="1"/>
          </p:cNvPr>
          <p:cNvSpPr/>
          <p:nvPr/>
        </p:nvSpPr>
        <p:spPr>
          <a:xfrm>
            <a:off x="899592" y="5877272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На какие органы человека опасно влияет продукт горения - дым?</a:t>
            </a:r>
            <a:endParaRPr lang="ru-RU" sz="3600" dirty="0">
              <a:solidFill>
                <a:srgbClr val="4D0808"/>
              </a:solidFill>
            </a:endParaRPr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5724128" y="5085184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ЛЕГКИЕ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5724128" y="4221088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СЕРДЦЕ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5724128" y="3284984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ПЕЧЕНЬ</a:t>
            </a:r>
            <a:endParaRPr lang="ru-RU" sz="3600" b="1" dirty="0">
              <a:solidFill>
                <a:srgbClr val="4D0808"/>
              </a:solidFill>
            </a:endParaRPr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645024"/>
            <a:ext cx="2160239" cy="2160240"/>
          </a:xfrm>
          <a:prstGeom prst="rect">
            <a:avLst/>
          </a:prstGeom>
          <a:noFill/>
        </p:spPr>
      </p:pic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99592" y="5877272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 пожаре в первую очередь эвакуируют…</a:t>
            </a:r>
            <a:endParaRPr lang="ru-RU" sz="3600" dirty="0"/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4716016" y="5157192"/>
            <a:ext cx="3960440" cy="720080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ТЯЖЕЛОБОЛЬНЫХ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4716016" y="4221088"/>
            <a:ext cx="3960440" cy="720080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ЖЕНЩИН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4716016" y="3284984"/>
            <a:ext cx="3960440" cy="720080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ЖИВОТНЫХ</a:t>
            </a:r>
            <a:endParaRPr lang="ru-RU" sz="3600" b="1" dirty="0">
              <a:solidFill>
                <a:srgbClr val="4D0808"/>
              </a:solidFill>
            </a:endParaRPr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645024"/>
            <a:ext cx="2160239" cy="2160240"/>
          </a:xfrm>
          <a:prstGeom prst="rect">
            <a:avLst/>
          </a:prstGeom>
          <a:noFill/>
        </p:spPr>
      </p:pic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99592" y="5877272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179512" y="188640"/>
            <a:ext cx="8784976" cy="6453336"/>
          </a:xfrm>
          <a:prstGeom prst="roundRect">
            <a:avLst/>
          </a:prstGeom>
          <a:solidFill>
            <a:srgbClr val="F7D147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4" name="WordArt 52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6676231" y="3141663"/>
            <a:ext cx="2000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008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764704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Первое транспортное средство пожарных…</a:t>
            </a:r>
            <a:endParaRPr lang="ru-RU" sz="3600" dirty="0"/>
          </a:p>
        </p:txBody>
      </p:sp>
      <p:sp>
        <p:nvSpPr>
          <p:cNvPr id="6" name="AutoShape 94"/>
          <p:cNvSpPr>
            <a:spLocks noChangeArrowheads="1"/>
          </p:cNvSpPr>
          <p:nvPr/>
        </p:nvSpPr>
        <p:spPr bwMode="auto">
          <a:xfrm>
            <a:off x="5724128" y="5085184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ЛОШАДЬ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5724128" y="4221088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ТРАКТОР</a:t>
            </a:r>
            <a:endParaRPr lang="ru-RU" sz="3600" b="1" dirty="0">
              <a:solidFill>
                <a:srgbClr val="4D0808"/>
              </a:solidFill>
            </a:endParaRPr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5724128" y="3284984"/>
            <a:ext cx="2592288" cy="648072"/>
          </a:xfrm>
          <a:prstGeom prst="roundRect">
            <a:avLst>
              <a:gd name="adj" fmla="val 21569"/>
            </a:avLst>
          </a:prstGeom>
          <a:solidFill>
            <a:srgbClr val="F7D147"/>
          </a:solidFill>
          <a:ln w="88900">
            <a:solidFill>
              <a:srgbClr val="920000"/>
            </a:solidFill>
            <a:round/>
            <a:headEnd/>
            <a:tailEnd/>
          </a:ln>
          <a:effectLst>
            <a:prstShdw prst="shdw17" dist="17961" dir="13500000">
              <a:srgbClr val="007A3D"/>
            </a:prstShdw>
          </a:effectLst>
          <a:scene3d>
            <a:camera prst="orthographicFront"/>
            <a:lightRig rig="threePt" dir="t"/>
          </a:scene3d>
          <a:sp3d contourW="12700" prstMaterial="dkEdge">
            <a:bevelT/>
            <a:contourClr>
              <a:srgbClr val="4D0808"/>
            </a:contourClr>
          </a:sp3d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4D0808"/>
                </a:solidFill>
              </a:rPr>
              <a:t>АВТО</a:t>
            </a:r>
            <a:endParaRPr lang="ru-RU" sz="3600" b="1" dirty="0">
              <a:solidFill>
                <a:srgbClr val="4D0808"/>
              </a:solidFill>
            </a:endParaRPr>
          </a:p>
        </p:txBody>
      </p:sp>
      <p:pic>
        <p:nvPicPr>
          <p:cNvPr id="19458" name="Picture 2" descr="http://animo2.ucoz.ru/_ph/108/1/4084909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5"/>
            <a:ext cx="2304256" cy="2304259"/>
          </a:xfrm>
          <a:prstGeom prst="rect">
            <a:avLst/>
          </a:prstGeom>
          <a:noFill/>
        </p:spPr>
      </p:pic>
      <p:pic>
        <p:nvPicPr>
          <p:cNvPr id="19460" name="Picture 4" descr="http://animo2.ucoz.ru/_ph/108/1/807295574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645024"/>
            <a:ext cx="2160239" cy="2160240"/>
          </a:xfrm>
          <a:prstGeom prst="rect">
            <a:avLst/>
          </a:prstGeom>
          <a:noFill/>
        </p:spPr>
      </p:pic>
      <p:sp>
        <p:nvSpPr>
          <p:cNvPr id="11" name="Управляющая кнопка: домой 10">
            <a:hlinkClick r:id="rId4" action="ppaction://hlinksldjump" highlightClick="1"/>
          </p:cNvPr>
          <p:cNvSpPr/>
          <p:nvPr/>
        </p:nvSpPr>
        <p:spPr>
          <a:xfrm>
            <a:off x="899592" y="5877272"/>
            <a:ext cx="576064" cy="504056"/>
          </a:xfrm>
          <a:prstGeom prst="actionButtonHome">
            <a:avLst/>
          </a:prstGeom>
          <a:solidFill>
            <a:srgbClr val="C000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2078</TotalTime>
  <Words>561</Words>
  <Application>Microsoft Office PowerPoint</Application>
  <PresentationFormat>Экран (4:3)</PresentationFormat>
  <Paragraphs>166</Paragraphs>
  <Slides>31</Slides>
  <Notes>0</Notes>
  <HiddenSlides>30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Игра-викторина</dc:title>
  <dc:subject>Пожары</dc:subject>
  <dc:creator>Бянкина И.Н</dc:creator>
  <cp:lastModifiedBy>ирина</cp:lastModifiedBy>
  <cp:revision>269</cp:revision>
  <dcterms:created xsi:type="dcterms:W3CDTF">2009-10-15T14:40:01Z</dcterms:created>
  <dcterms:modified xsi:type="dcterms:W3CDTF">2013-08-07T16:20:56Z</dcterms:modified>
</cp:coreProperties>
</file>