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1"/>
  </p:notesMasterIdLst>
  <p:sldIdLst>
    <p:sldId id="258" r:id="rId2"/>
    <p:sldId id="257" r:id="rId3"/>
    <p:sldId id="260" r:id="rId4"/>
    <p:sldId id="259" r:id="rId5"/>
    <p:sldId id="262" r:id="rId6"/>
    <p:sldId id="261" r:id="rId7"/>
    <p:sldId id="264" r:id="rId8"/>
    <p:sldId id="265" r:id="rId9"/>
    <p:sldId id="266" r:id="rId10"/>
    <p:sldId id="269" r:id="rId11"/>
    <p:sldId id="268" r:id="rId12"/>
    <p:sldId id="276" r:id="rId13"/>
    <p:sldId id="277" r:id="rId14"/>
    <p:sldId id="275" r:id="rId15"/>
    <p:sldId id="274" r:id="rId16"/>
    <p:sldId id="263" r:id="rId17"/>
    <p:sldId id="267" r:id="rId18"/>
    <p:sldId id="280" r:id="rId19"/>
    <p:sldId id="279"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0" d="100"/>
          <a:sy n="40" d="100"/>
        </p:scale>
        <p:origin x="-7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AB3B92-B247-456A-8749-DC0985F18E2D}" type="datetimeFigureOut">
              <a:rPr lang="ru-RU" smtClean="0"/>
              <a:pPr/>
              <a:t>09.12.2012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04F773-76FA-43F9-A05C-A24211E6AED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p:spPr>
      </p:sp>
      <p:sp>
        <p:nvSpPr>
          <p:cNvPr id="2662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2662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3AF3DC-0EAF-4953-9B6B-3F903ECD2965}" type="slidenum">
              <a:rPr lang="ru-RU" smtClean="0"/>
              <a:pPr/>
              <a:t>3</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804F773-76FA-43F9-A05C-A24211E6AED0}" type="slidenum">
              <a:rPr lang="ru-RU" smtClean="0"/>
              <a:pPr/>
              <a:t>6</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p:spPr>
      </p:sp>
      <p:sp>
        <p:nvSpPr>
          <p:cNvPr id="2969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970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8E96D8-C56B-47BA-ADD5-1E33B8FD8A2C}" type="slidenum">
              <a:rPr lang="ru-RU" smtClean="0"/>
              <a:pPr/>
              <a:t>10</a:t>
            </a:fld>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9"/>
          <p:cNvSpPr>
            <a:spLocks noGrp="1" noChangeArrowheads="1"/>
          </p:cNvSpPr>
          <p:nvPr>
            <p:ph type="sldNum" sz="quarter"/>
          </p:nvPr>
        </p:nvSpPr>
        <p:spPr>
          <a:noFill/>
        </p:spPr>
        <p:txBody>
          <a:bodyPr/>
          <a:lstStyle/>
          <a:p>
            <a:fld id="{3FD66DE7-455C-49DA-B3AA-94E56A7A0B3A}" type="slidenum">
              <a:rPr lang="ru-RU" smtClean="0">
                <a:latin typeface="Calibri" pitchFamily="34" charset="0"/>
                <a:cs typeface="Lucida Sans Unicode" pitchFamily="34" charset="0"/>
              </a:rPr>
              <a:pPr/>
              <a:t>12</a:t>
            </a:fld>
            <a:endParaRPr lang="ru-RU" smtClean="0">
              <a:latin typeface="Calibri" pitchFamily="34" charset="0"/>
              <a:cs typeface="Lucida Sans Unicode" pitchFamily="34" charset="0"/>
            </a:endParaRPr>
          </a:p>
        </p:txBody>
      </p:sp>
      <p:sp>
        <p:nvSpPr>
          <p:cNvPr id="5325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53252" name="Rectangle 2"/>
          <p:cNvSpPr>
            <a:spLocks noGrp="1" noChangeArrowheads="1"/>
          </p:cNvSpPr>
          <p:nvPr>
            <p:ph type="body" idx="1"/>
          </p:nvPr>
        </p:nvSpPr>
        <p:spPr>
          <a:xfrm>
            <a:off x="685800" y="4343400"/>
            <a:ext cx="5483225" cy="4205288"/>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9"/>
          <p:cNvSpPr>
            <a:spLocks noGrp="1" noChangeArrowheads="1"/>
          </p:cNvSpPr>
          <p:nvPr>
            <p:ph type="sldNum" sz="quarter"/>
          </p:nvPr>
        </p:nvSpPr>
        <p:spPr>
          <a:noFill/>
        </p:spPr>
        <p:txBody>
          <a:bodyPr/>
          <a:lstStyle/>
          <a:p>
            <a:fld id="{8A8FB400-DC3F-4801-A9C2-07AEB88846AC}" type="slidenum">
              <a:rPr lang="ru-RU" smtClean="0">
                <a:latin typeface="Calibri" pitchFamily="34" charset="0"/>
                <a:cs typeface="Lucida Sans Unicode" pitchFamily="34" charset="0"/>
              </a:rPr>
              <a:pPr/>
              <a:t>13</a:t>
            </a:fld>
            <a:endParaRPr lang="ru-RU" smtClean="0">
              <a:latin typeface="Calibri" pitchFamily="34" charset="0"/>
              <a:cs typeface="Lucida Sans Unicode" pitchFamily="34" charset="0"/>
            </a:endParaRPr>
          </a:p>
        </p:txBody>
      </p:sp>
      <p:sp>
        <p:nvSpPr>
          <p:cNvPr id="5017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50180" name="Rectangle 2"/>
          <p:cNvSpPr>
            <a:spLocks noGrp="1" noChangeArrowheads="1"/>
          </p:cNvSpPr>
          <p:nvPr>
            <p:ph type="body" idx="1"/>
          </p:nvPr>
        </p:nvSpPr>
        <p:spPr>
          <a:xfrm>
            <a:off x="685800" y="4343400"/>
            <a:ext cx="5483225" cy="4205288"/>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9"/>
          <p:cNvSpPr>
            <a:spLocks noGrp="1" noChangeArrowheads="1"/>
          </p:cNvSpPr>
          <p:nvPr>
            <p:ph type="sldNum" sz="quarter"/>
          </p:nvPr>
        </p:nvSpPr>
        <p:spPr>
          <a:noFill/>
        </p:spPr>
        <p:txBody>
          <a:bodyPr/>
          <a:lstStyle/>
          <a:p>
            <a:fld id="{CD837DF3-8FD1-418B-87A6-B23F727DBFC9}" type="slidenum">
              <a:rPr lang="ru-RU" smtClean="0">
                <a:latin typeface="Calibri" pitchFamily="34" charset="0"/>
                <a:cs typeface="Lucida Sans Unicode" pitchFamily="34" charset="0"/>
              </a:rPr>
              <a:pPr/>
              <a:t>14</a:t>
            </a:fld>
            <a:endParaRPr lang="ru-RU" smtClean="0">
              <a:latin typeface="Calibri" pitchFamily="34" charset="0"/>
              <a:cs typeface="Lucida Sans Unicode" pitchFamily="34" charset="0"/>
            </a:endParaRPr>
          </a:p>
        </p:txBody>
      </p:sp>
      <p:sp>
        <p:nvSpPr>
          <p:cNvPr id="4915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9156" name="Rectangle 2"/>
          <p:cNvSpPr>
            <a:spLocks noGrp="1" noChangeArrowheads="1"/>
          </p:cNvSpPr>
          <p:nvPr>
            <p:ph type="body" idx="1"/>
          </p:nvPr>
        </p:nvSpPr>
        <p:spPr>
          <a:xfrm>
            <a:off x="685800" y="4343400"/>
            <a:ext cx="5483225" cy="4205288"/>
          </a:xfrm>
          <a:noFill/>
          <a:ln/>
        </p:spPr>
        <p:txBody>
          <a:bodyPr wrap="none" anchor="ctr"/>
          <a:lstStyle/>
          <a:p>
            <a:endParaRPr lang="ru-RU"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9"/>
          <p:cNvSpPr>
            <a:spLocks noGrp="1" noChangeArrowheads="1"/>
          </p:cNvSpPr>
          <p:nvPr>
            <p:ph type="sldNum" sz="quarter"/>
          </p:nvPr>
        </p:nvSpPr>
        <p:spPr>
          <a:noFill/>
        </p:spPr>
        <p:txBody>
          <a:bodyPr/>
          <a:lstStyle/>
          <a:p>
            <a:fld id="{C9D4198E-C10A-45AA-BC93-3391779D3EF0}" type="slidenum">
              <a:rPr lang="ru-RU" smtClean="0">
                <a:latin typeface="Calibri" pitchFamily="34" charset="0"/>
                <a:cs typeface="Lucida Sans Unicode" pitchFamily="34" charset="0"/>
              </a:rPr>
              <a:pPr/>
              <a:t>15</a:t>
            </a:fld>
            <a:endParaRPr lang="ru-RU" smtClean="0">
              <a:latin typeface="Calibri" pitchFamily="34" charset="0"/>
              <a:cs typeface="Lucida Sans Unicode" pitchFamily="34" charset="0"/>
            </a:endParaRPr>
          </a:p>
        </p:txBody>
      </p:sp>
      <p:sp>
        <p:nvSpPr>
          <p:cNvPr id="5222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52228" name="Rectangle 2"/>
          <p:cNvSpPr>
            <a:spLocks noGrp="1" noChangeArrowheads="1"/>
          </p:cNvSpPr>
          <p:nvPr>
            <p:ph type="body" idx="1"/>
          </p:nvPr>
        </p:nvSpPr>
        <p:spPr>
          <a:xfrm>
            <a:off x="685800" y="4343400"/>
            <a:ext cx="5483225" cy="4205288"/>
          </a:xfrm>
          <a:noFill/>
          <a:ln/>
        </p:spPr>
        <p:txBody>
          <a:bodyPr wrap="none" anchor="ctr"/>
          <a:lstStyle/>
          <a:p>
            <a:endParaRPr lang="ru-RU"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A1392EB0-9A36-4694-A215-DB0E567B92BB}" type="datetimeFigureOut">
              <a:rPr lang="ru-RU" smtClean="0"/>
              <a:pPr/>
              <a:t>09.12.2012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D289CE4E-450D-4D2F-A900-A9751EC40F6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1392EB0-9A36-4694-A215-DB0E567B92BB}" type="datetimeFigureOut">
              <a:rPr lang="ru-RU" smtClean="0"/>
              <a:pPr/>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89CE4E-450D-4D2F-A900-A9751EC40F6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1392EB0-9A36-4694-A215-DB0E567B92BB}" type="datetimeFigureOut">
              <a:rPr lang="ru-RU" smtClean="0"/>
              <a:pPr/>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89CE4E-450D-4D2F-A900-A9751EC40F6D}"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9078CE9B-56CD-4211-9C10-061C096AF4C4}" type="slidenum">
              <a:rPr lang="ru-RU"/>
              <a:pPr>
                <a:defRPr/>
              </a:pPr>
              <a:t>‹#›</a:t>
            </a:fld>
            <a:endParaRPr lang="ru-RU"/>
          </a:p>
        </p:txBody>
      </p:sp>
    </p:spTree>
  </p:cSld>
  <p:clrMapOvr>
    <a:masterClrMapping/>
  </p:clrMapOvr>
  <p:transition spd="med">
    <p:pull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100" y="144463"/>
            <a:ext cx="7494588" cy="1403350"/>
          </a:xfrm>
        </p:spPr>
        <p:txBody>
          <a:bodyPr/>
          <a:lstStyle/>
          <a:p>
            <a:r>
              <a:rPr lang="ru-RU" smtClean="0"/>
              <a:t>Образец заголовка</a:t>
            </a:r>
            <a:endParaRPr lang="ru-RU"/>
          </a:p>
        </p:txBody>
      </p:sp>
      <p:sp>
        <p:nvSpPr>
          <p:cNvPr id="3" name="Rectangle 9"/>
          <p:cNvSpPr>
            <a:spLocks noGrp="1" noChangeArrowheads="1"/>
          </p:cNvSpPr>
          <p:nvPr>
            <p:ph type="dt" idx="10"/>
          </p:nvPr>
        </p:nvSpPr>
        <p:spPr/>
        <p:txBody>
          <a:bodyPr/>
          <a:lstStyle>
            <a:lvl1pPr>
              <a:defRPr/>
            </a:lvl1pPr>
          </a:lstStyle>
          <a:p>
            <a:pPr>
              <a:defRPr/>
            </a:pPr>
            <a:endParaRPr lang="ru-RU"/>
          </a:p>
        </p:txBody>
      </p:sp>
      <p:sp>
        <p:nvSpPr>
          <p:cNvPr id="4" name="Rectangle 11"/>
          <p:cNvSpPr>
            <a:spLocks noGrp="1" noChangeArrowheads="1"/>
          </p:cNvSpPr>
          <p:nvPr>
            <p:ph type="sldNum" idx="11"/>
          </p:nvPr>
        </p:nvSpPr>
        <p:spPr/>
        <p:txBody>
          <a:bodyPr/>
          <a:lstStyle>
            <a:lvl1pPr>
              <a:defRPr/>
            </a:lvl1pPr>
          </a:lstStyle>
          <a:p>
            <a:pPr>
              <a:defRPr/>
            </a:pPr>
            <a:fld id="{5D7396C0-CEE8-4940-8317-122E0401A23B}" type="slidenum">
              <a:rPr lang="ru-RU"/>
              <a:pPr>
                <a:defRPr/>
              </a:pPr>
              <a:t>‹#›</a:t>
            </a:fld>
            <a:endParaRPr lang="ru-RU"/>
          </a:p>
        </p:txBody>
      </p:sp>
    </p:spTree>
  </p:cSld>
  <p:clrMapOvr>
    <a:masterClrMapping/>
  </p:clrMapOvr>
  <p:transition spd="med">
    <p:dissolve/>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1392EB0-9A36-4694-A215-DB0E567B92BB}" type="datetimeFigureOut">
              <a:rPr lang="ru-RU" smtClean="0"/>
              <a:pPr/>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89CE4E-450D-4D2F-A900-A9751EC40F6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A1392EB0-9A36-4694-A215-DB0E567B92BB}" type="datetimeFigureOut">
              <a:rPr lang="ru-RU" smtClean="0"/>
              <a:pPr/>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89CE4E-450D-4D2F-A900-A9751EC40F6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1392EB0-9A36-4694-A215-DB0E567B92BB}" type="datetimeFigureOut">
              <a:rPr lang="ru-RU" smtClean="0"/>
              <a:pPr/>
              <a:t>09.12.2012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89CE4E-450D-4D2F-A900-A9751EC40F6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A1392EB0-9A36-4694-A215-DB0E567B92BB}" type="datetimeFigureOut">
              <a:rPr lang="ru-RU" smtClean="0"/>
              <a:pPr/>
              <a:t>09.12.2012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289CE4E-450D-4D2F-A900-A9751EC40F6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A1392EB0-9A36-4694-A215-DB0E567B92BB}" type="datetimeFigureOut">
              <a:rPr lang="ru-RU" smtClean="0"/>
              <a:pPr/>
              <a:t>09.12.2012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289CE4E-450D-4D2F-A900-A9751EC40F6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1392EB0-9A36-4694-A215-DB0E567B92BB}" type="datetimeFigureOut">
              <a:rPr lang="ru-RU" smtClean="0"/>
              <a:pPr/>
              <a:t>09.12.2012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289CE4E-450D-4D2F-A900-A9751EC40F6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1392EB0-9A36-4694-A215-DB0E567B92BB}" type="datetimeFigureOut">
              <a:rPr lang="ru-RU" smtClean="0"/>
              <a:pPr/>
              <a:t>09.12.2012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89CE4E-450D-4D2F-A900-A9751EC40F6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1392EB0-9A36-4694-A215-DB0E567B92BB}" type="datetimeFigureOut">
              <a:rPr lang="ru-RU" smtClean="0"/>
              <a:pPr/>
              <a:t>09.12.2012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D289CE4E-450D-4D2F-A900-A9751EC40F6D}"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1392EB0-9A36-4694-A215-DB0E567B92BB}" type="datetimeFigureOut">
              <a:rPr lang="ru-RU" smtClean="0"/>
              <a:pPr/>
              <a:t>09.12.2012</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289CE4E-450D-4D2F-A900-A9751EC40F6D}"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0.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7.gif"/></Relationships>
</file>

<file path=ppt/slides/_rels/slide1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6.gif"/><Relationship Id="rId1" Type="http://schemas.openxmlformats.org/officeDocument/2006/relationships/slideLayout" Target="../slideLayouts/slideLayout7.xml"/><Relationship Id="rId4" Type="http://schemas.openxmlformats.org/officeDocument/2006/relationships/image" Target="../media/image17.gif"/></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19.png"/><Relationship Id="rId2" Type="http://schemas.openxmlformats.org/officeDocument/2006/relationships/slideLayout" Target="../slideLayouts/slideLayout7.xml"/><Relationship Id="rId1" Type="http://schemas.openxmlformats.org/officeDocument/2006/relationships/audio" Target="file:///C:\Users\User\Desktop\&#1050;&#1086;&#1090;&#1077;&#1085;&#1086;&#1082;_&#1087;&#1086;_&#1080;&#1084;&#1077;&#1085;&#1080;_&#1043;&#1072;&#1074;_-_&#1044;&#1088;&#1091;&#1078;&#1073;&#1072;_&#1082;&#1088;&#1077;&#1087;&#1082;&#1072;&#1103;_&#1085;&#1077;_&#1089;&#1083;&#1086;&#1084;&#1072;&#1077;&#1090;&#1089;&#1103;_(2_23)(www.muzico.ru)%20-%20&#1082;&#1086;&#1087;&#1080;&#1103;.mp3" TargetMode="External"/><Relationship Id="rId6" Type="http://schemas.openxmlformats.org/officeDocument/2006/relationships/image" Target="../media/image17.gif"/><Relationship Id="rId5" Type="http://schemas.openxmlformats.org/officeDocument/2006/relationships/image" Target="../media/image3.gif"/><Relationship Id="rId4" Type="http://schemas.openxmlformats.org/officeDocument/2006/relationships/image" Target="../media/image18.gif"/></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15"/>
          <p:cNvPicPr>
            <a:picLocks noChangeAspect="1" noChangeArrowheads="1" noCrop="1"/>
          </p:cNvPicPr>
          <p:nvPr/>
        </p:nvPicPr>
        <p:blipFill>
          <a:blip r:embed="rId2" cstate="print"/>
          <a:srcRect/>
          <a:stretch>
            <a:fillRect/>
          </a:stretch>
        </p:blipFill>
        <p:spPr>
          <a:xfrm>
            <a:off x="0" y="0"/>
            <a:ext cx="9144000" cy="6858000"/>
          </a:xfrm>
          <a:prstGeom prst="rect">
            <a:avLst/>
          </a:prstGeom>
          <a:noFill/>
          <a:ln>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sz="half" idx="4294967295"/>
          </p:nvPr>
        </p:nvSpPr>
        <p:spPr>
          <a:xfrm>
            <a:off x="214313" y="2071688"/>
            <a:ext cx="8358187" cy="4786312"/>
          </a:xfrm>
        </p:spPr>
        <p:txBody>
          <a:bodyPr>
            <a:normAutofit/>
          </a:bodyPr>
          <a:lstStyle/>
          <a:p>
            <a:pPr algn="ctr" eaLnBrk="1" hangingPunct="1">
              <a:lnSpc>
                <a:spcPct val="90000"/>
              </a:lnSpc>
              <a:buFontTx/>
              <a:buNone/>
            </a:pPr>
            <a:r>
              <a:rPr lang="ru-RU" sz="2800" b="1" dirty="0" smtClean="0"/>
              <a:t>Понимание,   Деликатность,    Мелочность, </a:t>
            </a:r>
          </a:p>
          <a:p>
            <a:pPr eaLnBrk="1" hangingPunct="1">
              <a:lnSpc>
                <a:spcPct val="90000"/>
              </a:lnSpc>
              <a:buFontTx/>
              <a:buNone/>
            </a:pPr>
            <a:r>
              <a:rPr lang="ru-RU" sz="2800" b="1" dirty="0" smtClean="0"/>
              <a:t>Зависть, Прощение,     Доброта,</a:t>
            </a:r>
          </a:p>
          <a:p>
            <a:pPr eaLnBrk="1" hangingPunct="1">
              <a:lnSpc>
                <a:spcPct val="90000"/>
              </a:lnSpc>
              <a:buFontTx/>
              <a:buNone/>
            </a:pPr>
            <a:r>
              <a:rPr lang="ru-RU" sz="2800" b="1" dirty="0" smtClean="0"/>
              <a:t>Равнодушие, Благородство,   Самокритичность, Болтливость,  Сдержанность, </a:t>
            </a:r>
          </a:p>
          <a:p>
            <a:pPr eaLnBrk="1" hangingPunct="1">
              <a:lnSpc>
                <a:spcPct val="90000"/>
              </a:lnSpc>
              <a:buFontTx/>
              <a:buNone/>
            </a:pPr>
            <a:r>
              <a:rPr lang="ru-RU" sz="2800" b="1" dirty="0" smtClean="0"/>
              <a:t>Обдуманность   фраз и поступков, </a:t>
            </a:r>
          </a:p>
          <a:p>
            <a:pPr eaLnBrk="1" hangingPunct="1">
              <a:lnSpc>
                <a:spcPct val="90000"/>
              </a:lnSpc>
              <a:buFontTx/>
              <a:buNone/>
            </a:pPr>
            <a:r>
              <a:rPr lang="ru-RU" sz="2800" b="1" dirty="0" smtClean="0"/>
              <a:t>Нахальство,  Раздражительность, </a:t>
            </a:r>
          </a:p>
          <a:p>
            <a:pPr eaLnBrk="1" hangingPunct="1">
              <a:lnSpc>
                <a:spcPct val="90000"/>
              </a:lnSpc>
              <a:buFontTx/>
              <a:buNone/>
            </a:pPr>
            <a:r>
              <a:rPr lang="ru-RU" sz="2800" b="1" dirty="0" smtClean="0"/>
              <a:t>Искренность, </a:t>
            </a:r>
          </a:p>
          <a:p>
            <a:pPr eaLnBrk="1" hangingPunct="1">
              <a:lnSpc>
                <a:spcPct val="90000"/>
              </a:lnSpc>
              <a:buFontTx/>
              <a:buNone/>
            </a:pPr>
            <a:r>
              <a:rPr lang="ru-RU" sz="2800" b="1" dirty="0" smtClean="0"/>
              <a:t>Приветливость, Честность.</a:t>
            </a:r>
            <a:r>
              <a:rPr lang="ru-RU" sz="2800" dirty="0" smtClean="0"/>
              <a:t> </a:t>
            </a:r>
          </a:p>
        </p:txBody>
      </p:sp>
      <p:sp>
        <p:nvSpPr>
          <p:cNvPr id="12291" name="Rectangle 5"/>
          <p:cNvSpPr>
            <a:spLocks noGrp="1" noChangeArrowheads="1"/>
          </p:cNvSpPr>
          <p:nvPr>
            <p:ph type="title" idx="4294967295"/>
          </p:nvPr>
        </p:nvSpPr>
        <p:spPr>
          <a:xfrm>
            <a:off x="3000364" y="571500"/>
            <a:ext cx="3429024" cy="1143000"/>
          </a:xfrm>
        </p:spPr>
        <p:txBody>
          <a:bodyPr/>
          <a:lstStyle/>
          <a:p>
            <a:pPr algn="ctr" eaLnBrk="1" hangingPunct="1"/>
            <a:r>
              <a:rPr lang="ru-RU" sz="4000" b="1" dirty="0" smtClean="0">
                <a:solidFill>
                  <a:srgbClr val="0000FF"/>
                </a:solidFill>
              </a:rPr>
              <a:t>«СЛОВА»</a:t>
            </a:r>
          </a:p>
        </p:txBody>
      </p:sp>
      <p:pic>
        <p:nvPicPr>
          <p:cNvPr id="12295" name="Picture 17" descr="C:\Documents and Settings\Игорек\Application Data\Microsoft\Media Catalog\Downloaded Clips\cl86\j0336777.gif"/>
          <p:cNvPicPr>
            <a:picLocks noChangeAspect="1" noChangeArrowheads="1" noCrop="1"/>
          </p:cNvPicPr>
          <p:nvPr/>
        </p:nvPicPr>
        <p:blipFill>
          <a:blip r:embed="rId3" cstate="print"/>
          <a:srcRect/>
          <a:stretch>
            <a:fillRect/>
          </a:stretch>
        </p:blipFill>
        <p:spPr bwMode="auto">
          <a:xfrm>
            <a:off x="6929437" y="3635375"/>
            <a:ext cx="2214563" cy="3222625"/>
          </a:xfrm>
          <a:prstGeom prst="rect">
            <a:avLst/>
          </a:prstGeom>
          <a:noFill/>
          <a:ln w="9525">
            <a:noFill/>
            <a:miter lim="800000"/>
            <a:headEnd/>
            <a:tailEnd/>
          </a:ln>
        </p:spPr>
      </p:pic>
      <p:pic>
        <p:nvPicPr>
          <p:cNvPr id="12296" name="Picture 25" descr="C:\Documents and Settings\Игорек\Application Data\Microsoft\Media Catalog\Downloaded Clips\cla1\j0404643.wmf"/>
          <p:cNvPicPr>
            <a:picLocks noChangeAspect="1" noChangeArrowheads="1"/>
          </p:cNvPicPr>
          <p:nvPr/>
        </p:nvPicPr>
        <p:blipFill>
          <a:blip r:embed="rId4" cstate="print"/>
          <a:srcRect/>
          <a:stretch>
            <a:fillRect/>
          </a:stretch>
        </p:blipFill>
        <p:spPr bwMode="auto">
          <a:xfrm>
            <a:off x="285750" y="285750"/>
            <a:ext cx="1676400" cy="14636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500042"/>
            <a:ext cx="8001056" cy="1785104"/>
          </a:xfrm>
          <a:prstGeom prst="rect">
            <a:avLst/>
          </a:prstGeom>
          <a:noFill/>
        </p:spPr>
        <p:txBody>
          <a:bodyPr wrap="square" lIns="91440" tIns="45720" rIns="91440" bIns="45720">
            <a:spAutoFit/>
          </a:bodyPr>
          <a:lstStyle/>
          <a:p>
            <a:pPr algn="ctr"/>
            <a:r>
              <a:rPr lang="ru-RU" sz="5400" b="1" u="sng" spc="100" dirty="0" smtClean="0">
                <a:ln w="18000">
                  <a:solidFill>
                    <a:schemeClr val="accent1">
                      <a:satMod val="200000"/>
                      <a:tint val="72000"/>
                    </a:schemeClr>
                  </a:solidFill>
                  <a:prstDash val="solid"/>
                </a:ln>
                <a:solidFill>
                  <a:srgbClr val="FF0000"/>
                </a:solidFill>
                <a:effectLst>
                  <a:outerShdw blurRad="25000" dist="20000" dir="16020000" algn="tl">
                    <a:schemeClr val="accent1">
                      <a:satMod val="200000"/>
                      <a:shade val="1000"/>
                      <a:alpha val="60000"/>
                    </a:schemeClr>
                  </a:outerShdw>
                </a:effectLst>
              </a:rPr>
              <a:t>П </a:t>
            </a:r>
            <a:r>
              <a:rPr lang="ru-RU" sz="5400" b="1" u="sng" spc="100" dirty="0" err="1" smtClean="0">
                <a:ln w="18000">
                  <a:solidFill>
                    <a:schemeClr val="accent1">
                      <a:satMod val="200000"/>
                      <a:tint val="72000"/>
                    </a:schemeClr>
                  </a:solidFill>
                  <a:prstDash val="solid"/>
                </a:ln>
                <a:solidFill>
                  <a:srgbClr val="FF0000"/>
                </a:solidFill>
                <a:effectLst>
                  <a:outerShdw blurRad="25000" dist="20000" dir="16020000" algn="tl">
                    <a:schemeClr val="accent1">
                      <a:satMod val="200000"/>
                      <a:shade val="1000"/>
                      <a:alpha val="60000"/>
                    </a:schemeClr>
                  </a:outerShdw>
                </a:effectLst>
              </a:rPr>
              <a:t>р</a:t>
            </a:r>
            <a:r>
              <a:rPr lang="ru-RU" sz="5400" b="1" u="sng" spc="100" dirty="0" smtClean="0">
                <a:ln w="18000">
                  <a:solidFill>
                    <a:schemeClr val="accent1">
                      <a:satMod val="200000"/>
                      <a:tint val="72000"/>
                    </a:schemeClr>
                  </a:solidFill>
                  <a:prstDash val="solid"/>
                </a:ln>
                <a:solidFill>
                  <a:srgbClr val="FF0000"/>
                </a:solidFill>
                <a:effectLst>
                  <a:outerShdw blurRad="25000" dist="20000" dir="16020000" algn="tl">
                    <a:schemeClr val="accent1">
                      <a:satMod val="200000"/>
                      <a:shade val="1000"/>
                      <a:alpha val="60000"/>
                    </a:schemeClr>
                  </a:outerShdw>
                </a:effectLst>
              </a:rPr>
              <a:t> о в е </a:t>
            </a:r>
            <a:r>
              <a:rPr lang="ru-RU" sz="5400" b="1" u="sng" spc="100" dirty="0" err="1" smtClean="0">
                <a:ln w="18000">
                  <a:solidFill>
                    <a:schemeClr val="accent1">
                      <a:satMod val="200000"/>
                      <a:tint val="72000"/>
                    </a:schemeClr>
                  </a:solidFill>
                  <a:prstDash val="solid"/>
                </a:ln>
                <a:solidFill>
                  <a:srgbClr val="FF0000"/>
                </a:solidFill>
                <a:effectLst>
                  <a:outerShdw blurRad="25000" dist="20000" dir="16020000" algn="tl">
                    <a:schemeClr val="accent1">
                      <a:satMod val="200000"/>
                      <a:shade val="1000"/>
                      <a:alpha val="60000"/>
                    </a:schemeClr>
                  </a:outerShdw>
                </a:effectLst>
              </a:rPr>
              <a:t>р</a:t>
            </a:r>
            <a:r>
              <a:rPr lang="ru-RU" sz="5400" b="1" u="sng" spc="100" dirty="0" smtClean="0">
                <a:ln w="18000">
                  <a:solidFill>
                    <a:schemeClr val="accent1">
                      <a:satMod val="200000"/>
                      <a:tint val="72000"/>
                    </a:schemeClr>
                  </a:solidFill>
                  <a:prstDash val="solid"/>
                </a:ln>
                <a:solidFill>
                  <a:srgbClr val="FF0000"/>
                </a:solidFill>
                <a:effectLst>
                  <a:outerShdw blurRad="25000" dist="20000" dir="16020000" algn="tl">
                    <a:schemeClr val="accent1">
                      <a:satMod val="200000"/>
                      <a:shade val="1000"/>
                      <a:alpha val="60000"/>
                    </a:schemeClr>
                  </a:outerShdw>
                </a:effectLst>
              </a:rPr>
              <a:t> и м</a:t>
            </a:r>
          </a:p>
          <a:p>
            <a:pPr algn="ctr"/>
            <a:r>
              <a:rPr lang="ru-RU"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Качество которые помогают нам  в общении</a:t>
            </a:r>
            <a:endParaRPr lang="ru-RU"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Прямоугольник 2"/>
          <p:cNvSpPr/>
          <p:nvPr/>
        </p:nvSpPr>
        <p:spPr>
          <a:xfrm>
            <a:off x="2857488" y="4214818"/>
            <a:ext cx="6286512" cy="1077218"/>
          </a:xfrm>
          <a:prstGeom prst="rect">
            <a:avLst/>
          </a:prstGeom>
        </p:spPr>
        <p:txBody>
          <a:bodyPr wrap="square">
            <a:spAutoFit/>
          </a:bodyPr>
          <a:lstStyle/>
          <a:p>
            <a:pPr algn="ctr"/>
            <a:r>
              <a:rPr lang="ru-RU" sz="2800" b="1" dirty="0" smtClean="0"/>
              <a:t>Понимание</a:t>
            </a:r>
            <a:r>
              <a:rPr lang="ru-RU" b="1" dirty="0" smtClean="0"/>
              <a:t>,    </a:t>
            </a:r>
            <a:r>
              <a:rPr lang="ru-RU" sz="2800" b="1" dirty="0" smtClean="0"/>
              <a:t>Деликатность,</a:t>
            </a:r>
          </a:p>
          <a:p>
            <a:endParaRPr lang="ru-RU" b="1" dirty="0" smtClean="0"/>
          </a:p>
          <a:p>
            <a:r>
              <a:rPr lang="ru-RU" b="1" dirty="0" smtClean="0"/>
              <a:t> </a:t>
            </a:r>
            <a:endParaRPr lang="ru-RU" dirty="0"/>
          </a:p>
        </p:txBody>
      </p:sp>
      <p:sp>
        <p:nvSpPr>
          <p:cNvPr id="4" name="Прямоугольник 3"/>
          <p:cNvSpPr/>
          <p:nvPr/>
        </p:nvSpPr>
        <p:spPr>
          <a:xfrm>
            <a:off x="500035" y="2357431"/>
            <a:ext cx="5448400" cy="523220"/>
          </a:xfrm>
          <a:prstGeom prst="rect">
            <a:avLst/>
          </a:prstGeom>
        </p:spPr>
        <p:txBody>
          <a:bodyPr wrap="square">
            <a:spAutoFit/>
          </a:bodyPr>
          <a:lstStyle/>
          <a:p>
            <a:r>
              <a:rPr lang="ru-RU" sz="2800" b="1" dirty="0" smtClean="0"/>
              <a:t>Прощение</a:t>
            </a:r>
            <a:r>
              <a:rPr lang="ru-RU" b="1" dirty="0" smtClean="0"/>
              <a:t>,     </a:t>
            </a:r>
            <a:r>
              <a:rPr lang="ru-RU" sz="2800" b="1" dirty="0" smtClean="0"/>
              <a:t>Доброта,</a:t>
            </a:r>
            <a:endParaRPr lang="ru-RU" sz="2800" dirty="0"/>
          </a:p>
        </p:txBody>
      </p:sp>
      <p:sp>
        <p:nvSpPr>
          <p:cNvPr id="5" name="Прямоугольник 4"/>
          <p:cNvSpPr/>
          <p:nvPr/>
        </p:nvSpPr>
        <p:spPr>
          <a:xfrm>
            <a:off x="500034" y="4786322"/>
            <a:ext cx="7929618" cy="954107"/>
          </a:xfrm>
          <a:prstGeom prst="rect">
            <a:avLst/>
          </a:prstGeom>
        </p:spPr>
        <p:txBody>
          <a:bodyPr wrap="square">
            <a:spAutoFit/>
          </a:bodyPr>
          <a:lstStyle/>
          <a:p>
            <a:pPr algn="ctr"/>
            <a:r>
              <a:rPr lang="ru-RU" sz="2800" b="1" dirty="0" smtClean="0"/>
              <a:t>Благородство</a:t>
            </a:r>
            <a:r>
              <a:rPr lang="ru-RU" b="1" dirty="0" smtClean="0"/>
              <a:t>, </a:t>
            </a:r>
            <a:r>
              <a:rPr lang="ru-RU" sz="2800" b="1" dirty="0" smtClean="0"/>
              <a:t>Сдержанность,  Самокритичность</a:t>
            </a:r>
            <a:r>
              <a:rPr lang="ru-RU" b="1" dirty="0" smtClean="0"/>
              <a:t>,</a:t>
            </a:r>
            <a:endParaRPr lang="ru-RU" dirty="0"/>
          </a:p>
        </p:txBody>
      </p:sp>
      <p:sp>
        <p:nvSpPr>
          <p:cNvPr id="6" name="Прямоугольник 5"/>
          <p:cNvSpPr/>
          <p:nvPr/>
        </p:nvSpPr>
        <p:spPr>
          <a:xfrm>
            <a:off x="571471" y="2857496"/>
            <a:ext cx="8476275" cy="480131"/>
          </a:xfrm>
          <a:prstGeom prst="rect">
            <a:avLst/>
          </a:prstGeom>
        </p:spPr>
        <p:txBody>
          <a:bodyPr wrap="square">
            <a:spAutoFit/>
          </a:bodyPr>
          <a:lstStyle/>
          <a:p>
            <a:pPr algn="ctr">
              <a:lnSpc>
                <a:spcPct val="90000"/>
              </a:lnSpc>
            </a:pPr>
            <a:r>
              <a:rPr lang="ru-RU" sz="2800" b="1" dirty="0" smtClean="0"/>
              <a:t>Обдуманность   фраз и поступков, </a:t>
            </a:r>
          </a:p>
        </p:txBody>
      </p:sp>
      <p:sp>
        <p:nvSpPr>
          <p:cNvPr id="7" name="Прямоугольник 6"/>
          <p:cNvSpPr/>
          <p:nvPr/>
        </p:nvSpPr>
        <p:spPr>
          <a:xfrm>
            <a:off x="428596" y="3714752"/>
            <a:ext cx="7500990" cy="867930"/>
          </a:xfrm>
          <a:prstGeom prst="rect">
            <a:avLst/>
          </a:prstGeom>
        </p:spPr>
        <p:txBody>
          <a:bodyPr wrap="square">
            <a:spAutoFit/>
          </a:bodyPr>
          <a:lstStyle/>
          <a:p>
            <a:pPr>
              <a:lnSpc>
                <a:spcPct val="90000"/>
              </a:lnSpc>
            </a:pPr>
            <a:r>
              <a:rPr lang="ru-RU" sz="2800" b="1" dirty="0" smtClean="0"/>
              <a:t>Искренность,  Приветливость, </a:t>
            </a:r>
          </a:p>
          <a:p>
            <a:pPr>
              <a:lnSpc>
                <a:spcPct val="90000"/>
              </a:lnSpc>
            </a:pPr>
            <a:r>
              <a:rPr lang="ru-RU" sz="2800" b="1" dirty="0" smtClean="0"/>
              <a:t>Честность.</a:t>
            </a:r>
            <a:r>
              <a:rPr lang="ru-RU" sz="2800"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Grp="1" noChangeArrowheads="1"/>
          </p:cNvSpPr>
          <p:nvPr>
            <p:ph type="title" idx="4294967295"/>
          </p:nvPr>
        </p:nvSpPr>
        <p:spPr>
          <a:xfrm>
            <a:off x="179388" y="0"/>
            <a:ext cx="8934450" cy="1079500"/>
          </a:xfrm>
        </p:spPr>
        <p:txBody>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sz="2800" b="1" smtClean="0">
                <a:solidFill>
                  <a:srgbClr val="000000"/>
                </a:solidFill>
              </a:rPr>
              <a:t>У девочки с голубыми волосами было много друзей, но один был рядом всегда. Кто он ?</a:t>
            </a:r>
          </a:p>
        </p:txBody>
      </p:sp>
      <p:pic>
        <p:nvPicPr>
          <p:cNvPr id="31747" name="Picture 2"/>
          <p:cNvPicPr>
            <a:picLocks noChangeAspect="1" noChangeArrowheads="1"/>
          </p:cNvPicPr>
          <p:nvPr/>
        </p:nvPicPr>
        <p:blipFill>
          <a:blip r:embed="rId4" cstate="print"/>
          <a:srcRect/>
          <a:stretch>
            <a:fillRect/>
          </a:stretch>
        </p:blipFill>
        <p:spPr bwMode="auto">
          <a:xfrm>
            <a:off x="360363" y="1285860"/>
            <a:ext cx="8640762" cy="5572140"/>
          </a:xfrm>
          <a:prstGeom prst="rect">
            <a:avLst/>
          </a:prstGeom>
          <a:noFill/>
          <a:ln w="9525">
            <a:noFill/>
            <a:round/>
            <a:headEnd/>
            <a:tailEnd/>
          </a:ln>
        </p:spPr>
      </p:pic>
    </p:spTree>
  </p:cSld>
  <p:clrMapOvr>
    <a:masterClrMapping/>
  </p:clrMapOvr>
  <p:transition spd="med">
    <p:dissolve/>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747"/>
                                        </p:tgtEl>
                                        <p:attrNameLst>
                                          <p:attrName>style.visibility</p:attrName>
                                        </p:attrNameLst>
                                      </p:cBhvr>
                                      <p:to>
                                        <p:strVal val="visible"/>
                                      </p:to>
                                    </p:set>
                                    <p:anim calcmode="lin" valueType="num">
                                      <p:cBhvr additive="base">
                                        <p:cTn id="7" dur="500" fill="hold"/>
                                        <p:tgtEl>
                                          <p:spTgt spid="31747"/>
                                        </p:tgtEl>
                                        <p:attrNameLst>
                                          <p:attrName>ppt_x</p:attrName>
                                        </p:attrNameLst>
                                      </p:cBhvr>
                                      <p:tavLst>
                                        <p:tav tm="0">
                                          <p:val>
                                            <p:strVal val="#ppt_x"/>
                                          </p:val>
                                        </p:tav>
                                        <p:tav tm="100000">
                                          <p:val>
                                            <p:strVal val="#ppt_x"/>
                                          </p:val>
                                        </p:tav>
                                      </p:tavLst>
                                    </p:anim>
                                    <p:anim calcmode="lin" valueType="num">
                                      <p:cBhvr additive="base">
                                        <p:cTn id="8" dur="500" fill="hold"/>
                                        <p:tgtEl>
                                          <p:spTgt spid="317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idx="4294967295"/>
          </p:nvPr>
        </p:nvSpPr>
        <p:spPr>
          <a:xfrm>
            <a:off x="179388" y="-28575"/>
            <a:ext cx="8753475" cy="1282700"/>
          </a:xfrm>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sz="2600" b="1" smtClean="0">
                <a:solidFill>
                  <a:srgbClr val="000000"/>
                </a:solidFill>
              </a:rPr>
              <a:t>Какая девочка выручила своего друга из ледового плена? Вызывает ли у вас уважение её поступок и почему?</a:t>
            </a:r>
          </a:p>
        </p:txBody>
      </p:sp>
      <p:pic>
        <p:nvPicPr>
          <p:cNvPr id="28675" name="Picture 2"/>
          <p:cNvPicPr>
            <a:picLocks noChangeAspect="1" noChangeArrowheads="1"/>
          </p:cNvPicPr>
          <p:nvPr/>
        </p:nvPicPr>
        <p:blipFill>
          <a:blip r:embed="rId4" cstate="print"/>
          <a:srcRect/>
          <a:stretch>
            <a:fillRect/>
          </a:stretch>
        </p:blipFill>
        <p:spPr bwMode="auto">
          <a:xfrm>
            <a:off x="179388" y="1428736"/>
            <a:ext cx="8964612" cy="5376877"/>
          </a:xfrm>
          <a:prstGeom prst="rect">
            <a:avLst/>
          </a:prstGeom>
          <a:noFill/>
          <a:ln w="9525">
            <a:noFill/>
            <a:round/>
            <a:headEnd/>
            <a:tailEnd/>
          </a:ln>
        </p:spPr>
      </p:pic>
    </p:spTree>
  </p:cSld>
  <p:clrMapOvr>
    <a:masterClrMapping/>
  </p:clrMapOvr>
  <p:transition spd="med">
    <p:dissolve/>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8675"/>
                                        </p:tgtEl>
                                        <p:attrNameLst>
                                          <p:attrName>style.visibility</p:attrName>
                                        </p:attrNameLst>
                                      </p:cBhvr>
                                      <p:to>
                                        <p:strVal val="visible"/>
                                      </p:to>
                                    </p:set>
                                    <p:anim calcmode="lin" valueType="num">
                                      <p:cBhvr additive="base">
                                        <p:cTn id="7" dur="500" fill="hold"/>
                                        <p:tgtEl>
                                          <p:spTgt spid="28675"/>
                                        </p:tgtEl>
                                        <p:attrNameLst>
                                          <p:attrName>ppt_x</p:attrName>
                                        </p:attrNameLst>
                                      </p:cBhvr>
                                      <p:tavLst>
                                        <p:tav tm="0">
                                          <p:val>
                                            <p:strVal val="#ppt_x"/>
                                          </p:val>
                                        </p:tav>
                                        <p:tav tm="100000">
                                          <p:val>
                                            <p:strVal val="#ppt_x"/>
                                          </p:val>
                                        </p:tav>
                                      </p:tavLst>
                                    </p:anim>
                                    <p:anim calcmode="lin" valueType="num">
                                      <p:cBhvr additive="base">
                                        <p:cTn id="8" dur="500" fill="hold"/>
                                        <p:tgtEl>
                                          <p:spTgt spid="286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a:xfrm>
            <a:off x="0" y="-571528"/>
            <a:ext cx="9144000" cy="2371753"/>
          </a:xfrm>
        </p:spPr>
        <p:txBody>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sz="2800" b="1" dirty="0" smtClean="0">
                <a:solidFill>
                  <a:srgbClr val="000000"/>
                </a:solidFill>
              </a:rPr>
              <a:t>Григорий Остер написал немало рассказов о Попугае, Удаве, Мартышке и их дружной жизни в Африке. Кто был четвёртым в компании друзей?</a:t>
            </a:r>
          </a:p>
        </p:txBody>
      </p:sp>
      <p:sp>
        <p:nvSpPr>
          <p:cNvPr id="27651" name="Rectangle 2"/>
          <p:cNvSpPr>
            <a:spLocks noGrp="1" noChangeArrowheads="1"/>
          </p:cNvSpPr>
          <p:nvPr>
            <p:ph type="subTitle" idx="4294967295"/>
          </p:nvPr>
        </p:nvSpPr>
        <p:spPr>
          <a:xfrm>
            <a:off x="179388" y="1349375"/>
            <a:ext cx="8755062" cy="5400675"/>
          </a:xfrm>
        </p:spPr>
        <p:txBody>
          <a:bodyPr lIns="0" tIns="0" rIns="0" bIns="0" anchor="ctr"/>
          <a:lstStyle/>
          <a:p>
            <a:pPr marL="0" indent="0" algn="ctr"/>
            <a:endParaRPr lang="ru-RU" dirty="0" smtClean="0"/>
          </a:p>
        </p:txBody>
      </p:sp>
      <p:pic>
        <p:nvPicPr>
          <p:cNvPr id="27652" name="Picture 3"/>
          <p:cNvPicPr>
            <a:picLocks noChangeAspect="1" noChangeArrowheads="1"/>
          </p:cNvPicPr>
          <p:nvPr/>
        </p:nvPicPr>
        <p:blipFill>
          <a:blip r:embed="rId4" cstate="print"/>
          <a:srcRect l="38820"/>
          <a:stretch>
            <a:fillRect/>
          </a:stretch>
        </p:blipFill>
        <p:spPr bwMode="auto">
          <a:xfrm>
            <a:off x="0" y="1768462"/>
            <a:ext cx="9144000" cy="5089538"/>
          </a:xfrm>
          <a:prstGeom prst="rect">
            <a:avLst/>
          </a:prstGeom>
          <a:noFill/>
          <a:ln w="9525">
            <a:noFill/>
            <a:round/>
            <a:headEnd/>
            <a:tailEnd/>
          </a:ln>
        </p:spPr>
      </p:pic>
    </p:spTree>
  </p:cSld>
  <p:clrMapOvr>
    <a:masterClrMapping/>
  </p:clrMapOvr>
  <p:transition spd="med">
    <p:dissolve/>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additive="base">
                                        <p:cTn id="7" dur="500" fill="hold"/>
                                        <p:tgtEl>
                                          <p:spTgt spid="27652"/>
                                        </p:tgtEl>
                                        <p:attrNameLst>
                                          <p:attrName>ppt_x</p:attrName>
                                        </p:attrNameLst>
                                      </p:cBhvr>
                                      <p:tavLst>
                                        <p:tav tm="0">
                                          <p:val>
                                            <p:strVal val="#ppt_x"/>
                                          </p:val>
                                        </p:tav>
                                        <p:tav tm="100000">
                                          <p:val>
                                            <p:strVal val="#ppt_x"/>
                                          </p:val>
                                        </p:tav>
                                      </p:tavLst>
                                    </p:anim>
                                    <p:anim calcmode="lin" valueType="num">
                                      <p:cBhvr additive="base">
                                        <p:cTn id="8" dur="500" fill="hold"/>
                                        <p:tgtEl>
                                          <p:spTgt spid="276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Grp="1" noChangeArrowheads="1"/>
          </p:cNvSpPr>
          <p:nvPr>
            <p:ph type="title" idx="4294967295"/>
          </p:nvPr>
        </p:nvSpPr>
        <p:spPr>
          <a:xfrm>
            <a:off x="179388" y="142875"/>
            <a:ext cx="8755062" cy="1000109"/>
          </a:xfrm>
        </p:spPr>
        <p:txBody>
          <a:bodyPr>
            <a:no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sz="3200" b="1" dirty="0" smtClean="0">
                <a:solidFill>
                  <a:srgbClr val="000000"/>
                </a:solidFill>
              </a:rPr>
              <a:t>Какие два друга лежали на песке и пели песню о солнышке? Назовите их.</a:t>
            </a:r>
          </a:p>
        </p:txBody>
      </p:sp>
      <p:pic>
        <p:nvPicPr>
          <p:cNvPr id="30723" name="Picture 2"/>
          <p:cNvPicPr>
            <a:picLocks noChangeAspect="1" noChangeArrowheads="1"/>
          </p:cNvPicPr>
          <p:nvPr/>
        </p:nvPicPr>
        <p:blipFill>
          <a:blip r:embed="rId4" cstate="print"/>
          <a:srcRect/>
          <a:stretch>
            <a:fillRect/>
          </a:stretch>
        </p:blipFill>
        <p:spPr bwMode="auto">
          <a:xfrm>
            <a:off x="0" y="1214422"/>
            <a:ext cx="9144000" cy="5643578"/>
          </a:xfrm>
          <a:prstGeom prst="rect">
            <a:avLst/>
          </a:prstGeom>
          <a:noFill/>
          <a:ln w="9525">
            <a:noFill/>
            <a:round/>
            <a:headEnd/>
            <a:tailEnd/>
          </a:ln>
        </p:spPr>
      </p:pic>
    </p:spTree>
  </p:cSld>
  <p:clrMapOvr>
    <a:masterClrMapping/>
  </p:clrMapOvr>
  <p:transition spd="med">
    <p:dissolve/>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23"/>
                                        </p:tgtEl>
                                        <p:attrNameLst>
                                          <p:attrName>style.visibility</p:attrName>
                                        </p:attrNameLst>
                                      </p:cBhvr>
                                      <p:to>
                                        <p:strVal val="visible"/>
                                      </p:to>
                                    </p:set>
                                    <p:anim calcmode="lin" valueType="num">
                                      <p:cBhvr additive="base">
                                        <p:cTn id="7" dur="500" fill="hold"/>
                                        <p:tgtEl>
                                          <p:spTgt spid="30723"/>
                                        </p:tgtEl>
                                        <p:attrNameLst>
                                          <p:attrName>ppt_x</p:attrName>
                                        </p:attrNameLst>
                                      </p:cBhvr>
                                      <p:tavLst>
                                        <p:tav tm="0">
                                          <p:val>
                                            <p:strVal val="#ppt_x"/>
                                          </p:val>
                                        </p:tav>
                                        <p:tav tm="100000">
                                          <p:val>
                                            <p:strVal val="#ppt_x"/>
                                          </p:val>
                                        </p:tav>
                                      </p:tavLst>
                                    </p:anim>
                                    <p:anim calcmode="lin" valueType="num">
                                      <p:cBhvr additive="base">
                                        <p:cTn id="8" dur="500" fill="hold"/>
                                        <p:tgtEl>
                                          <p:spTgt spid="307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357166"/>
            <a:ext cx="8858280" cy="923330"/>
          </a:xfrm>
          <a:prstGeom prst="rect">
            <a:avLst/>
          </a:prstGeom>
          <a:noFill/>
        </p:spPr>
        <p:txBody>
          <a:bodyPr wrap="square" lIns="91440" tIns="45720" rIns="91440" bIns="45720">
            <a:prstTxWarp prst="textChevron">
              <a:avLst/>
            </a:prstTxWarp>
            <a:spAutoFit/>
          </a:bodyPr>
          <a:lstStyle/>
          <a:p>
            <a:pPr algn="ctr"/>
            <a:r>
              <a:rPr lang="ru-RU"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З а г а </a:t>
            </a:r>
            <a:r>
              <a:rPr lang="ru-RU" sz="5400" b="1" cap="none" spc="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д</a:t>
            </a:r>
            <a:r>
              <a:rPr lang="ru-RU"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к а</a:t>
            </a:r>
            <a:endParaRPr lang="ru-RU"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4" name="Прямоугольник 3"/>
          <p:cNvSpPr/>
          <p:nvPr/>
        </p:nvSpPr>
        <p:spPr>
          <a:xfrm>
            <a:off x="0" y="1357298"/>
            <a:ext cx="9144000" cy="5509200"/>
          </a:xfrm>
          <a:prstGeom prst="rect">
            <a:avLst/>
          </a:prstGeom>
        </p:spPr>
        <p:txBody>
          <a:bodyPr wrap="square">
            <a:spAutoFit/>
          </a:bodyPr>
          <a:lstStyle/>
          <a:p>
            <a:pPr algn="just"/>
            <a:r>
              <a:rPr lang="ru-RU" sz="3200" dirty="0" smtClean="0">
                <a:ln>
                  <a:solidFill>
                    <a:srgbClr val="0070C0"/>
                  </a:solidFill>
                </a:ln>
              </a:rPr>
              <a:t>Она ничего не стоит, но многое дает. Она обогащает тех, кто ею одаривает. Она длится мгновение, но порой в памяти остается навсегда. Она создает счастье в доме, рождает атмосферу доброжелательности в обществе, она – вдохновение для уставших, дневной луч для опечаленных, лучшее противоядие, созданное природой, от неприятностей. Её нельзя купить, выпросить, нельзя не одолжить, поскольку она сама по себе ни на что не годится, пока её не подарили. </a:t>
            </a:r>
            <a:endParaRPr lang="ru-RU" sz="3200" dirty="0">
              <a:ln>
                <a:solidFill>
                  <a:srgbClr val="0070C0"/>
                </a:solidFill>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2" descr="C:\Documents and Settings\Галина Ивановна\Рабочий стол\фото о дружбе\4a997e45-5d25-c394-2635-eefb66cc8ebd.jpeg"/>
          <p:cNvPicPr>
            <a:picLocks noChangeAspect="1" noChangeArrowheads="1"/>
          </p:cNvPicPr>
          <p:nvPr/>
        </p:nvPicPr>
        <p:blipFill>
          <a:blip r:embed="rId2" cstate="print"/>
          <a:srcRect/>
          <a:stretch>
            <a:fillRect/>
          </a:stretch>
        </p:blipFill>
        <p:spPr bwMode="auto">
          <a:xfrm>
            <a:off x="0" y="3786190"/>
            <a:ext cx="2857520" cy="2759294"/>
          </a:xfrm>
          <a:prstGeom prst="rect">
            <a:avLst/>
          </a:prstGeom>
          <a:noFill/>
          <a:effectLst>
            <a:glow rad="228600">
              <a:schemeClr val="accent3">
                <a:satMod val="175000"/>
                <a:alpha val="40000"/>
              </a:schemeClr>
            </a:glow>
          </a:effectLst>
        </p:spPr>
      </p:pic>
      <p:pic>
        <p:nvPicPr>
          <p:cNvPr id="3" name="Рисунок 12" descr="Анима (19).gif"/>
          <p:cNvPicPr>
            <a:picLocks noChangeAspect="1"/>
          </p:cNvPicPr>
          <p:nvPr/>
        </p:nvPicPr>
        <p:blipFill>
          <a:blip r:embed="rId3" cstate="print"/>
          <a:srcRect/>
          <a:stretch>
            <a:fillRect/>
          </a:stretch>
        </p:blipFill>
        <p:spPr bwMode="auto">
          <a:xfrm>
            <a:off x="714348" y="785794"/>
            <a:ext cx="1928813" cy="2887670"/>
          </a:xfrm>
          <a:prstGeom prst="rect">
            <a:avLst/>
          </a:prstGeom>
          <a:noFill/>
          <a:ln w="9525">
            <a:noFill/>
            <a:miter lim="800000"/>
            <a:headEnd/>
            <a:tailEnd/>
          </a:ln>
        </p:spPr>
      </p:pic>
      <p:sp>
        <p:nvSpPr>
          <p:cNvPr id="4" name="Прямоугольник 3"/>
          <p:cNvSpPr/>
          <p:nvPr/>
        </p:nvSpPr>
        <p:spPr>
          <a:xfrm>
            <a:off x="2857488" y="2143116"/>
            <a:ext cx="5929354" cy="4247317"/>
          </a:xfrm>
          <a:prstGeom prst="rect">
            <a:avLst/>
          </a:prstGeom>
        </p:spPr>
        <p:txBody>
          <a:bodyPr wrap="square">
            <a:spAutoFit/>
          </a:bodyPr>
          <a:lstStyle/>
          <a:p>
            <a:r>
              <a:rPr lang="ru-RU" sz="5400" i="1" dirty="0" smtClean="0"/>
              <a:t> </a:t>
            </a:r>
            <a:r>
              <a:rPr lang="ru-RU" sz="5400" b="1" i="1" dirty="0" smtClean="0">
                <a:solidFill>
                  <a:srgbClr val="0000FF"/>
                </a:solidFill>
              </a:rPr>
              <a:t>Друзей находит  тот, кто сам встречает</a:t>
            </a:r>
          </a:p>
          <a:p>
            <a:r>
              <a:rPr lang="ru-RU" sz="5400" b="1" i="1" dirty="0" smtClean="0">
                <a:solidFill>
                  <a:srgbClr val="0000FF"/>
                </a:solidFill>
              </a:rPr>
              <a:t> их</a:t>
            </a:r>
          </a:p>
          <a:p>
            <a:r>
              <a:rPr lang="ru-RU" sz="5400" b="1" i="1" dirty="0" smtClean="0">
                <a:solidFill>
                  <a:srgbClr val="0000FF"/>
                </a:solidFill>
              </a:rPr>
              <a:t>улыбкой</a:t>
            </a:r>
            <a:endParaRPr lang="ru-RU" sz="5400" b="1" i="1" dirty="0">
              <a:solidFill>
                <a:srgbClr val="0000FF"/>
              </a:solidFill>
            </a:endParaRPr>
          </a:p>
        </p:txBody>
      </p:sp>
      <p:sp>
        <p:nvSpPr>
          <p:cNvPr id="5" name="Прямоугольник 4"/>
          <p:cNvSpPr/>
          <p:nvPr/>
        </p:nvSpPr>
        <p:spPr>
          <a:xfrm>
            <a:off x="500034" y="571480"/>
            <a:ext cx="8286807" cy="1569660"/>
          </a:xfrm>
          <a:prstGeom prst="rect">
            <a:avLst/>
          </a:prstGeom>
          <a:noFill/>
        </p:spPr>
        <p:txBody>
          <a:bodyPr wrap="square" lIns="91440" tIns="45720" rIns="91440" bIns="45720">
            <a:prstTxWarp prst="textDoubleWave1">
              <a:avLst/>
            </a:prstTxWarp>
            <a:spAutoFit/>
          </a:bodyPr>
          <a:lstStyle/>
          <a:p>
            <a:pPr algn="ctr"/>
            <a:r>
              <a:rPr lang="ru-RU" sz="9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У Л Ы Б К А</a:t>
            </a:r>
            <a:endParaRPr lang="ru-RU" sz="9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7" name="Рисунок 4" descr="Анима (99).gif"/>
          <p:cNvPicPr>
            <a:picLocks noChangeAspect="1"/>
          </p:cNvPicPr>
          <p:nvPr/>
        </p:nvPicPr>
        <p:blipFill>
          <a:blip r:embed="rId4" cstate="print"/>
          <a:srcRect/>
          <a:stretch>
            <a:fillRect/>
          </a:stretch>
        </p:blipFill>
        <p:spPr bwMode="auto">
          <a:xfrm>
            <a:off x="6929454" y="4643446"/>
            <a:ext cx="1871665" cy="176212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heckerboard(across)">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7"/>
          <p:cNvSpPr>
            <a:spLocks noChangeArrowheads="1"/>
          </p:cNvSpPr>
          <p:nvPr/>
        </p:nvSpPr>
        <p:spPr bwMode="auto">
          <a:xfrm>
            <a:off x="1857356" y="0"/>
            <a:ext cx="6929486" cy="923330"/>
          </a:xfrm>
          <a:prstGeom prst="rect">
            <a:avLst/>
          </a:prstGeom>
          <a:noFill/>
          <a:ln w="9525">
            <a:noFill/>
            <a:miter lim="800000"/>
            <a:headEnd/>
            <a:tailEnd/>
          </a:ln>
        </p:spPr>
        <p:txBody>
          <a:bodyPr wrap="square">
            <a:spAutoFit/>
          </a:bodyPr>
          <a:lstStyle/>
          <a:p>
            <a:r>
              <a:rPr lang="ru-RU" sz="5400" b="1" dirty="0"/>
              <a:t>«</a:t>
            </a:r>
            <a:r>
              <a:rPr lang="ru-RU" sz="4800" b="1" dirty="0" smtClean="0"/>
              <a:t>Дружа </a:t>
            </a:r>
            <a:r>
              <a:rPr lang="ru-RU" sz="4800" b="1" dirty="0"/>
              <a:t>раз, два»</a:t>
            </a:r>
          </a:p>
        </p:txBody>
      </p:sp>
      <p:sp>
        <p:nvSpPr>
          <p:cNvPr id="3" name="Прямоугольник 2"/>
          <p:cNvSpPr/>
          <p:nvPr/>
        </p:nvSpPr>
        <p:spPr>
          <a:xfrm>
            <a:off x="500034" y="928670"/>
            <a:ext cx="6215074" cy="1846659"/>
          </a:xfrm>
          <a:prstGeom prst="rect">
            <a:avLst/>
          </a:prstGeom>
        </p:spPr>
        <p:txBody>
          <a:bodyPr wrap="square">
            <a:spAutoFit/>
          </a:bodyPr>
          <a:lstStyle/>
          <a:p>
            <a:r>
              <a:rPr lang="ru-RU" sz="2400" b="1" dirty="0" smtClean="0">
                <a:solidFill>
                  <a:srgbClr val="0000FF"/>
                </a:solidFill>
              </a:rPr>
              <a:t>Пусть </a:t>
            </a:r>
            <a:r>
              <a:rPr lang="ru-RU" sz="2400" b="1" dirty="0" smtClean="0">
                <a:solidFill>
                  <a:srgbClr val="0000FF"/>
                </a:solidFill>
              </a:rPr>
              <a:t>поёт нам ветер веселей,</a:t>
            </a:r>
            <a:br>
              <a:rPr lang="ru-RU" sz="2400" b="1" dirty="0" smtClean="0">
                <a:solidFill>
                  <a:srgbClr val="0000FF"/>
                </a:solidFill>
              </a:rPr>
            </a:br>
            <a:r>
              <a:rPr lang="ru-RU" sz="2400" b="1" dirty="0" smtClean="0">
                <a:solidFill>
                  <a:srgbClr val="0000FF"/>
                </a:solidFill>
              </a:rPr>
              <a:t>Пусть нам солнце ласковое светит.</a:t>
            </a:r>
            <a:br>
              <a:rPr lang="ru-RU" sz="2400" b="1" dirty="0" smtClean="0">
                <a:solidFill>
                  <a:srgbClr val="0000FF"/>
                </a:solidFill>
              </a:rPr>
            </a:br>
            <a:r>
              <a:rPr lang="ru-RU" sz="2400" b="1" dirty="0" smtClean="0">
                <a:solidFill>
                  <a:srgbClr val="0000FF"/>
                </a:solidFill>
              </a:rPr>
              <a:t>Кто имеет на земле друзей,</a:t>
            </a:r>
            <a:br>
              <a:rPr lang="ru-RU" sz="2400" b="1" dirty="0" smtClean="0">
                <a:solidFill>
                  <a:srgbClr val="0000FF"/>
                </a:solidFill>
              </a:rPr>
            </a:br>
            <a:r>
              <a:rPr lang="ru-RU" sz="2400" b="1" dirty="0" smtClean="0">
                <a:solidFill>
                  <a:srgbClr val="0000FF"/>
                </a:solidFill>
              </a:rPr>
              <a:t>Тот не зря живёт на белом свете.</a:t>
            </a:r>
          </a:p>
          <a:p>
            <a:r>
              <a:rPr lang="ru-RU" b="1" dirty="0" smtClean="0">
                <a:solidFill>
                  <a:srgbClr val="0000FF"/>
                </a:solidFill>
              </a:rPr>
              <a:t> </a:t>
            </a:r>
            <a:endParaRPr lang="ru-RU" dirty="0"/>
          </a:p>
        </p:txBody>
      </p:sp>
      <p:sp>
        <p:nvSpPr>
          <p:cNvPr id="4" name="Прямоугольник 3"/>
          <p:cNvSpPr/>
          <p:nvPr/>
        </p:nvSpPr>
        <p:spPr>
          <a:xfrm>
            <a:off x="3571868" y="2357430"/>
            <a:ext cx="5286412" cy="4524315"/>
          </a:xfrm>
          <a:prstGeom prst="rect">
            <a:avLst/>
          </a:prstGeom>
        </p:spPr>
        <p:txBody>
          <a:bodyPr wrap="square">
            <a:spAutoFit/>
          </a:bodyPr>
          <a:lstStyle/>
          <a:p>
            <a:r>
              <a:rPr lang="ru-RU" sz="2400" b="1" dirty="0" smtClean="0">
                <a:solidFill>
                  <a:srgbClr val="0000FF"/>
                </a:solidFill>
              </a:rPr>
              <a:t>Припев:</a:t>
            </a:r>
            <a:br>
              <a:rPr lang="ru-RU" sz="2400" b="1" dirty="0" smtClean="0">
                <a:solidFill>
                  <a:srgbClr val="0000FF"/>
                </a:solidFill>
              </a:rPr>
            </a:br>
            <a:r>
              <a:rPr lang="ru-RU" sz="2400" b="1" dirty="0" smtClean="0">
                <a:solidFill>
                  <a:srgbClr val="0000FF"/>
                </a:solidFill>
              </a:rPr>
              <a:t>Раз, два, горе – не беда,</a:t>
            </a:r>
            <a:br>
              <a:rPr lang="ru-RU" sz="2400" b="1" dirty="0" smtClean="0">
                <a:solidFill>
                  <a:srgbClr val="0000FF"/>
                </a:solidFill>
              </a:rPr>
            </a:br>
            <a:r>
              <a:rPr lang="ru-RU" sz="2400" b="1" dirty="0" smtClean="0">
                <a:solidFill>
                  <a:srgbClr val="0000FF"/>
                </a:solidFill>
              </a:rPr>
              <a:t>Унывать не надо никогда!</a:t>
            </a:r>
            <a:br>
              <a:rPr lang="ru-RU" sz="2400" b="1" dirty="0" smtClean="0">
                <a:solidFill>
                  <a:srgbClr val="0000FF"/>
                </a:solidFill>
              </a:rPr>
            </a:br>
            <a:r>
              <a:rPr lang="ru-RU" sz="2400" b="1" dirty="0" smtClean="0">
                <a:solidFill>
                  <a:srgbClr val="0000FF"/>
                </a:solidFill>
              </a:rPr>
              <a:t>Выше нос, и хвост держи трубой,</a:t>
            </a:r>
            <a:br>
              <a:rPr lang="ru-RU" sz="2400" b="1" dirty="0" smtClean="0">
                <a:solidFill>
                  <a:srgbClr val="0000FF"/>
                </a:solidFill>
              </a:rPr>
            </a:br>
            <a:r>
              <a:rPr lang="ru-RU" sz="2400" b="1" dirty="0" smtClean="0">
                <a:solidFill>
                  <a:srgbClr val="0000FF"/>
                </a:solidFill>
              </a:rPr>
              <a:t>Знай, что верный друг всегда с тобой!</a:t>
            </a:r>
          </a:p>
          <a:p>
            <a:r>
              <a:rPr lang="ru-RU" sz="2400" b="1" dirty="0" smtClean="0">
                <a:solidFill>
                  <a:srgbClr val="0000FF"/>
                </a:solidFill>
              </a:rPr>
              <a:t> </a:t>
            </a:r>
          </a:p>
          <a:p>
            <a:r>
              <a:rPr lang="ru-RU" sz="2400" b="1" dirty="0" smtClean="0">
                <a:solidFill>
                  <a:srgbClr val="0000FF"/>
                </a:solidFill>
              </a:rPr>
              <a:t>Кто на ветер не бросает слов,</a:t>
            </a:r>
            <a:br>
              <a:rPr lang="ru-RU" sz="2400" b="1" dirty="0" smtClean="0">
                <a:solidFill>
                  <a:srgbClr val="0000FF"/>
                </a:solidFill>
              </a:rPr>
            </a:br>
            <a:r>
              <a:rPr lang="ru-RU" sz="2400" b="1" dirty="0" smtClean="0">
                <a:solidFill>
                  <a:srgbClr val="0000FF"/>
                </a:solidFill>
              </a:rPr>
              <a:t>Кто в беде не дрогнет от испуга,</a:t>
            </a:r>
            <a:br>
              <a:rPr lang="ru-RU" sz="2400" b="1" dirty="0" smtClean="0">
                <a:solidFill>
                  <a:srgbClr val="0000FF"/>
                </a:solidFill>
              </a:rPr>
            </a:br>
            <a:r>
              <a:rPr lang="ru-RU" sz="2400" b="1" dirty="0" smtClean="0">
                <a:solidFill>
                  <a:srgbClr val="0000FF"/>
                </a:solidFill>
              </a:rPr>
              <a:t>Кто отдать последнее готов –</a:t>
            </a:r>
            <a:br>
              <a:rPr lang="ru-RU" sz="2400" b="1" dirty="0" smtClean="0">
                <a:solidFill>
                  <a:srgbClr val="0000FF"/>
                </a:solidFill>
              </a:rPr>
            </a:br>
            <a:r>
              <a:rPr lang="ru-RU" sz="2400" b="1" dirty="0" smtClean="0">
                <a:solidFill>
                  <a:srgbClr val="0000FF"/>
                </a:solidFill>
              </a:rPr>
              <a:t>Только тот достоин званья друга.</a:t>
            </a:r>
          </a:p>
          <a:p>
            <a:r>
              <a:rPr lang="ru-RU" sz="2400" b="1" dirty="0" smtClean="0">
                <a:solidFill>
                  <a:srgbClr val="0000FF"/>
                </a:solidFill>
              </a:rPr>
              <a:t> </a:t>
            </a:r>
            <a:endParaRPr lang="ru-RU" sz="2400" b="1" dirty="0">
              <a:solidFill>
                <a:srgbClr val="0000FF"/>
              </a:solidFill>
            </a:endParaRPr>
          </a:p>
        </p:txBody>
      </p:sp>
      <p:pic>
        <p:nvPicPr>
          <p:cNvPr id="5" name="Рисунок 6" descr="Анима (19).gif"/>
          <p:cNvPicPr>
            <a:picLocks noChangeAspect="1"/>
          </p:cNvPicPr>
          <p:nvPr/>
        </p:nvPicPr>
        <p:blipFill>
          <a:blip r:embed="rId2" cstate="print"/>
          <a:srcRect/>
          <a:stretch>
            <a:fillRect/>
          </a:stretch>
        </p:blipFill>
        <p:spPr bwMode="auto">
          <a:xfrm>
            <a:off x="1142976" y="4500570"/>
            <a:ext cx="1928813" cy="1887538"/>
          </a:xfrm>
          <a:prstGeom prst="rect">
            <a:avLst/>
          </a:prstGeom>
          <a:noFill/>
          <a:ln w="9525">
            <a:noFill/>
            <a:miter lim="800000"/>
            <a:headEnd/>
            <a:tailEnd/>
          </a:ln>
        </p:spPr>
      </p:pic>
      <p:pic>
        <p:nvPicPr>
          <p:cNvPr id="6" name="Picture 8" descr="бабочка"/>
          <p:cNvPicPr>
            <a:picLocks noChangeAspect="1" noChangeArrowheads="1" noCrop="1"/>
          </p:cNvPicPr>
          <p:nvPr/>
        </p:nvPicPr>
        <p:blipFill>
          <a:blip r:embed="rId3" cstate="print"/>
          <a:srcRect/>
          <a:stretch>
            <a:fillRect/>
          </a:stretch>
        </p:blipFill>
        <p:spPr bwMode="auto">
          <a:xfrm rot="20265056" flipH="1">
            <a:off x="7200915" y="895577"/>
            <a:ext cx="1676400" cy="1738312"/>
          </a:xfrm>
          <a:prstGeom prst="rect">
            <a:avLst/>
          </a:prstGeom>
          <a:noFill/>
          <a:ln w="9525">
            <a:noFill/>
            <a:miter lim="800000"/>
            <a:headEnd/>
            <a:tailEnd/>
          </a:ln>
        </p:spPr>
      </p:pic>
      <p:pic>
        <p:nvPicPr>
          <p:cNvPr id="7" name="Picture 8" descr="бабочка"/>
          <p:cNvPicPr>
            <a:picLocks noChangeAspect="1" noChangeArrowheads="1" noCrop="1"/>
          </p:cNvPicPr>
          <p:nvPr/>
        </p:nvPicPr>
        <p:blipFill>
          <a:blip r:embed="rId3" cstate="print"/>
          <a:srcRect/>
          <a:stretch>
            <a:fillRect/>
          </a:stretch>
        </p:blipFill>
        <p:spPr bwMode="auto">
          <a:xfrm rot="20265056" flipH="1">
            <a:off x="3267049" y="-33118"/>
            <a:ext cx="1676400" cy="1738312"/>
          </a:xfrm>
          <a:prstGeom prst="rect">
            <a:avLst/>
          </a:prstGeom>
          <a:noFill/>
          <a:ln w="9525">
            <a:noFill/>
            <a:miter lim="800000"/>
            <a:headEnd/>
            <a:tailEnd/>
          </a:ln>
        </p:spPr>
      </p:pic>
      <p:pic>
        <p:nvPicPr>
          <p:cNvPr id="8" name="Picture 5" descr="C:\Documents and Settings\Галина Ивановна\Рабочий стол\f92.gif"/>
          <p:cNvPicPr>
            <a:picLocks noChangeAspect="1" noChangeArrowheads="1" noCrop="1"/>
          </p:cNvPicPr>
          <p:nvPr/>
        </p:nvPicPr>
        <p:blipFill>
          <a:blip r:embed="rId4" cstate="print"/>
          <a:srcRect/>
          <a:stretch>
            <a:fillRect/>
          </a:stretch>
        </p:blipFill>
        <p:spPr bwMode="auto">
          <a:xfrm>
            <a:off x="1357290" y="2285992"/>
            <a:ext cx="3071812" cy="3686175"/>
          </a:xfrm>
          <a:prstGeom prst="rect">
            <a:avLst/>
          </a:prstGeom>
          <a:noFill/>
          <a:ln w="9525">
            <a:noFill/>
            <a:miter lim="800000"/>
            <a:headEnd/>
            <a:tailEnd/>
          </a:ln>
        </p:spPr>
      </p:pic>
      <p:pic>
        <p:nvPicPr>
          <p:cNvPr id="9" name="Picture 5" descr="C:\Documents and Settings\Галина Ивановна\Рабочий стол\f92.gif"/>
          <p:cNvPicPr>
            <a:picLocks noChangeAspect="1" noChangeArrowheads="1" noCrop="1"/>
          </p:cNvPicPr>
          <p:nvPr/>
        </p:nvPicPr>
        <p:blipFill>
          <a:blip r:embed="rId4" cstate="print"/>
          <a:srcRect/>
          <a:stretch>
            <a:fillRect/>
          </a:stretch>
        </p:blipFill>
        <p:spPr bwMode="auto">
          <a:xfrm>
            <a:off x="928662" y="-714404"/>
            <a:ext cx="3071812" cy="3000395"/>
          </a:xfrm>
          <a:prstGeom prst="rect">
            <a:avLst/>
          </a:prstGeom>
          <a:noFill/>
          <a:ln w="9525">
            <a:noFill/>
            <a:miter lim="800000"/>
            <a:headEnd/>
            <a:tailEnd/>
          </a:ln>
        </p:spPr>
      </p:pic>
      <p:pic>
        <p:nvPicPr>
          <p:cNvPr id="10" name="Picture 5" descr="C:\Documents and Settings\Галина Ивановна\Рабочий стол\f92.gif"/>
          <p:cNvPicPr>
            <a:picLocks noChangeAspect="1" noChangeArrowheads="1" noCrop="1"/>
          </p:cNvPicPr>
          <p:nvPr/>
        </p:nvPicPr>
        <p:blipFill>
          <a:blip r:embed="rId4" cstate="print"/>
          <a:srcRect/>
          <a:stretch>
            <a:fillRect/>
          </a:stretch>
        </p:blipFill>
        <p:spPr bwMode="auto">
          <a:xfrm>
            <a:off x="4714876" y="4286256"/>
            <a:ext cx="3071812" cy="3043233"/>
          </a:xfrm>
          <a:prstGeom prst="rect">
            <a:avLst/>
          </a:prstGeom>
          <a:noFill/>
          <a:ln w="9525">
            <a:noFill/>
            <a:miter lim="800000"/>
            <a:headEnd/>
            <a:tailEnd/>
          </a:ln>
        </p:spPr>
      </p:pic>
      <p:pic>
        <p:nvPicPr>
          <p:cNvPr id="11" name="Picture 5" descr="C:\Documents and Settings\Галина Ивановна\Рабочий стол\f92.gif"/>
          <p:cNvPicPr>
            <a:picLocks noChangeAspect="1" noChangeArrowheads="1" noCrop="1"/>
          </p:cNvPicPr>
          <p:nvPr/>
        </p:nvPicPr>
        <p:blipFill>
          <a:blip r:embed="rId4" cstate="print"/>
          <a:srcRect/>
          <a:stretch>
            <a:fillRect/>
          </a:stretch>
        </p:blipFill>
        <p:spPr bwMode="auto">
          <a:xfrm>
            <a:off x="6643702" y="285728"/>
            <a:ext cx="3571868" cy="3686175"/>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descr="11135359"/>
          <p:cNvPicPr>
            <a:picLocks noGrp="1" noChangeAspect="1" noChangeArrowheads="1" noCrop="1"/>
          </p:cNvPicPr>
          <p:nvPr>
            <p:ph sz="half" idx="4294967295"/>
          </p:nvPr>
        </p:nvPicPr>
        <p:blipFill>
          <a:blip r:embed="rId4" cstate="print"/>
          <a:srcRect/>
          <a:stretch>
            <a:fillRect/>
          </a:stretch>
        </p:blipFill>
        <p:spPr>
          <a:xfrm>
            <a:off x="2143125" y="3041650"/>
            <a:ext cx="4500563" cy="3816350"/>
          </a:xfrm>
          <a:noFill/>
        </p:spPr>
      </p:pic>
      <p:sp>
        <p:nvSpPr>
          <p:cNvPr id="20483" name="Заголовок 3"/>
          <p:cNvSpPr>
            <a:spLocks noGrp="1"/>
          </p:cNvSpPr>
          <p:nvPr>
            <p:ph type="ctrTitle" idx="4294967295"/>
          </p:nvPr>
        </p:nvSpPr>
        <p:spPr>
          <a:xfrm>
            <a:off x="785813" y="285750"/>
            <a:ext cx="7772400" cy="1470025"/>
          </a:xfrm>
        </p:spPr>
        <p:txBody>
          <a:bodyPr/>
          <a:lstStyle/>
          <a:p>
            <a:r>
              <a:rPr lang="ru-RU" sz="4000" b="1" smtClean="0">
                <a:solidFill>
                  <a:srgbClr val="0000FF"/>
                </a:solidFill>
              </a:rPr>
              <a:t>Дружба- это нежный цветок…</a:t>
            </a:r>
            <a:br>
              <a:rPr lang="ru-RU" sz="4000" b="1" smtClean="0">
                <a:solidFill>
                  <a:srgbClr val="0000FF"/>
                </a:solidFill>
              </a:rPr>
            </a:br>
            <a:r>
              <a:rPr lang="ru-RU" sz="4000" b="1" smtClean="0">
                <a:solidFill>
                  <a:srgbClr val="0000FF"/>
                </a:solidFill>
              </a:rPr>
              <a:t>Берегите ДРУЖБУ!!!</a:t>
            </a:r>
          </a:p>
        </p:txBody>
      </p:sp>
      <p:pic>
        <p:nvPicPr>
          <p:cNvPr id="20484" name="Picture 8" descr="бабочка"/>
          <p:cNvPicPr>
            <a:picLocks noChangeAspect="1" noChangeArrowheads="1" noCrop="1"/>
          </p:cNvPicPr>
          <p:nvPr/>
        </p:nvPicPr>
        <p:blipFill>
          <a:blip r:embed="rId5" cstate="print"/>
          <a:srcRect/>
          <a:stretch>
            <a:fillRect/>
          </a:stretch>
        </p:blipFill>
        <p:spPr bwMode="auto">
          <a:xfrm rot="4082450" flipH="1">
            <a:off x="281782" y="1375568"/>
            <a:ext cx="1676400" cy="1738313"/>
          </a:xfrm>
          <a:prstGeom prst="rect">
            <a:avLst/>
          </a:prstGeom>
          <a:noFill/>
          <a:ln w="9525">
            <a:noFill/>
            <a:miter lim="800000"/>
            <a:headEnd/>
            <a:tailEnd/>
          </a:ln>
        </p:spPr>
      </p:pic>
      <p:pic>
        <p:nvPicPr>
          <p:cNvPr id="20485" name="Picture 8" descr="бабочка"/>
          <p:cNvPicPr>
            <a:picLocks noChangeAspect="1" noChangeArrowheads="1" noCrop="1"/>
          </p:cNvPicPr>
          <p:nvPr/>
        </p:nvPicPr>
        <p:blipFill>
          <a:blip r:embed="rId5" cstate="print"/>
          <a:srcRect/>
          <a:stretch>
            <a:fillRect/>
          </a:stretch>
        </p:blipFill>
        <p:spPr bwMode="auto">
          <a:xfrm rot="19854546" flipH="1">
            <a:off x="7150100" y="1584325"/>
            <a:ext cx="1676400" cy="1738313"/>
          </a:xfrm>
          <a:prstGeom prst="rect">
            <a:avLst/>
          </a:prstGeom>
          <a:noFill/>
          <a:ln w="9525">
            <a:noFill/>
            <a:miter lim="800000"/>
            <a:headEnd/>
            <a:tailEnd/>
          </a:ln>
        </p:spPr>
      </p:pic>
      <p:pic>
        <p:nvPicPr>
          <p:cNvPr id="20486" name="Picture 5" descr="C:\Documents and Settings\Галина Ивановна\Рабочий стол\f92.gif"/>
          <p:cNvPicPr>
            <a:picLocks noChangeAspect="1" noChangeArrowheads="1" noCrop="1"/>
          </p:cNvPicPr>
          <p:nvPr/>
        </p:nvPicPr>
        <p:blipFill>
          <a:blip r:embed="rId6" cstate="print"/>
          <a:srcRect/>
          <a:stretch>
            <a:fillRect/>
          </a:stretch>
        </p:blipFill>
        <p:spPr bwMode="auto">
          <a:xfrm>
            <a:off x="6643688" y="2286000"/>
            <a:ext cx="3071812" cy="3686175"/>
          </a:xfrm>
          <a:prstGeom prst="rect">
            <a:avLst/>
          </a:prstGeom>
          <a:noFill/>
          <a:ln w="9525">
            <a:noFill/>
            <a:miter lim="800000"/>
            <a:headEnd/>
            <a:tailEnd/>
          </a:ln>
        </p:spPr>
      </p:pic>
      <p:pic>
        <p:nvPicPr>
          <p:cNvPr id="20487" name="Picture 5" descr="C:\Documents and Settings\Галина Ивановна\Рабочий стол\f92.gif"/>
          <p:cNvPicPr>
            <a:picLocks noChangeAspect="1" noChangeArrowheads="1" noCrop="1"/>
          </p:cNvPicPr>
          <p:nvPr/>
        </p:nvPicPr>
        <p:blipFill>
          <a:blip r:embed="rId6" cstate="print"/>
          <a:srcRect/>
          <a:stretch>
            <a:fillRect/>
          </a:stretch>
        </p:blipFill>
        <p:spPr bwMode="auto">
          <a:xfrm>
            <a:off x="395288" y="2349500"/>
            <a:ext cx="3071812" cy="3686175"/>
          </a:xfrm>
          <a:prstGeom prst="rect">
            <a:avLst/>
          </a:prstGeom>
          <a:noFill/>
          <a:ln w="9525">
            <a:noFill/>
            <a:miter lim="800000"/>
            <a:headEnd/>
            <a:tailEnd/>
          </a:ln>
        </p:spPr>
      </p:pic>
      <p:pic>
        <p:nvPicPr>
          <p:cNvPr id="20488" name="Picture 5" descr="C:\Documents and Settings\Галина Ивановна\Рабочий стол\f92.gif"/>
          <p:cNvPicPr>
            <a:picLocks noChangeAspect="1" noChangeArrowheads="1" noCrop="1"/>
          </p:cNvPicPr>
          <p:nvPr/>
        </p:nvPicPr>
        <p:blipFill>
          <a:blip r:embed="rId6" cstate="print"/>
          <a:srcRect/>
          <a:stretch>
            <a:fillRect/>
          </a:stretch>
        </p:blipFill>
        <p:spPr bwMode="auto">
          <a:xfrm>
            <a:off x="4071938" y="0"/>
            <a:ext cx="3071812" cy="3686175"/>
          </a:xfrm>
          <a:prstGeom prst="rect">
            <a:avLst/>
          </a:prstGeom>
          <a:noFill/>
          <a:ln w="9525">
            <a:noFill/>
            <a:miter lim="800000"/>
            <a:headEnd/>
            <a:tailEnd/>
          </a:ln>
        </p:spPr>
      </p:pic>
      <p:pic>
        <p:nvPicPr>
          <p:cNvPr id="10" name="Котенок_по_имени_Гав_-_Дружба_крепкая_не_сломается_(2_23)(www.muzico.ru) - копия.mp3">
            <a:hlinkClick r:id="" action="ppaction://media"/>
          </p:cNvPr>
          <p:cNvPicPr>
            <a:picLocks noRot="1" noChangeAspect="1"/>
          </p:cNvPicPr>
          <p:nvPr>
            <a:audioFile r:link="rId1"/>
          </p:nvPr>
        </p:nvPicPr>
        <p:blipFill>
          <a:blip r:embed="rId7" cstate="print"/>
          <a:srcRect/>
          <a:stretch>
            <a:fillRect/>
          </a:stretch>
        </p:blipFill>
        <p:spPr bwMode="auto">
          <a:xfrm>
            <a:off x="7451725" y="6165850"/>
            <a:ext cx="304800" cy="304800"/>
          </a:xfrm>
          <a:prstGeom prst="rect">
            <a:avLst/>
          </a:prstGeom>
          <a:noFill/>
          <a:ln w="9525">
            <a:noFill/>
            <a:miter lim="800000"/>
            <a:headEnd/>
            <a:tailEnd/>
          </a:ln>
        </p:spPr>
      </p:pic>
    </p:spTree>
  </p:cSld>
  <p:clrMapOvr>
    <a:masterClrMapping/>
  </p:clrMapOvr>
  <p:transition spd="med">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43205"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857364"/>
            <a:ext cx="8143932" cy="3071834"/>
          </a:xfrm>
          <a:solidFill>
            <a:srgbClr val="FFFF00"/>
          </a:solidFill>
          <a:ln>
            <a:solidFill>
              <a:srgbClr val="FF0000"/>
            </a:solidFill>
          </a:ln>
          <a:effectLst>
            <a:glow rad="228600">
              <a:schemeClr val="accent4">
                <a:satMod val="175000"/>
                <a:alpha val="40000"/>
              </a:schemeClr>
            </a:glow>
          </a:effectLst>
          <a:scene3d>
            <a:camera prst="orthographicFront"/>
            <a:lightRig rig="threePt" dir="t"/>
          </a:scene3d>
          <a:sp3d>
            <a:bevelT w="114300" prst="artDeco"/>
          </a:sp3d>
        </p:spPr>
        <p:txBody>
          <a:bodyPr>
            <a:no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ru-RU" sz="96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«Ты и твои друзья»</a:t>
            </a:r>
            <a:endParaRPr lang="ru-RU" sz="96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5" name="Picture 8" descr="бабочка"/>
          <p:cNvPicPr>
            <a:picLocks noChangeAspect="1" noChangeArrowheads="1" noCrop="1"/>
          </p:cNvPicPr>
          <p:nvPr/>
        </p:nvPicPr>
        <p:blipFill>
          <a:blip r:embed="rId2" cstate="print"/>
          <a:srcRect/>
          <a:stretch>
            <a:fillRect/>
          </a:stretch>
        </p:blipFill>
        <p:spPr bwMode="auto">
          <a:xfrm rot="3592477" flipH="1">
            <a:off x="-153334" y="-229774"/>
            <a:ext cx="1507200" cy="1669816"/>
          </a:xfrm>
          <a:prstGeom prst="rect">
            <a:avLst/>
          </a:prstGeom>
          <a:noFill/>
          <a:ln w="9525">
            <a:noFill/>
            <a:miter lim="800000"/>
            <a:headEnd/>
            <a:tailEnd/>
          </a:ln>
        </p:spPr>
      </p:pic>
      <p:pic>
        <p:nvPicPr>
          <p:cNvPr id="7" name="Picture 8" descr="бабочка"/>
          <p:cNvPicPr>
            <a:picLocks noChangeAspect="1" noChangeArrowheads="1" noCrop="1"/>
          </p:cNvPicPr>
          <p:nvPr/>
        </p:nvPicPr>
        <p:blipFill>
          <a:blip r:embed="rId2" cstate="print"/>
          <a:srcRect/>
          <a:stretch>
            <a:fillRect/>
          </a:stretch>
        </p:blipFill>
        <p:spPr bwMode="auto">
          <a:xfrm rot="3592477" flipH="1">
            <a:off x="6633277" y="5236574"/>
            <a:ext cx="1507200" cy="1669816"/>
          </a:xfrm>
          <a:prstGeom prst="rect">
            <a:avLst/>
          </a:prstGeom>
          <a:noFill/>
          <a:ln w="9525">
            <a:noFill/>
            <a:miter lim="800000"/>
            <a:headEnd/>
            <a:tailEnd/>
          </a:ln>
        </p:spPr>
      </p:pic>
    </p:spTree>
  </p:cSld>
  <p:clrMapOvr>
    <a:masterClrMapping/>
  </p:clrMapOvr>
  <p:transition>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Рамка 6"/>
          <p:cNvSpPr/>
          <p:nvPr/>
        </p:nvSpPr>
        <p:spPr>
          <a:xfrm>
            <a:off x="0" y="2643182"/>
            <a:ext cx="4832346" cy="4214818"/>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schemeClr val="tx1"/>
              </a:solidFill>
            </a:endParaRPr>
          </a:p>
        </p:txBody>
      </p:sp>
      <p:sp>
        <p:nvSpPr>
          <p:cNvPr id="5" name="Рамка 4"/>
          <p:cNvSpPr/>
          <p:nvPr/>
        </p:nvSpPr>
        <p:spPr>
          <a:xfrm>
            <a:off x="4643438" y="2643182"/>
            <a:ext cx="4500561" cy="4214818"/>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schemeClr val="tx1"/>
              </a:solidFill>
            </a:endParaRPr>
          </a:p>
        </p:txBody>
      </p:sp>
      <p:sp>
        <p:nvSpPr>
          <p:cNvPr id="6148" name="Заголовок 1"/>
          <p:cNvSpPr>
            <a:spLocks noGrp="1"/>
          </p:cNvSpPr>
          <p:nvPr>
            <p:ph type="title"/>
          </p:nvPr>
        </p:nvSpPr>
        <p:spPr>
          <a:xfrm>
            <a:off x="500063" y="214313"/>
            <a:ext cx="8229600" cy="1785937"/>
          </a:xfrm>
        </p:spPr>
        <p:txBody>
          <a:bodyPr>
            <a:normAutofit/>
          </a:bodyPr>
          <a:lstStyle/>
          <a:p>
            <a:pPr algn="ctr"/>
            <a:r>
              <a:rPr lang="ru-RU" sz="3600" b="1" dirty="0" smtClean="0">
                <a:solidFill>
                  <a:srgbClr val="0000FF"/>
                </a:solidFill>
              </a:rPr>
              <a:t>Что такое дружба, каждый знает?..</a:t>
            </a:r>
            <a:br>
              <a:rPr lang="ru-RU" sz="3600" b="1" dirty="0" smtClean="0">
                <a:solidFill>
                  <a:srgbClr val="0000FF"/>
                </a:solidFill>
              </a:rPr>
            </a:br>
            <a:r>
              <a:rPr lang="ru-RU" sz="2400" b="1" dirty="0" smtClean="0">
                <a:solidFill>
                  <a:srgbClr val="0000FF"/>
                </a:solidFill>
              </a:rPr>
              <a:t>Может быть, и спрашивать смешно?</a:t>
            </a:r>
            <a:br>
              <a:rPr lang="ru-RU" sz="2400" b="1" dirty="0" smtClean="0">
                <a:solidFill>
                  <a:srgbClr val="0000FF"/>
                </a:solidFill>
              </a:rPr>
            </a:br>
            <a:r>
              <a:rPr lang="ru-RU" sz="2400" b="1" dirty="0" smtClean="0">
                <a:solidFill>
                  <a:srgbClr val="0000FF"/>
                </a:solidFill>
              </a:rPr>
              <a:t>Ну а все же, что обозначает это слово?</a:t>
            </a:r>
            <a:br>
              <a:rPr lang="ru-RU" sz="2400" b="1" dirty="0" smtClean="0">
                <a:solidFill>
                  <a:srgbClr val="0000FF"/>
                </a:solidFill>
              </a:rPr>
            </a:br>
            <a:r>
              <a:rPr lang="ru-RU" sz="2400" b="1" dirty="0" smtClean="0">
                <a:solidFill>
                  <a:srgbClr val="0000FF"/>
                </a:solidFill>
              </a:rPr>
              <a:t>Значит что оно?</a:t>
            </a:r>
          </a:p>
        </p:txBody>
      </p:sp>
      <p:sp>
        <p:nvSpPr>
          <p:cNvPr id="6149" name="Текст 2"/>
          <p:cNvSpPr>
            <a:spLocks noGrp="1"/>
          </p:cNvSpPr>
          <p:nvPr>
            <p:ph type="body" sz="half" idx="1"/>
          </p:nvPr>
        </p:nvSpPr>
        <p:spPr>
          <a:xfrm>
            <a:off x="642911" y="2857497"/>
            <a:ext cx="3714776" cy="3500462"/>
          </a:xfrm>
        </p:spPr>
        <p:txBody>
          <a:bodyPr>
            <a:normAutofit/>
          </a:bodyPr>
          <a:lstStyle/>
          <a:p>
            <a:pPr>
              <a:buFontTx/>
              <a:buNone/>
            </a:pPr>
            <a:endParaRPr lang="ru-RU" sz="2400" b="1" i="1" dirty="0" smtClean="0">
              <a:solidFill>
                <a:srgbClr val="C00000"/>
              </a:solidFill>
            </a:endParaRPr>
          </a:p>
          <a:p>
            <a:pPr>
              <a:buFontTx/>
              <a:buNone/>
            </a:pPr>
            <a:r>
              <a:rPr lang="ru-RU" sz="2400" b="1" i="1" dirty="0" smtClean="0">
                <a:solidFill>
                  <a:srgbClr val="C00000"/>
                </a:solidFill>
              </a:rPr>
              <a:t>      </a:t>
            </a:r>
            <a:r>
              <a:rPr lang="ru-RU" sz="2400" b="1" i="1" u="sng" dirty="0" smtClean="0">
                <a:solidFill>
                  <a:srgbClr val="C00000"/>
                </a:solidFill>
              </a:rPr>
              <a:t>Дружба-</a:t>
            </a:r>
            <a:r>
              <a:rPr lang="ru-RU" sz="2400" b="1" i="1" u="sng" dirty="0" smtClean="0"/>
              <a:t> </a:t>
            </a:r>
            <a:r>
              <a:rPr lang="ru-RU" sz="2400" b="1" i="1" dirty="0" smtClean="0"/>
              <a:t>это когда люди хотят быть вместе, когда они интересуют друг друга, доверяют друг другу. </a:t>
            </a:r>
          </a:p>
        </p:txBody>
      </p:sp>
      <p:sp>
        <p:nvSpPr>
          <p:cNvPr id="6150" name="Содержимое 3"/>
          <p:cNvSpPr>
            <a:spLocks noGrp="1"/>
          </p:cNvSpPr>
          <p:nvPr>
            <p:ph sz="half" idx="2"/>
          </p:nvPr>
        </p:nvSpPr>
        <p:spPr>
          <a:xfrm>
            <a:off x="5143504" y="2786058"/>
            <a:ext cx="3599179" cy="3500462"/>
          </a:xfrm>
        </p:spPr>
        <p:txBody>
          <a:bodyPr>
            <a:normAutofit/>
          </a:bodyPr>
          <a:lstStyle/>
          <a:p>
            <a:pPr>
              <a:buSzPct val="150000"/>
              <a:buFont typeface="Wingdings 2" pitchFamily="18" charset="2"/>
              <a:buNone/>
            </a:pPr>
            <a:r>
              <a:rPr lang="ru-RU" b="1" i="1" u="sng" dirty="0" smtClean="0">
                <a:solidFill>
                  <a:srgbClr val="C00000"/>
                </a:solidFill>
              </a:rPr>
              <a:t> </a:t>
            </a:r>
          </a:p>
          <a:p>
            <a:pPr>
              <a:buSzPct val="150000"/>
              <a:buFont typeface="Wingdings 2" pitchFamily="18" charset="2"/>
              <a:buNone/>
            </a:pPr>
            <a:r>
              <a:rPr lang="ru-RU" sz="2400" b="1" i="1" dirty="0" smtClean="0">
                <a:solidFill>
                  <a:srgbClr val="C00000"/>
                </a:solidFill>
              </a:rPr>
              <a:t>    </a:t>
            </a:r>
            <a:r>
              <a:rPr lang="ru-RU" sz="2400" b="1" i="1" u="sng" dirty="0" smtClean="0">
                <a:solidFill>
                  <a:srgbClr val="C00000"/>
                </a:solidFill>
              </a:rPr>
              <a:t>Дружба</a:t>
            </a:r>
            <a:r>
              <a:rPr lang="ru-RU" sz="2400" b="1" i="1" dirty="0" smtClean="0">
                <a:solidFill>
                  <a:srgbClr val="C00000"/>
                </a:solidFill>
              </a:rPr>
              <a:t> </a:t>
            </a:r>
            <a:r>
              <a:rPr lang="ru-RU" sz="2400" b="1" dirty="0" smtClean="0"/>
              <a:t>– это понимание друг друга. </a:t>
            </a:r>
            <a:r>
              <a:rPr lang="en-US" sz="2400" b="1" dirty="0" smtClean="0"/>
              <a:t> </a:t>
            </a:r>
            <a:r>
              <a:rPr lang="ru-RU" sz="2400" b="1" dirty="0" smtClean="0"/>
              <a:t>Мы должны научиться понимать друг друга. </a:t>
            </a:r>
            <a:endParaRPr lang="ru-RU" sz="2400" b="1" i="1" dirty="0" smtClean="0"/>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149">
                                            <p:txEl>
                                              <p:pRg st="1" end="1"/>
                                            </p:txEl>
                                          </p:spTgt>
                                        </p:tgtEl>
                                        <p:attrNameLst>
                                          <p:attrName>style.visibility</p:attrName>
                                        </p:attrNameLst>
                                      </p:cBhvr>
                                      <p:to>
                                        <p:strVal val="visible"/>
                                      </p:to>
                                    </p:set>
                                    <p:anim calcmode="discrete" valueType="clr">
                                      <p:cBhvr override="childStyle">
                                        <p:cTn id="7" dur="80"/>
                                        <p:tgtEl>
                                          <p:spTgt spid="614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149">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6149">
                                            <p:txEl>
                                              <p:pRg st="1" end="1"/>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6150">
                                            <p:txEl>
                                              <p:pRg st="1" end="1"/>
                                            </p:txEl>
                                          </p:spTgt>
                                        </p:tgtEl>
                                        <p:attrNameLst>
                                          <p:attrName>style.visibility</p:attrName>
                                        </p:attrNameLst>
                                      </p:cBhvr>
                                      <p:to>
                                        <p:strVal val="visible"/>
                                      </p:to>
                                    </p:set>
                                    <p:anim calcmode="discrete" valueType="clr">
                                      <p:cBhvr override="childStyle">
                                        <p:cTn id="14" dur="80"/>
                                        <p:tgtEl>
                                          <p:spTgt spid="6150">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150">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6150">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357166"/>
            <a:ext cx="8786842" cy="1714512"/>
          </a:xfrm>
        </p:spPr>
        <p:txBody>
          <a:bodyPr>
            <a:noAutofit/>
          </a:bodyPr>
          <a:lstStyle/>
          <a:p>
            <a:pPr algn="ctr"/>
            <a:r>
              <a:rPr lang="ru-RU" sz="72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Правила дружбы</a:t>
            </a:r>
            <a:r>
              <a:rPr lang="ru-RU" sz="6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ru-RU" sz="6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ru-RU" sz="6000" dirty="0"/>
          </a:p>
        </p:txBody>
      </p:sp>
      <p:sp>
        <p:nvSpPr>
          <p:cNvPr id="6" name="Прямоугольник 5"/>
          <p:cNvSpPr/>
          <p:nvPr/>
        </p:nvSpPr>
        <p:spPr>
          <a:xfrm>
            <a:off x="373094" y="1142984"/>
            <a:ext cx="8397812" cy="707886"/>
          </a:xfrm>
          <a:prstGeom prst="rect">
            <a:avLst/>
          </a:prstGeom>
          <a:noFill/>
        </p:spPr>
        <p:txBody>
          <a:bodyPr wrap="square" lIns="91440" tIns="45720" rIns="91440" bIns="45720">
            <a:spAutoFit/>
          </a:bodyPr>
          <a:lstStyle/>
          <a:p>
            <a:pPr algn="ctr"/>
            <a:r>
              <a:rPr kumimoji="0" lang="ru-RU" sz="40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cs typeface="Arial" pitchFamily="34" charset="0"/>
              </a:rPr>
              <a:t>УЧИСЬ ПОНИМАТЬ ДРУГА.</a:t>
            </a:r>
            <a:endParaRPr lang="ru-RU"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Picture 11" descr="C:\Users\sergey\Desktop\markova.jpg"/>
          <p:cNvPicPr>
            <a:picLocks noChangeAspect="1" noChangeArrowheads="1"/>
          </p:cNvPicPr>
          <p:nvPr/>
        </p:nvPicPr>
        <p:blipFill>
          <a:blip r:embed="rId2" cstate="print"/>
          <a:srcRect/>
          <a:stretch>
            <a:fillRect/>
          </a:stretch>
        </p:blipFill>
        <p:spPr bwMode="auto">
          <a:xfrm>
            <a:off x="1714480" y="3071810"/>
            <a:ext cx="5643602" cy="3429024"/>
          </a:xfrm>
          <a:prstGeom prst="rect">
            <a:avLst/>
          </a:prstGeom>
          <a:noFill/>
          <a:ln w="9525">
            <a:noFill/>
            <a:miter lim="800000"/>
            <a:headEnd/>
            <a:tailEnd/>
          </a:ln>
          <a:effectLst>
            <a:glow rad="228600">
              <a:schemeClr val="accent3">
                <a:satMod val="175000"/>
                <a:alpha val="40000"/>
              </a:schemeClr>
            </a:glow>
          </a:effectLst>
        </p:spPr>
      </p:pic>
      <p:pic>
        <p:nvPicPr>
          <p:cNvPr id="5" name="Picture 8" descr="бабочка"/>
          <p:cNvPicPr>
            <a:picLocks noChangeAspect="1" noChangeArrowheads="1" noCrop="1"/>
          </p:cNvPicPr>
          <p:nvPr/>
        </p:nvPicPr>
        <p:blipFill>
          <a:blip r:embed="rId3" cstate="print"/>
          <a:srcRect/>
          <a:stretch>
            <a:fillRect/>
          </a:stretch>
        </p:blipFill>
        <p:spPr bwMode="auto">
          <a:xfrm rot="3592477" flipH="1">
            <a:off x="-94414" y="2006539"/>
            <a:ext cx="1676400" cy="1738313"/>
          </a:xfrm>
          <a:prstGeom prst="rect">
            <a:avLst/>
          </a:prstGeom>
          <a:noFill/>
          <a:ln w="9525">
            <a:noFill/>
            <a:miter lim="800000"/>
            <a:headEnd/>
            <a:tailEnd/>
          </a:ln>
        </p:spPr>
      </p:pic>
      <p:pic>
        <p:nvPicPr>
          <p:cNvPr id="8" name="Picture 8" descr="бабочка"/>
          <p:cNvPicPr>
            <a:picLocks noChangeAspect="1" noChangeArrowheads="1" noCrop="1"/>
          </p:cNvPicPr>
          <p:nvPr/>
        </p:nvPicPr>
        <p:blipFill>
          <a:blip r:embed="rId3" cstate="print"/>
          <a:srcRect/>
          <a:stretch>
            <a:fillRect/>
          </a:stretch>
        </p:blipFill>
        <p:spPr bwMode="auto">
          <a:xfrm rot="3592477" flipH="1">
            <a:off x="6620757" y="1792225"/>
            <a:ext cx="1676400" cy="1738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3"/>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idx="4294967295"/>
          </p:nvPr>
        </p:nvSpPr>
        <p:spPr>
          <a:xfrm>
            <a:off x="0" y="274638"/>
            <a:ext cx="8229600" cy="796908"/>
          </a:xfrm>
        </p:spPr>
        <p:txBody>
          <a:bodyPr>
            <a:normAutofit/>
          </a:bodyPr>
          <a:lstStyle/>
          <a:p>
            <a:pPr algn="ctr" eaLnBrk="1" hangingPunct="1">
              <a:defRPr/>
            </a:pPr>
            <a:r>
              <a:rPr lang="ru-RU" sz="4000" b="1" i="1" dirty="0" smtClean="0">
                <a:solidFill>
                  <a:srgbClr val="0000FF"/>
                </a:solidFill>
              </a:rPr>
              <a:t>Вопросы для обсуждения.</a:t>
            </a:r>
            <a:r>
              <a:rPr lang="ru-RU" sz="4000" b="1" i="1" dirty="0" smtClean="0">
                <a:effectLst>
                  <a:outerShdw blurRad="38100" dist="38100" dir="2700000" algn="tl">
                    <a:srgbClr val="C0C0C0"/>
                  </a:outerShdw>
                </a:effectLst>
              </a:rPr>
              <a:t> </a:t>
            </a:r>
            <a:endParaRPr lang="ru-RU" sz="4000" b="1" i="1" dirty="0" smtClean="0">
              <a:solidFill>
                <a:srgbClr val="0000FF"/>
              </a:solidFill>
            </a:endParaRPr>
          </a:p>
        </p:txBody>
      </p:sp>
      <p:sp>
        <p:nvSpPr>
          <p:cNvPr id="2" name="Rectangle 3"/>
          <p:cNvSpPr>
            <a:spLocks noGrp="1" noChangeArrowheads="1"/>
          </p:cNvSpPr>
          <p:nvPr>
            <p:ph type="body" sz="half" idx="4294967295"/>
          </p:nvPr>
        </p:nvSpPr>
        <p:spPr>
          <a:xfrm>
            <a:off x="285750" y="1571624"/>
            <a:ext cx="8147050" cy="1071557"/>
          </a:xfrm>
        </p:spPr>
        <p:txBody>
          <a:bodyPr>
            <a:normAutofit fontScale="25000" lnSpcReduction="20000"/>
          </a:bodyPr>
          <a:lstStyle/>
          <a:p>
            <a:pPr lvl="0"/>
            <a:r>
              <a:rPr lang="ru-RU" sz="16000" b="1" i="1" dirty="0" smtClean="0">
                <a:solidFill>
                  <a:srgbClr val="770F62"/>
                </a:solidFill>
                <a:latin typeface="Times New Roman" pitchFamily="18" charset="0"/>
              </a:rPr>
              <a:t> </a:t>
            </a:r>
            <a:r>
              <a:rPr lang="ru-RU" sz="16000" dirty="0" smtClean="0">
                <a:latin typeface="Arial" pitchFamily="34" charset="0"/>
                <a:cs typeface="Arial" pitchFamily="34" charset="0"/>
              </a:rPr>
              <a:t>Твой друг заболел, не ходит в школу. Как ты поступишь? </a:t>
            </a:r>
          </a:p>
          <a:p>
            <a:pPr marL="609600" indent="-609600" eaLnBrk="1" hangingPunct="1">
              <a:lnSpc>
                <a:spcPct val="90000"/>
              </a:lnSpc>
              <a:buFontTx/>
              <a:buNone/>
              <a:defRPr/>
            </a:pPr>
            <a:endParaRPr lang="ru-RU" sz="2400" b="1" dirty="0" smtClean="0"/>
          </a:p>
        </p:txBody>
      </p:sp>
      <p:pic>
        <p:nvPicPr>
          <p:cNvPr id="4100" name="Picture 21" descr="C:\Documents and Settings\Игорек\Application Data\Microsoft\Media Catalog\Downloaded Clips\cl86\j0336915.gif"/>
          <p:cNvPicPr>
            <a:picLocks noChangeAspect="1" noChangeArrowheads="1" noCrop="1"/>
          </p:cNvPicPr>
          <p:nvPr/>
        </p:nvPicPr>
        <p:blipFill>
          <a:blip r:embed="rId2" cstate="print"/>
          <a:srcRect/>
          <a:stretch>
            <a:fillRect/>
          </a:stretch>
        </p:blipFill>
        <p:spPr bwMode="auto">
          <a:xfrm>
            <a:off x="7143750" y="4824413"/>
            <a:ext cx="1625600" cy="2033587"/>
          </a:xfrm>
          <a:prstGeom prst="rect">
            <a:avLst/>
          </a:prstGeom>
          <a:noFill/>
          <a:ln w="9525">
            <a:noFill/>
            <a:miter lim="800000"/>
            <a:headEnd/>
            <a:tailEnd/>
          </a:ln>
        </p:spPr>
      </p:pic>
      <p:sp>
        <p:nvSpPr>
          <p:cNvPr id="6" name="Прямоугольник 5"/>
          <p:cNvSpPr/>
          <p:nvPr/>
        </p:nvSpPr>
        <p:spPr>
          <a:xfrm>
            <a:off x="500034" y="2857496"/>
            <a:ext cx="8286808" cy="1323439"/>
          </a:xfrm>
          <a:prstGeom prst="rect">
            <a:avLst/>
          </a:prstGeom>
        </p:spPr>
        <p:txBody>
          <a:bodyPr wrap="square">
            <a:spAutoFit/>
          </a:bodyPr>
          <a:lstStyle/>
          <a:p>
            <a:r>
              <a:rPr lang="ru-RU" sz="4000" dirty="0" smtClean="0">
                <a:latin typeface="Arial" pitchFamily="34" charset="0"/>
                <a:cs typeface="Arial" pitchFamily="34" charset="0"/>
              </a:rPr>
              <a:t>Друг получил двойку на уроке. Он плачет. Твои действия. </a:t>
            </a:r>
            <a:endParaRPr lang="ru-RU" sz="4000" dirty="0">
              <a:latin typeface="Arial" pitchFamily="34" charset="0"/>
              <a:cs typeface="Arial" pitchFamily="34" charset="0"/>
            </a:endParaRPr>
          </a:p>
        </p:txBody>
      </p:sp>
      <p:sp>
        <p:nvSpPr>
          <p:cNvPr id="20483" name="Rectangle 3"/>
          <p:cNvSpPr>
            <a:spLocks noChangeArrowheads="1"/>
          </p:cNvSpPr>
          <p:nvPr/>
        </p:nvSpPr>
        <p:spPr bwMode="auto">
          <a:xfrm>
            <a:off x="83396" y="3678377"/>
            <a:ext cx="9144000"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4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ru-RU"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Ваш друг обзывает других людей. Что ты скажешь ему? </a:t>
            </a:r>
            <a:endParaRPr kumimoji="0" lang="ru-RU" sz="4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pic>
        <p:nvPicPr>
          <p:cNvPr id="8" name="Picture 3"/>
          <p:cNvPicPr>
            <a:picLocks noChangeAspect="1" noChangeArrowheads="1"/>
          </p:cNvPicPr>
          <p:nvPr/>
        </p:nvPicPr>
        <p:blipFill>
          <a:blip r:embed="rId3" cstate="print"/>
          <a:srcRect/>
          <a:stretch>
            <a:fillRect/>
          </a:stretch>
        </p:blipFill>
        <p:spPr bwMode="auto">
          <a:xfrm>
            <a:off x="7143768" y="0"/>
            <a:ext cx="1712916" cy="1500188"/>
          </a:xfrm>
          <a:prstGeom prst="rect">
            <a:avLst/>
          </a:prstGeom>
          <a:noFill/>
          <a:ln w="9525">
            <a:noFill/>
            <a:round/>
            <a:headEnd/>
            <a:tailEnd/>
          </a:ln>
        </p:spPr>
      </p:pic>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20483"/>
                                        </p:tgtEl>
                                        <p:attrNameLst>
                                          <p:attrName>style.visibility</p:attrName>
                                        </p:attrNameLst>
                                      </p:cBhvr>
                                      <p:to>
                                        <p:strVal val="visible"/>
                                      </p:to>
                                    </p:set>
                                    <p:animEffect transition="in" filter="checkerboard(across)">
                                      <p:cBhvr>
                                        <p:cTn id="18" dur="5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P spid="2048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42918"/>
            <a:ext cx="8858280" cy="571504"/>
          </a:xfrm>
          <a:prstGeom prst="rect">
            <a:avLst/>
          </a:prstGeom>
          <a:noFill/>
        </p:spPr>
        <p:txBody>
          <a:bodyPr wrap="none" lIns="91440" tIns="45720" rIns="91440" bIns="45720">
            <a:prstTxWarp prst="textPlain">
              <a:avLst>
                <a:gd name="adj" fmla="val 49713"/>
              </a:avLst>
            </a:prstTxWarp>
            <a:spAutoFit/>
            <a:scene3d>
              <a:camera prst="orthographicFront"/>
              <a:lightRig rig="threePt" dir="t"/>
            </a:scene3d>
            <a:sp3d extrusionH="57150">
              <a:bevelT w="38100" h="38100" prst="relaxedInset"/>
            </a:sp3d>
          </a:bodyPr>
          <a:lstStyle/>
          <a:p>
            <a:pPr algn="ctr"/>
            <a:r>
              <a:rPr lang="ru-RU"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СЕКРЕТ</a:t>
            </a:r>
            <a:endParaRPr lang="ru-RU"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21505" name="Rectangle 1"/>
          <p:cNvSpPr>
            <a:spLocks noChangeArrowheads="1"/>
          </p:cNvSpPr>
          <p:nvPr/>
        </p:nvSpPr>
        <p:spPr bwMode="auto">
          <a:xfrm>
            <a:off x="0" y="1500173"/>
            <a:ext cx="9144000" cy="4909617"/>
          </a:xfrm>
          <a:prstGeom prst="rect">
            <a:avLst/>
          </a:prstGeom>
          <a:noFill/>
          <a:ln w="9525">
            <a:noFill/>
            <a:miter lim="800000"/>
            <a:headEnd/>
            <a:tailEnd/>
          </a:ln>
          <a:effectLst/>
        </p:spPr>
        <p:txBody>
          <a:bodyPr vert="horz" wrap="square" lIns="91440" tIns="45720" rIns="91440" bIns="45720" numCol="1" anchor="ctr" anchorCtr="0" compatLnSpc="1">
            <a:prstTxWarp prst="textPlain">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0" b="1" i="0" u="sng" strike="noStrike" spc="50" normalizeH="0" baseline="0" dirty="0" smtClean="0">
                <a:ln w="11430">
                  <a:solidFill>
                    <a:srgbClr val="FF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Times New Roman" pitchFamily="18" charset="0"/>
                <a:cs typeface="Arial" pitchFamily="34" charset="0"/>
              </a:rPr>
              <a:t>нужно всегда поступать с другими так, как вы хотите, чтобы поступали с вами.</a:t>
            </a:r>
            <a:endParaRPr kumimoji="0" lang="ru-RU" sz="6000" b="1" i="0" u="none" strike="noStrike" spc="50" normalizeH="0" baseline="0" dirty="0" smtClean="0">
              <a:ln w="11430">
                <a:solidFill>
                  <a:srgbClr val="FF0000"/>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nodeType="clickEffect">
                                  <p:stCondLst>
                                    <p:cond delay="0"/>
                                  </p:stCondLst>
                                  <p:childTnLst>
                                    <p:set>
                                      <p:cBhvr>
                                        <p:cTn id="12" dur="1" fill="hold">
                                          <p:stCondLst>
                                            <p:cond delay="0"/>
                                          </p:stCondLst>
                                        </p:cTn>
                                        <p:tgtEl>
                                          <p:spTgt spid="21505">
                                            <p:txEl>
                                              <p:pRg st="0" end="0"/>
                                            </p:txEl>
                                          </p:spTgt>
                                        </p:tgtEl>
                                        <p:attrNameLst>
                                          <p:attrName>style.visibility</p:attrName>
                                        </p:attrNameLst>
                                      </p:cBhvr>
                                      <p:to>
                                        <p:strVal val="visible"/>
                                      </p:to>
                                    </p:set>
                                    <p:anim calcmode="lin" valueType="num">
                                      <p:cBhvr>
                                        <p:cTn id="13" dur="1000" fill="hold"/>
                                        <p:tgtEl>
                                          <p:spTgt spid="21505">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21505">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2150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357166"/>
            <a:ext cx="8786842" cy="1714512"/>
          </a:xfrm>
        </p:spPr>
        <p:txBody>
          <a:bodyPr>
            <a:noAutofit/>
          </a:bodyPr>
          <a:lstStyle/>
          <a:p>
            <a:pPr algn="ctr"/>
            <a:r>
              <a:rPr lang="ru-RU" sz="72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Правила дружбы</a:t>
            </a:r>
            <a:r>
              <a:rPr lang="ru-RU" sz="6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ru-RU" sz="6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ru-RU" sz="6000" dirty="0"/>
          </a:p>
        </p:txBody>
      </p:sp>
      <p:sp>
        <p:nvSpPr>
          <p:cNvPr id="6" name="Прямоугольник 5"/>
          <p:cNvSpPr/>
          <p:nvPr/>
        </p:nvSpPr>
        <p:spPr>
          <a:xfrm>
            <a:off x="373094" y="1142984"/>
            <a:ext cx="8397812" cy="707886"/>
          </a:xfrm>
          <a:prstGeom prst="rect">
            <a:avLst/>
          </a:prstGeom>
          <a:noFill/>
        </p:spPr>
        <p:txBody>
          <a:bodyPr wrap="square" lIns="91440" tIns="45720" rIns="91440" bIns="45720">
            <a:spAutoFit/>
          </a:bodyPr>
          <a:lstStyle/>
          <a:p>
            <a:pPr algn="ctr"/>
            <a:r>
              <a:rPr kumimoji="0" lang="ru-RU" sz="40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cs typeface="Arial" pitchFamily="34" charset="0"/>
              </a:rPr>
              <a:t>УЧИСЬ ПОНИМАТЬ ДРУГА.</a:t>
            </a:r>
            <a:endParaRPr lang="ru-RU"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Picture 11" descr="C:\Users\sergey\Desktop\markova.jpg"/>
          <p:cNvPicPr>
            <a:picLocks noChangeAspect="1" noChangeArrowheads="1"/>
          </p:cNvPicPr>
          <p:nvPr/>
        </p:nvPicPr>
        <p:blipFill>
          <a:blip r:embed="rId2" cstate="print"/>
          <a:srcRect/>
          <a:stretch>
            <a:fillRect/>
          </a:stretch>
        </p:blipFill>
        <p:spPr bwMode="auto">
          <a:xfrm>
            <a:off x="1000100" y="3071810"/>
            <a:ext cx="5357850" cy="3429024"/>
          </a:xfrm>
          <a:prstGeom prst="rect">
            <a:avLst/>
          </a:prstGeom>
          <a:noFill/>
          <a:ln w="9525">
            <a:noFill/>
            <a:miter lim="800000"/>
            <a:headEnd/>
            <a:tailEnd/>
          </a:ln>
          <a:effectLst>
            <a:glow rad="228600">
              <a:schemeClr val="accent3">
                <a:satMod val="175000"/>
                <a:alpha val="40000"/>
              </a:schemeClr>
            </a:glow>
          </a:effectLst>
        </p:spPr>
      </p:pic>
      <p:sp>
        <p:nvSpPr>
          <p:cNvPr id="1025" name="Rectangle 1"/>
          <p:cNvSpPr>
            <a:spLocks noChangeArrowheads="1"/>
          </p:cNvSpPr>
          <p:nvPr/>
        </p:nvSpPr>
        <p:spPr bwMode="auto">
          <a:xfrm>
            <a:off x="0" y="184854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4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cs typeface="Arial" pitchFamily="34" charset="0"/>
              </a:rPr>
              <a:t>НАЗЫВАЙ ДРУГА ПО ИМЕНИ.</a:t>
            </a:r>
            <a:endParaRPr kumimoji="0" lang="ru-RU" sz="4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ndParaRPr>
          </a:p>
        </p:txBody>
      </p:sp>
      <p:pic>
        <p:nvPicPr>
          <p:cNvPr id="8" name="Рисунок 4" descr="Анима (99).gif"/>
          <p:cNvPicPr>
            <a:picLocks noChangeAspect="1"/>
          </p:cNvPicPr>
          <p:nvPr/>
        </p:nvPicPr>
        <p:blipFill>
          <a:blip r:embed="rId3" cstate="print"/>
          <a:srcRect/>
          <a:stretch>
            <a:fillRect/>
          </a:stretch>
        </p:blipFill>
        <p:spPr bwMode="auto">
          <a:xfrm>
            <a:off x="6643702" y="4000504"/>
            <a:ext cx="2500298" cy="18573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025">
                                            <p:txEl>
                                              <p:pRg st="0" end="0"/>
                                            </p:txEl>
                                          </p:spTgt>
                                        </p:tgtEl>
                                        <p:attrNameLst>
                                          <p:attrName>style.visibility</p:attrName>
                                        </p:attrNameLst>
                                      </p:cBhvr>
                                      <p:to>
                                        <p:strVal val="visible"/>
                                      </p:to>
                                    </p:set>
                                    <p:anim calcmode="discrete" valueType="clr">
                                      <p:cBhvr override="childStyle">
                                        <p:cTn id="7" dur="80"/>
                                        <p:tgtEl>
                                          <p:spTgt spid="102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2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02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357166"/>
            <a:ext cx="8786842" cy="1714512"/>
          </a:xfrm>
        </p:spPr>
        <p:txBody>
          <a:bodyPr>
            <a:noAutofit/>
          </a:bodyPr>
          <a:lstStyle/>
          <a:p>
            <a:pPr algn="ctr"/>
            <a:r>
              <a:rPr lang="ru-RU" sz="72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Правила дружбы</a:t>
            </a:r>
            <a:r>
              <a:rPr lang="ru-RU" sz="6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ru-RU" sz="6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ru-RU" sz="6000" dirty="0"/>
          </a:p>
        </p:txBody>
      </p:sp>
      <p:sp>
        <p:nvSpPr>
          <p:cNvPr id="6" name="Прямоугольник 5"/>
          <p:cNvSpPr/>
          <p:nvPr/>
        </p:nvSpPr>
        <p:spPr>
          <a:xfrm>
            <a:off x="373094" y="1142984"/>
            <a:ext cx="8397812" cy="707886"/>
          </a:xfrm>
          <a:prstGeom prst="rect">
            <a:avLst/>
          </a:prstGeom>
          <a:noFill/>
        </p:spPr>
        <p:txBody>
          <a:bodyPr wrap="square" lIns="91440" tIns="45720" rIns="91440" bIns="45720">
            <a:spAutoFit/>
          </a:bodyPr>
          <a:lstStyle/>
          <a:p>
            <a:pPr algn="ctr"/>
            <a:r>
              <a:rPr kumimoji="0" lang="ru-RU" sz="40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cs typeface="Arial" pitchFamily="34" charset="0"/>
              </a:rPr>
              <a:t>УЧИСЬ ПОНИМАТЬ ДРУГА.</a:t>
            </a:r>
            <a:endParaRPr lang="ru-RU"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Picture 11" descr="C:\Users\sergey\Desktop\markova.jpg"/>
          <p:cNvPicPr>
            <a:picLocks noChangeAspect="1" noChangeArrowheads="1"/>
          </p:cNvPicPr>
          <p:nvPr/>
        </p:nvPicPr>
        <p:blipFill>
          <a:blip r:embed="rId2" cstate="print"/>
          <a:srcRect/>
          <a:stretch>
            <a:fillRect/>
          </a:stretch>
        </p:blipFill>
        <p:spPr bwMode="auto">
          <a:xfrm>
            <a:off x="1714480" y="4357694"/>
            <a:ext cx="3429024" cy="2143140"/>
          </a:xfrm>
          <a:prstGeom prst="rect">
            <a:avLst/>
          </a:prstGeom>
          <a:noFill/>
          <a:ln w="9525">
            <a:noFill/>
            <a:miter lim="800000"/>
            <a:headEnd/>
            <a:tailEnd/>
          </a:ln>
          <a:effectLst>
            <a:glow rad="228600">
              <a:schemeClr val="accent3">
                <a:satMod val="175000"/>
                <a:alpha val="40000"/>
              </a:schemeClr>
            </a:glow>
          </a:effectLst>
        </p:spPr>
      </p:pic>
      <p:sp>
        <p:nvSpPr>
          <p:cNvPr id="1025" name="Rectangle 1"/>
          <p:cNvSpPr>
            <a:spLocks noChangeArrowheads="1"/>
          </p:cNvSpPr>
          <p:nvPr/>
        </p:nvSpPr>
        <p:spPr bwMode="auto">
          <a:xfrm>
            <a:off x="0" y="184854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cs typeface="Arial" pitchFamily="34" charset="0"/>
              </a:rPr>
              <a:t>НАЗЫВАЙ ДРУГА ПО ИМЕНИ.</a:t>
            </a:r>
            <a:endParaRPr kumimoji="0" lang="ru-RU" sz="4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ndParaRPr>
          </a:p>
        </p:txBody>
      </p:sp>
      <p:sp>
        <p:nvSpPr>
          <p:cNvPr id="25601" name="Rectangle 1"/>
          <p:cNvSpPr>
            <a:spLocks noChangeArrowheads="1"/>
          </p:cNvSpPr>
          <p:nvPr/>
        </p:nvSpPr>
        <p:spPr bwMode="auto">
          <a:xfrm>
            <a:off x="0" y="268818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cs typeface="Arial" pitchFamily="34" charset="0"/>
              </a:rPr>
              <a:t>БУДЬ ВЕЖЛИВ С ДРУГОМ</a:t>
            </a:r>
            <a:r>
              <a:rPr kumimoji="0" lang="ru-RU"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4000" b="0" i="0" u="none" strike="noStrike" cap="none" normalizeH="0" baseline="0" dirty="0" smtClean="0">
              <a:ln>
                <a:noFill/>
              </a:ln>
              <a:solidFill>
                <a:schemeClr val="tx1"/>
              </a:solidFill>
              <a:effectLst/>
              <a:latin typeface="Arial" pitchFamily="34" charset="0"/>
            </a:endParaRPr>
          </a:p>
        </p:txBody>
      </p:sp>
      <p:pic>
        <p:nvPicPr>
          <p:cNvPr id="8" name="Picture 8" descr="бабочка"/>
          <p:cNvPicPr>
            <a:picLocks noChangeAspect="1" noChangeArrowheads="1" noCrop="1"/>
          </p:cNvPicPr>
          <p:nvPr/>
        </p:nvPicPr>
        <p:blipFill>
          <a:blip r:embed="rId3" cstate="print"/>
          <a:srcRect/>
          <a:stretch>
            <a:fillRect/>
          </a:stretch>
        </p:blipFill>
        <p:spPr bwMode="auto">
          <a:xfrm rot="3592477" flipH="1">
            <a:off x="6263569" y="4363994"/>
            <a:ext cx="1676400" cy="1738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5601">
                                            <p:txEl>
                                              <p:pRg st="0" end="0"/>
                                            </p:txEl>
                                          </p:spTgt>
                                        </p:tgtEl>
                                        <p:attrNameLst>
                                          <p:attrName>style.visibility</p:attrName>
                                        </p:attrNameLst>
                                      </p:cBhvr>
                                      <p:to>
                                        <p:strVal val="visible"/>
                                      </p:to>
                                    </p:set>
                                    <p:anim calcmode="discrete" valueType="clr">
                                      <p:cBhvr override="childStyle">
                                        <p:cTn id="7" dur="80"/>
                                        <p:tgtEl>
                                          <p:spTgt spid="2560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560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5601">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357166"/>
            <a:ext cx="8786842" cy="1714512"/>
          </a:xfrm>
        </p:spPr>
        <p:txBody>
          <a:bodyPr>
            <a:noAutofit/>
          </a:bodyPr>
          <a:lstStyle/>
          <a:p>
            <a:pPr algn="ctr"/>
            <a:r>
              <a:rPr lang="ru-RU" sz="72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Правила дружбы</a:t>
            </a:r>
            <a:r>
              <a:rPr lang="ru-RU" sz="6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ru-RU" sz="6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ru-RU" sz="6000" dirty="0"/>
          </a:p>
        </p:txBody>
      </p:sp>
      <p:sp>
        <p:nvSpPr>
          <p:cNvPr id="6" name="Прямоугольник 5"/>
          <p:cNvSpPr/>
          <p:nvPr/>
        </p:nvSpPr>
        <p:spPr>
          <a:xfrm>
            <a:off x="373094" y="1142984"/>
            <a:ext cx="8397812" cy="707886"/>
          </a:xfrm>
          <a:prstGeom prst="rect">
            <a:avLst/>
          </a:prstGeom>
          <a:noFill/>
        </p:spPr>
        <p:txBody>
          <a:bodyPr wrap="square" lIns="91440" tIns="45720" rIns="91440" bIns="45720">
            <a:spAutoFit/>
          </a:bodyPr>
          <a:lstStyle/>
          <a:p>
            <a:pPr algn="ctr"/>
            <a:r>
              <a:rPr kumimoji="0" lang="ru-RU" sz="4000" b="1" i="0" u="none" strike="noStrike" cap="none" spc="0"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cs typeface="Arial" pitchFamily="34" charset="0"/>
              </a:rPr>
              <a:t>УЧИСЬ ПОНИМАТЬ ДРУГА.</a:t>
            </a:r>
            <a:endParaRPr lang="ru-RU"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Picture 11" descr="C:\Users\sergey\Desktop\markova.jpg"/>
          <p:cNvPicPr>
            <a:picLocks noChangeAspect="1" noChangeArrowheads="1"/>
          </p:cNvPicPr>
          <p:nvPr/>
        </p:nvPicPr>
        <p:blipFill>
          <a:blip r:embed="rId2" cstate="print"/>
          <a:srcRect/>
          <a:stretch>
            <a:fillRect/>
          </a:stretch>
        </p:blipFill>
        <p:spPr bwMode="auto">
          <a:xfrm>
            <a:off x="1714480" y="4357694"/>
            <a:ext cx="3429024" cy="2143140"/>
          </a:xfrm>
          <a:prstGeom prst="rect">
            <a:avLst/>
          </a:prstGeom>
          <a:noFill/>
          <a:ln w="9525">
            <a:noFill/>
            <a:miter lim="800000"/>
            <a:headEnd/>
            <a:tailEnd/>
          </a:ln>
          <a:effectLst>
            <a:glow rad="228600">
              <a:schemeClr val="accent3">
                <a:satMod val="175000"/>
                <a:alpha val="40000"/>
              </a:schemeClr>
            </a:glow>
          </a:effectLst>
        </p:spPr>
      </p:pic>
      <p:sp>
        <p:nvSpPr>
          <p:cNvPr id="1025" name="Rectangle 1"/>
          <p:cNvSpPr>
            <a:spLocks noChangeArrowheads="1"/>
          </p:cNvSpPr>
          <p:nvPr/>
        </p:nvSpPr>
        <p:spPr bwMode="auto">
          <a:xfrm>
            <a:off x="0" y="184854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cs typeface="Arial" pitchFamily="34" charset="0"/>
              </a:rPr>
              <a:t>НАЗЫВАЙ ДРУГА ПО ИМЕНИ.</a:t>
            </a:r>
            <a:endParaRPr kumimoji="0" lang="ru-RU" sz="4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ndParaRPr>
          </a:p>
        </p:txBody>
      </p:sp>
      <p:sp>
        <p:nvSpPr>
          <p:cNvPr id="25601" name="Rectangle 1"/>
          <p:cNvSpPr>
            <a:spLocks noChangeArrowheads="1"/>
          </p:cNvSpPr>
          <p:nvPr/>
        </p:nvSpPr>
        <p:spPr bwMode="auto">
          <a:xfrm>
            <a:off x="0" y="2688188"/>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cs typeface="Arial" pitchFamily="34" charset="0"/>
              </a:rPr>
              <a:t>БУДЬ ВЕЖЛИВ С ДРУГОМ</a:t>
            </a:r>
            <a:r>
              <a:rPr kumimoji="0" lang="ru-RU"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4000" b="0" i="0" u="none" strike="noStrike" cap="none" normalizeH="0" baseline="0" dirty="0" smtClean="0">
              <a:ln>
                <a:noFill/>
              </a:ln>
              <a:solidFill>
                <a:schemeClr val="tx1"/>
              </a:solidFill>
              <a:effectLst/>
              <a:latin typeface="Arial" pitchFamily="34" charset="0"/>
            </a:endParaRPr>
          </a:p>
        </p:txBody>
      </p:sp>
      <p:sp>
        <p:nvSpPr>
          <p:cNvPr id="26625" name="Rectangle 1"/>
          <p:cNvSpPr>
            <a:spLocks noChangeArrowheads="1"/>
          </p:cNvSpPr>
          <p:nvPr/>
        </p:nvSpPr>
        <p:spPr bwMode="auto">
          <a:xfrm>
            <a:off x="0" y="3378795"/>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cs typeface="Arial" pitchFamily="34" charset="0"/>
              </a:rPr>
              <a:t>ЖИВИ В СОГЛАСИИ С ДРУГОМ</a:t>
            </a:r>
            <a:r>
              <a:rPr kumimoji="0" lang="ru-RU" sz="4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4000" b="0" i="0" u="none" strike="noStrike" cap="none" normalizeH="0" baseline="0" dirty="0" smtClean="0">
              <a:ln>
                <a:noFill/>
              </a:ln>
              <a:solidFill>
                <a:schemeClr val="tx1"/>
              </a:solidFill>
              <a:effectLst/>
              <a:latin typeface="Arial" pitchFamily="34" charset="0"/>
            </a:endParaRPr>
          </a:p>
        </p:txBody>
      </p:sp>
      <p:pic>
        <p:nvPicPr>
          <p:cNvPr id="8" name="Picture 5"/>
          <p:cNvPicPr>
            <a:picLocks noChangeAspect="1" noChangeArrowheads="1"/>
          </p:cNvPicPr>
          <p:nvPr/>
        </p:nvPicPr>
        <p:blipFill>
          <a:blip r:embed="rId3" cstate="print"/>
          <a:srcRect/>
          <a:stretch>
            <a:fillRect/>
          </a:stretch>
        </p:blipFill>
        <p:spPr bwMode="auto">
          <a:xfrm>
            <a:off x="6215074" y="4714884"/>
            <a:ext cx="2000264" cy="1500198"/>
          </a:xfrm>
          <a:prstGeom prst="rect">
            <a:avLst/>
          </a:prstGeom>
          <a:noFill/>
          <a:ln w="9525">
            <a:noFill/>
            <a:round/>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6625">
                                            <p:txEl>
                                              <p:pRg st="0" end="0"/>
                                            </p:txEl>
                                          </p:spTgt>
                                        </p:tgtEl>
                                        <p:attrNameLst>
                                          <p:attrName>style.visibility</p:attrName>
                                        </p:attrNameLst>
                                      </p:cBhvr>
                                      <p:to>
                                        <p:strVal val="visible"/>
                                      </p:to>
                                    </p:set>
                                    <p:anim calcmode="discrete" valueType="clr">
                                      <p:cBhvr override="childStyle">
                                        <p:cTn id="7" dur="80"/>
                                        <p:tgtEl>
                                          <p:spTgt spid="2662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662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662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211</TotalTime>
  <Words>454</Words>
  <Application>Microsoft Office PowerPoint</Application>
  <PresentationFormat>Экран (4:3)</PresentationFormat>
  <Paragraphs>70</Paragraphs>
  <Slides>19</Slides>
  <Notes>7</Notes>
  <HiddenSlides>0</HiddenSlides>
  <MMClips>1</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Поток</vt:lpstr>
      <vt:lpstr>Слайд 1</vt:lpstr>
      <vt:lpstr>«Ты и твои друзья»</vt:lpstr>
      <vt:lpstr>Что такое дружба, каждый знает?.. Может быть, и спрашивать смешно? Ну а все же, что обозначает это слово? Значит что оно?</vt:lpstr>
      <vt:lpstr>Правила дружбы </vt:lpstr>
      <vt:lpstr>Вопросы для обсуждения. </vt:lpstr>
      <vt:lpstr>Слайд 6</vt:lpstr>
      <vt:lpstr>Правила дружбы </vt:lpstr>
      <vt:lpstr>Правила дружбы </vt:lpstr>
      <vt:lpstr>Правила дружбы </vt:lpstr>
      <vt:lpstr>«СЛОВА»</vt:lpstr>
      <vt:lpstr>Слайд 11</vt:lpstr>
      <vt:lpstr>У девочки с голубыми волосами было много друзей, но один был рядом всегда. Кто он ?</vt:lpstr>
      <vt:lpstr>Какая девочка выручила своего друга из ледового плена? Вызывает ли у вас уважение её поступок и почему?</vt:lpstr>
      <vt:lpstr>Григорий Остер написал немало рассказов о Попугае, Удаве, Мартышке и их дружной жизни в Африке. Кто был четвёртым в компании друзей?</vt:lpstr>
      <vt:lpstr>Какие два друга лежали на песке и пели песню о солнышке? Назовите их.</vt:lpstr>
      <vt:lpstr>Слайд 16</vt:lpstr>
      <vt:lpstr>Слайд 17</vt:lpstr>
      <vt:lpstr>Слайд 18</vt:lpstr>
      <vt:lpstr>Дружба- это нежный цветок… Берегите ДРУЖБУ!!!</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«Ты и твои друзья»</dc:title>
  <dc:creator>Admin</dc:creator>
  <cp:lastModifiedBy>Admin</cp:lastModifiedBy>
  <cp:revision>37</cp:revision>
  <dcterms:created xsi:type="dcterms:W3CDTF">2012-12-02T19:26:18Z</dcterms:created>
  <dcterms:modified xsi:type="dcterms:W3CDTF">2012-12-09T19:44:16Z</dcterms:modified>
</cp:coreProperties>
</file>