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70" r:id="rId5"/>
    <p:sldId id="268" r:id="rId6"/>
    <p:sldId id="259" r:id="rId7"/>
    <p:sldId id="260" r:id="rId8"/>
    <p:sldId id="258" r:id="rId9"/>
    <p:sldId id="261" r:id="rId10"/>
    <p:sldId id="267" r:id="rId11"/>
    <p:sldId id="265" r:id="rId12"/>
    <p:sldId id="262" r:id="rId13"/>
    <p:sldId id="263" r:id="rId14"/>
    <p:sldId id="264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23EF4-CECE-46FA-BE42-5AD344501AD4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DC4D0-6FCC-49A1-B1D6-922A48891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F9DD4-8BEF-461E-9778-2779D71C3EE7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AB072-8B45-4544-A561-F42364A59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396B9-ABF6-4011-862B-1B92448892C1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F4AE2-38EA-49F0-B86F-9D9AE27FF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B61E1-B12F-48E8-9AFF-D68101F0DBF4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0EEAA-D999-4046-AD61-A760A1027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0264E-6E57-4009-B3C9-340E3456408B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E10FF-6A63-41AD-BD96-D324D41CA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827BF-22DB-4ACE-8172-6AE8CE383EA5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F876F-650B-456C-A19A-EA56491B6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C39D4-F0EB-4A35-B552-03E38CA8BB25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DCE9F-41CD-49E7-BA47-2E3A87674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4FA39-FD21-4CA4-A097-F7C4EAE3B962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88C42-82D2-4282-9479-0BC036388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0FEBF-8DE4-4DE9-AE4D-B69751FD1B93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CB7DE-767C-4AAD-85A6-E084FF2F4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E5F75-265F-429C-AD0B-E270CAE7263F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61FBA-C646-4B03-9C91-6B84D914E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C2E0E-8ACA-428D-A52D-D733B0F5A825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6D0C-600E-4428-9B31-867EB9CD7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E6B3AE-1B5F-4601-BC01-3C311EA50765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C2769E-34E2-4525-B284-23ED514F0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9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71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6.png"/><Relationship Id="rId2" Type="http://schemas.openxmlformats.org/officeDocument/2006/relationships/video" Target="file:///C:\Users\&#1054;&#1083;&#1077;&#1089;&#1103;\Pictures\&#1074;&#1080;&#1076;&#1077;&#1086;&#1086;&#1087;&#1099;&#1090;&#1099;\&#1074;&#1086;&#1089;&#1089;&#1090;&#1072;&#1085;&#1086;&#1074;&#1083;&#1077;&#1085;&#1080;&#1077;%20&#1089;&#1077;&#1088;&#1099;%20&#1074;&#1086;&#1076;&#1086;&#1088;&#1086;&#1076;&#1086;&#1084;.avi" TargetMode="External"/><Relationship Id="rId1" Type="http://schemas.openxmlformats.org/officeDocument/2006/relationships/video" Target="file:///C:\Users\&#1054;&#1083;&#1077;&#1089;&#1103;\Pictures\&#1074;&#1080;&#1076;&#1077;&#1086;&#1086;&#1087;&#1099;&#1090;&#1099;\&#1072;&#1083;&#1083;&#1090;&#1088;&#1086;&#1087;&#1080;&#1103;%20&#1089;&#1077;&#1088;&#1099;.avi" TargetMode="External"/><Relationship Id="rId6" Type="http://schemas.openxmlformats.org/officeDocument/2006/relationships/image" Target="../media/image45.png"/><Relationship Id="rId5" Type="http://schemas.openxmlformats.org/officeDocument/2006/relationships/image" Target="../media/image44.gif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C:\Users\&#1054;&#1083;&#1077;&#1089;&#1103;\Pictures\&#1074;&#1080;&#1076;&#1077;&#1086;&#1086;&#1087;&#1099;&#1090;&#1099;\&#1082;&#1088;&#1072;&#1093;&#1084;&#1072;&#1083;.avi" TargetMode="External"/><Relationship Id="rId1" Type="http://schemas.openxmlformats.org/officeDocument/2006/relationships/video" Target="file:///C:\Users\&#1054;&#1083;&#1077;&#1089;&#1103;\Pictures\&#1074;&#1080;&#1076;&#1077;&#1086;&#1086;&#1087;&#1099;&#1090;&#1099;\&#1084;&#1072;&#1088;&#1075;&#1072;&#1085;&#1094;&#1086;&#1074;&#1082;&#1072;%20&#1089;%20&#1089;&#1086;&#1083;&#1103;&#1085;&#1086;&#1081;%20&#1082;&#1080;&#1089;&#1083;&#1086;&#1090;&#1086;&#1081;.avi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82;&#1072;&#1073;&#1080;&#1085;&#1077;&#1090;\&#1090;&#1073;.pp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57158" y="2857496"/>
            <a:ext cx="8458200" cy="12223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Лабораторное оборудование, посуда и средства защиты</a:t>
            </a:r>
            <a:endParaRPr lang="ru-RU" dirty="0"/>
          </a:p>
        </p:txBody>
      </p:sp>
      <p:pic>
        <p:nvPicPr>
          <p:cNvPr id="13315" name="Picture 2" descr="C:\Users\Олеся\Desktop\презентации по химии\лабоборудование\azbuk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0"/>
            <a:ext cx="27146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Олеся\Desktop\презентации по химии\лабоборудование\посуда\стакан химичес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3929063"/>
            <a:ext cx="4379913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14500" y="6072188"/>
            <a:ext cx="2786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Franklin Gothic Book" pitchFamily="34" charset="0"/>
              </a:rPr>
              <a:t>Мерный стакан</a:t>
            </a:r>
          </a:p>
        </p:txBody>
      </p:sp>
      <p:pic>
        <p:nvPicPr>
          <p:cNvPr id="6" name="Picture 4" descr="C:\Users\Олеся\Desktop\презентации по химии\лабоборудование\оборудование\весы технические с разновесам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57188"/>
            <a:ext cx="4941887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17700" y="4357688"/>
            <a:ext cx="22002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Весы технические</a:t>
            </a:r>
          </a:p>
        </p:txBody>
      </p:sp>
      <p:pic>
        <p:nvPicPr>
          <p:cNvPr id="22533" name="Picture 2" descr="C:\Users\Олеся\Pictures\смешные рисунки\5c813603ac0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857250"/>
            <a:ext cx="26320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 еще о посуде…</a:t>
            </a:r>
            <a:endParaRPr lang="ru-RU" dirty="0"/>
          </a:p>
        </p:txBody>
      </p:sp>
      <p:pic>
        <p:nvPicPr>
          <p:cNvPr id="23554" name="Picture 2" descr="C:\Users\Олеся\Desktop\презентации по химии\лабоборудование\посуда\колба Вюрца перегонна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214438"/>
            <a:ext cx="4527550" cy="4357687"/>
          </a:xfrm>
        </p:spPr>
      </p:pic>
      <p:pic>
        <p:nvPicPr>
          <p:cNvPr id="1027" name="Picture 3" descr="C:\Users\Олеся\Desktop\презентации по химии\лабоборудование\посуда\воронка делительн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1778000"/>
            <a:ext cx="2286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C:\Users\Олеся\Pictures\смешные рисунки\iCADV9QL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25" y="214313"/>
            <a:ext cx="10287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D:\Материалы по химии\Лабораторные\лабоборудование\посуда\кристаллизатор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67388" y="2428875"/>
            <a:ext cx="3376612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429250" y="1143000"/>
            <a:ext cx="1409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Franklin Gothic Book" pitchFamily="34" charset="0"/>
              </a:rPr>
              <a:t>воронка </a:t>
            </a:r>
          </a:p>
          <a:p>
            <a:pPr algn="ctr"/>
            <a:r>
              <a:rPr lang="ru-RU">
                <a:latin typeface="Franklin Gothic Book" pitchFamily="34" charset="0"/>
              </a:rPr>
              <a:t>делительная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857250" y="5715000"/>
            <a:ext cx="15446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 pitchFamily="34" charset="0"/>
              </a:rPr>
              <a:t>колба Вюрца </a:t>
            </a:r>
          </a:p>
          <a:p>
            <a:r>
              <a:rPr lang="ru-RU">
                <a:latin typeface="Franklin Gothic Book" pitchFamily="34" charset="0"/>
              </a:rPr>
              <a:t>перегонная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786563" y="5429250"/>
            <a:ext cx="1719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 pitchFamily="34" charset="0"/>
              </a:rPr>
              <a:t>кристаллизатор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4357718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Лабораторное оборудование</a:t>
            </a:r>
            <a:endParaRPr lang="ru-RU" dirty="0"/>
          </a:p>
        </p:txBody>
      </p:sp>
      <p:pic>
        <p:nvPicPr>
          <p:cNvPr id="6147" name="Picture 3" descr="C:\Users\Олеся\Desktop\презентации по химии\лабоборудование\оборудование\штати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214438"/>
            <a:ext cx="3302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6273800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Franklin Gothic Book" pitchFamily="34" charset="0"/>
              </a:rPr>
              <a:t> штатив для пробирок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43688" y="6286500"/>
            <a:ext cx="20002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штатив </a:t>
            </a:r>
          </a:p>
        </p:txBody>
      </p:sp>
      <p:pic>
        <p:nvPicPr>
          <p:cNvPr id="24581" name="Picture 2" descr="C:\Users\Олеся\Pictures\смешные рисунки\himiya_detay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428625"/>
            <a:ext cx="30480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Олеся\Desktop\презентации по химии\лабоборудование\оборудование\штатив хим лабораторный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643563" y="428625"/>
            <a:ext cx="3236912" cy="57864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Специальные принадлежности</a:t>
            </a:r>
            <a:endParaRPr lang="ru-RU" dirty="0"/>
          </a:p>
        </p:txBody>
      </p:sp>
      <p:pic>
        <p:nvPicPr>
          <p:cNvPr id="7170" name="Picture 2" descr="C:\Users\Олеся\Desktop\презентации по химии\лабоборудование\оборудование\ложка для сжигания вещест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214438"/>
            <a:ext cx="4500562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Users\Олеся\Desktop\презентации по химии\лабоборудование\оборудование\щипсы тигельны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143375"/>
            <a:ext cx="4500562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357313" y="1214438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FF00"/>
                </a:solidFill>
                <a:latin typeface="Franklin Gothic Book" pitchFamily="34" charset="0"/>
              </a:rPr>
              <a:t>Ложечка для сжигания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85813" y="4429125"/>
            <a:ext cx="1643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FF00"/>
                </a:solidFill>
                <a:latin typeface="Franklin Gothic Book" pitchFamily="34" charset="0"/>
              </a:rPr>
              <a:t>щипцы</a:t>
            </a:r>
          </a:p>
        </p:txBody>
      </p:sp>
      <p:pic>
        <p:nvPicPr>
          <p:cNvPr id="25606" name="Picture 2" descr="C:\Users\Олеся\Pictures\картинки\лаборатория.bmp"/>
          <p:cNvPicPr>
            <a:picLocks noChangeAspect="1" noChangeArrowheads="1"/>
          </p:cNvPicPr>
          <p:nvPr/>
        </p:nvPicPr>
        <p:blipFill>
          <a:blip r:embed="rId4"/>
          <a:srcRect r="50000"/>
          <a:stretch>
            <a:fillRect/>
          </a:stretch>
        </p:blipFill>
        <p:spPr bwMode="auto">
          <a:xfrm>
            <a:off x="5643563" y="1143000"/>
            <a:ext cx="2928937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786438" y="5643563"/>
            <a:ext cx="27860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Franklin Gothic Book" pitchFamily="34" charset="0"/>
              </a:rPr>
              <a:t>Держатель </a:t>
            </a:r>
          </a:p>
          <a:p>
            <a:pPr algn="ctr"/>
            <a:r>
              <a:rPr lang="ru-RU" sz="2800">
                <a:latin typeface="Franklin Gothic Book" pitchFamily="34" charset="0"/>
              </a:rPr>
              <a:t>для пробирок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7078" y="214290"/>
            <a:ext cx="5776922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Нагревательные приборы </a:t>
            </a:r>
            <a:br>
              <a:rPr lang="ru-RU" dirty="0" smtClean="0"/>
            </a:br>
            <a:r>
              <a:rPr lang="ru-RU" dirty="0" smtClean="0"/>
              <a:t>спиртовка</a:t>
            </a:r>
            <a:endParaRPr lang="ru-RU" dirty="0"/>
          </a:p>
        </p:txBody>
      </p:sp>
      <p:pic>
        <p:nvPicPr>
          <p:cNvPr id="8194" name="Picture 2" descr="C:\Users\Олеся\Desktop\презентации по химии\лабоборудование\спиртовка\спиртов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1500188"/>
            <a:ext cx="5678488" cy="4286250"/>
          </a:xfrm>
        </p:spPr>
      </p:pic>
      <p:pic>
        <p:nvPicPr>
          <p:cNvPr id="8195" name="Picture 3" descr="C:\Users\Олеся\Desktop\презентации по химии\лабоборудование\спиртовка\нагревание пробирки с веществом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143000"/>
            <a:ext cx="665797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C:\Users\Олеся\Desktop\презентации по химии\лабоборудование\спиртовка\правила работы со спиртовко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285750"/>
            <a:ext cx="5948362" cy="641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Олеся\Pictures\смешные рисунки\che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357188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 descr="C:\Users\Олеся\Pictures\смешные рисунки\5e001b52726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8" y="3286125"/>
            <a:ext cx="11430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412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Приёмы нагревания </a:t>
            </a:r>
            <a:endParaRPr lang="ru-RU" dirty="0"/>
          </a:p>
        </p:txBody>
      </p:sp>
      <p:pic>
        <p:nvPicPr>
          <p:cNvPr id="9" name="аллтропия серы.avi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6"/>
          <a:srcRect/>
          <a:stretch>
            <a:fillRect/>
          </a:stretch>
        </p:blipFill>
        <p:spPr>
          <a:xfrm>
            <a:off x="963613" y="1928813"/>
            <a:ext cx="2679700" cy="3176587"/>
          </a:xfrm>
        </p:spPr>
      </p:pic>
      <p:pic>
        <p:nvPicPr>
          <p:cNvPr id="10" name="восстановление серы водородом.avi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7"/>
          <a:srcRect/>
          <a:stretch>
            <a:fillRect/>
          </a:stretch>
        </p:blipFill>
        <p:spPr>
          <a:xfrm>
            <a:off x="5429250" y="2928938"/>
            <a:ext cx="3238500" cy="32527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простейшие приёмы</a:t>
            </a:r>
            <a:endParaRPr lang="ru-RU" dirty="0"/>
          </a:p>
        </p:txBody>
      </p:sp>
      <p:pic>
        <p:nvPicPr>
          <p:cNvPr id="7" name="марганцовка с соляной кислотой.avi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785813" y="1714500"/>
            <a:ext cx="2909887" cy="3240088"/>
          </a:xfrm>
        </p:spPr>
      </p:pic>
      <p:pic>
        <p:nvPicPr>
          <p:cNvPr id="10" name="крахмал.avi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5"/>
          <a:srcRect/>
          <a:stretch>
            <a:fillRect/>
          </a:stretch>
        </p:blipFill>
        <p:spPr>
          <a:xfrm>
            <a:off x="5572125" y="1785938"/>
            <a:ext cx="2770188" cy="31813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атериалы по химии\Лабораторные\лабоборудование\приборы\аппарат Кипп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214438"/>
            <a:ext cx="3455987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D:\Материалы по химии\Лабораторные\лабоборудование\приборы\прибор для получения галоидоалкан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500063"/>
            <a:ext cx="207168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D:\Материалы по химии\Лабораторные\лабоборудование\приборы\аппарат для проведения хим реа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2928938"/>
            <a:ext cx="1931987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D:\Материалы по химии\Лабораторные\лабоборудование\приборы\прибор для демо скорости реакци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688" y="357188"/>
            <a:ext cx="225107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Заголовок 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450" y="365125"/>
            <a:ext cx="86995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285750" y="428625"/>
            <a:ext cx="4065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Franklin Gothic Book" pitchFamily="34" charset="0"/>
              </a:rPr>
              <a:t>http://www.ukrstroy.net/12549/goods/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30722" name="Прямоугольник 2"/>
          <p:cNvSpPr>
            <a:spLocks noChangeArrowheads="1"/>
          </p:cNvSpPr>
          <p:nvPr/>
        </p:nvSpPr>
        <p:spPr bwMode="auto">
          <a:xfrm>
            <a:off x="285750" y="857250"/>
            <a:ext cx="8358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Franklin Gothic Book" pitchFamily="34" charset="0"/>
              </a:rPr>
              <a:t>http://www.tps-katyusha.ru/wares/72/799/protection_3m_nabor_maksimum.html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30723" name="Прямоугольник 3"/>
          <p:cNvSpPr>
            <a:spLocks noChangeArrowheads="1"/>
          </p:cNvSpPr>
          <p:nvPr/>
        </p:nvSpPr>
        <p:spPr bwMode="auto">
          <a:xfrm>
            <a:off x="357188" y="1428750"/>
            <a:ext cx="4256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Franklin Gothic Book" pitchFamily="34" charset="0"/>
              </a:rPr>
              <a:t>http://www.grace-atelier.com/smock.html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357188" y="1928813"/>
            <a:ext cx="8572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Franklin Gothic Book" pitchFamily="34" charset="0"/>
              </a:rPr>
              <a:t>http://www.newsland.ru/index/tag/id/4035/ord/6/</a:t>
            </a:r>
            <a:endParaRPr lang="ru-RU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Химическая лаборатория</a:t>
            </a:r>
            <a:endParaRPr lang="ru-RU" dirty="0"/>
          </a:p>
        </p:txBody>
      </p:sp>
      <p:pic>
        <p:nvPicPr>
          <p:cNvPr id="1026" name="Picture 2" descr="C:\Users\Олеся\Desktop\презентации по химии\лабоборудование\лаборатория\химлаборатор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3" y="1214438"/>
            <a:ext cx="4071937" cy="2857500"/>
          </a:xfrm>
        </p:spPr>
      </p:pic>
      <p:pic>
        <p:nvPicPr>
          <p:cNvPr id="1027" name="Picture 3" descr="C:\Users\Олеся\Desktop\презентации по химии\лабоборудование\лаборатория\хим лаборатор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214688"/>
            <a:ext cx="48577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8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Олеся\Pictures\b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213" y="0"/>
            <a:ext cx="92424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357158" y="1000108"/>
            <a:ext cx="8001056" cy="12223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cap="all" dirty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Чтобы работа в кабинете химии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200" cap="all" dirty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была безопасной и плодотворной, юным и не очень юным исследователям,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200" cap="all" dirty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почетным учёным  и именитым химикам,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200" cap="all" dirty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даже нобелевским лауреатам,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200" cap="all" dirty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т.е. </a:t>
            </a:r>
            <a:r>
              <a:rPr lang="ru-RU" sz="3200" i="1" cap="al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всем</a:t>
            </a:r>
            <a:r>
              <a:rPr lang="ru-RU" sz="3200" cap="all" dirty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200" cap="all" dirty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необходимо  соблюдать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200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  <a:hlinkClick r:id="rId3" action="ppaction://hlinkpres?slideindex=1&amp;slidetitle=Что такое хорошо  и что такое плохо,"/>
              </a:rPr>
              <a:t>правила техники безопасности</a:t>
            </a:r>
            <a:r>
              <a:rPr lang="ru-RU" sz="3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  <a:hlinkClick r:id="rId3" action="ppaction://hlinkpres?slideindex=1&amp;slidetitle=Что такое хорошо  и что такое плохо,"/>
              </a:rPr>
              <a:t> </a:t>
            </a:r>
            <a:endParaRPr lang="ru-RU" sz="32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im8-tub.yandex.net/i?id=90796277-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85750"/>
            <a:ext cx="20701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4" descr="http://im3-tub.yandex.net/i?id=102706635-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785813"/>
            <a:ext cx="1738313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http://im7-tub.yandex.net/i?id=23440775-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57188"/>
            <a:ext cx="1500188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http://im5-tub.yandex.net/i?id=125730633-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3357563"/>
            <a:ext cx="2500312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0" y="5357813"/>
            <a:ext cx="3714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cs typeface="Arial" charset="0"/>
              </a:rPr>
              <a:t>Защитные </a:t>
            </a:r>
            <a:r>
              <a:rPr lang="ru-RU" b="1">
                <a:cs typeface="Arial" charset="0"/>
              </a:rPr>
              <a:t>очки</a:t>
            </a:r>
            <a:r>
              <a:rPr lang="ru-RU">
                <a:cs typeface="Arial" charset="0"/>
              </a:rPr>
              <a:t> – </a:t>
            </a:r>
          </a:p>
          <a:p>
            <a:pPr algn="ctr"/>
            <a:r>
              <a:rPr lang="ru-RU">
                <a:cs typeface="Arial" charset="0"/>
              </a:rPr>
              <a:t>оптическое средство </a:t>
            </a:r>
          </a:p>
          <a:p>
            <a:pPr algn="ctr"/>
            <a:r>
              <a:rPr lang="ru-RU">
                <a:cs typeface="Arial" charset="0"/>
              </a:rPr>
              <a:t>защиты глаз </a:t>
            </a: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4786313" y="357188"/>
            <a:ext cx="3714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>
                <a:latin typeface="Arial Black" pitchFamily="34" charset="0"/>
                <a:cs typeface="Arial" charset="0"/>
              </a:rPr>
              <a:t>Средства защиты </a:t>
            </a:r>
          </a:p>
        </p:txBody>
      </p:sp>
      <p:pic>
        <p:nvPicPr>
          <p:cNvPr id="16391" name="Picture 11" descr="http://im6-tub.yandex.net/i?id=52179887-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50" y="3429000"/>
            <a:ext cx="28448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5643563" y="6000750"/>
            <a:ext cx="3714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cs typeface="Arial" charset="0"/>
              </a:rPr>
              <a:t>Средства защиты</a:t>
            </a:r>
          </a:p>
          <a:p>
            <a:pPr algn="ctr"/>
            <a:r>
              <a:rPr lang="ru-RU">
                <a:cs typeface="Arial" charset="0"/>
              </a:rPr>
              <a:t>дыхательных путей</a:t>
            </a:r>
          </a:p>
        </p:txBody>
      </p:sp>
      <p:pic>
        <p:nvPicPr>
          <p:cNvPr id="16393" name="Picture 15" descr="http://im2-tub.yandex.net/i?id=76801710-0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8" y="2357438"/>
            <a:ext cx="17145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Rectangle 16"/>
          <p:cNvSpPr>
            <a:spLocks noChangeArrowheads="1"/>
          </p:cNvSpPr>
          <p:nvPr/>
        </p:nvSpPr>
        <p:spPr bwMode="auto">
          <a:xfrm>
            <a:off x="3071813" y="4643438"/>
            <a:ext cx="2786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cs typeface="Arial" charset="0"/>
              </a:rPr>
              <a:t>Халат</a:t>
            </a:r>
            <a:r>
              <a:rPr lang="ru-RU">
                <a:cs typeface="Arial" charset="0"/>
              </a:rPr>
              <a:t> </a:t>
            </a:r>
            <a:r>
              <a:rPr lang="ru-RU" b="1">
                <a:cs typeface="Arial" charset="0"/>
              </a:rPr>
              <a:t>для</a:t>
            </a:r>
            <a:r>
              <a:rPr lang="ru-RU">
                <a:cs typeface="Arial" charset="0"/>
              </a:rPr>
              <a:t> </a:t>
            </a:r>
          </a:p>
          <a:p>
            <a:pPr algn="ctr"/>
            <a:r>
              <a:rPr lang="ru-RU">
                <a:cs typeface="Arial" charset="0"/>
              </a:rPr>
              <a:t>защиты от кислот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D:\Материалы по химии\Лабораторные\лабоборудование\лаборатория\стол демонстрационный с сантехник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928813"/>
            <a:ext cx="34290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Материалы по химии\Лабораторные\лабоборудование\лаборатория\фото кабине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1357313"/>
            <a:ext cx="3214687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00034" y="285728"/>
            <a:ext cx="5715008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Кабинет химии и Лаборатория </a:t>
            </a:r>
          </a:p>
        </p:txBody>
      </p:sp>
      <p:pic>
        <p:nvPicPr>
          <p:cNvPr id="17412" name="Picture 4" descr="D:\Материалы по химии\Лабораторные\лабоборудование\лаборатория\шкаф вытяжной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2928938"/>
            <a:ext cx="2214562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63" y="1000125"/>
            <a:ext cx="3429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Демонстрационный стол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500" y="5000625"/>
            <a:ext cx="3429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Шкаф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вытяжной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4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Для проведения опыта, эксперимента используют специальную посуду</a:t>
            </a:r>
            <a:endParaRPr lang="ru-RU" dirty="0"/>
          </a:p>
        </p:txBody>
      </p:sp>
      <p:pic>
        <p:nvPicPr>
          <p:cNvPr id="2050" name="Picture 2" descr="C:\Users\Олеся\Desktop\презентации по химии\лабоборудование\лаборатория\набор хим посуд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Олеся\Desktop\презентации по химии\лабоборудование\лаборатория\набор школьный химический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143500" y="1500188"/>
            <a:ext cx="3690938" cy="2786062"/>
          </a:xfrm>
        </p:spPr>
      </p:pic>
      <p:pic>
        <p:nvPicPr>
          <p:cNvPr id="2052" name="Picture 4" descr="C:\Users\Олеся\Desktop\презентации по химии\лабоборудование\лаборатория\набор посуды и принадлежносте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3571875"/>
            <a:ext cx="3571875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5000" y="5643563"/>
            <a:ext cx="34290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Лоток для проведения опыта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285728"/>
            <a:ext cx="5715008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Лабораторная посуда </a:t>
            </a:r>
            <a:endParaRPr lang="ru-RU" sz="2800" dirty="0"/>
          </a:p>
        </p:txBody>
      </p:sp>
      <p:pic>
        <p:nvPicPr>
          <p:cNvPr id="4098" name="Picture 2" descr="C:\Users\Олеся\Desktop\презентации по химии\лабоборудование\посуда\пробирка 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214688"/>
            <a:ext cx="44910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14563" y="3429000"/>
            <a:ext cx="24288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Пробирка</a:t>
            </a:r>
            <a:r>
              <a:rPr lang="ru-RU" sz="3600" dirty="0">
                <a:latin typeface="+mn-lt"/>
              </a:rPr>
              <a:t> </a:t>
            </a:r>
          </a:p>
        </p:txBody>
      </p:sp>
      <p:pic>
        <p:nvPicPr>
          <p:cNvPr id="10" name="Picture 2" descr="C:\Users\Олеся\Desktop\презентации по химии\лабоборудование\посуда\колба коническ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1214438"/>
            <a:ext cx="26797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643563" y="4929188"/>
            <a:ext cx="226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Franklin Gothic Book" pitchFamily="34" charset="0"/>
              </a:rPr>
              <a:t>Колба Кьёльдаля </a:t>
            </a:r>
          </a:p>
          <a:p>
            <a:pPr algn="ctr"/>
            <a:r>
              <a:rPr lang="ru-RU" sz="2000" b="1">
                <a:latin typeface="Franklin Gothic Book" pitchFamily="34" charset="0"/>
              </a:rPr>
              <a:t>коническая</a:t>
            </a:r>
          </a:p>
        </p:txBody>
      </p:sp>
      <p:pic>
        <p:nvPicPr>
          <p:cNvPr id="14" name="Picture 2" descr="C:\Users\Олеся\Pictures\картинки\лаборатория.bmp"/>
          <p:cNvPicPr>
            <a:picLocks noChangeAspect="1" noChangeArrowheads="1"/>
          </p:cNvPicPr>
          <p:nvPr/>
        </p:nvPicPr>
        <p:blipFill>
          <a:blip r:embed="rId4"/>
          <a:srcRect l="36208"/>
          <a:stretch>
            <a:fillRect/>
          </a:stretch>
        </p:blipFill>
        <p:spPr bwMode="auto">
          <a:xfrm>
            <a:off x="1143000" y="500063"/>
            <a:ext cx="192881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6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Лабораторная посуда</a:t>
            </a:r>
            <a:endParaRPr lang="ru-RU" dirty="0"/>
          </a:p>
        </p:txBody>
      </p:sp>
      <p:pic>
        <p:nvPicPr>
          <p:cNvPr id="3075" name="Picture 3" descr="C:\Users\Олеся\Desktop\презентации по химии\лабоборудование\посуда\колба круглодонн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143000"/>
            <a:ext cx="34385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71500" y="4643438"/>
            <a:ext cx="314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Franklin Gothic Book" pitchFamily="34" charset="0"/>
              </a:rPr>
              <a:t>колба круглодонная</a:t>
            </a:r>
          </a:p>
        </p:txBody>
      </p:sp>
      <p:pic>
        <p:nvPicPr>
          <p:cNvPr id="9" name="Picture 4" descr="C:\Users\Олеся\Desktop\презентации по химии\лабоборудование\посуда\воронка коническ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2357438"/>
            <a:ext cx="30924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214938" y="1571625"/>
            <a:ext cx="3143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Franklin Gothic Book" pitchFamily="34" charset="0"/>
              </a:rPr>
              <a:t>воронка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338770" cy="121442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мерная посуда</a:t>
            </a:r>
            <a:endParaRPr lang="ru-RU" dirty="0"/>
          </a:p>
        </p:txBody>
      </p:sp>
      <p:pic>
        <p:nvPicPr>
          <p:cNvPr id="5122" name="Picture 2" descr="C:\Users\Олеся\Desktop\презентации по химии\лабоборудование\посуда\цилиндр измеритель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29250" y="714375"/>
            <a:ext cx="3394075" cy="5311775"/>
          </a:xfrm>
        </p:spPr>
      </p:pic>
      <p:pic>
        <p:nvPicPr>
          <p:cNvPr id="5123" name="Picture 3" descr="C:\Users\Олеся\Desktop\презентации по химии\лабоборудование\посуда\мензур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214438"/>
            <a:ext cx="3786187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143500" y="1000125"/>
            <a:ext cx="27146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цилиндр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88" y="1285875"/>
            <a:ext cx="21431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мензурка</a:t>
            </a:r>
          </a:p>
        </p:txBody>
      </p:sp>
      <p:pic>
        <p:nvPicPr>
          <p:cNvPr id="7" name="Picture 3" descr="C:\Users\Олеся\Desktop\презентации по химии\лабоборудование\посуда\пробирка мерна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000500"/>
            <a:ext cx="371475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000500" y="6143625"/>
            <a:ext cx="3429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мерная пробирка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6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185</TotalTime>
  <Words>65</Words>
  <PresentationFormat>Экран (4:3)</PresentationFormat>
  <Paragraphs>37</Paragraphs>
  <Slides>18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18</vt:i4>
      </vt:variant>
    </vt:vector>
  </HeadingPairs>
  <TitlesOfParts>
    <vt:vector size="33" baseType="lpstr">
      <vt:lpstr>Arial</vt:lpstr>
      <vt:lpstr>Franklin Gothic Medium</vt:lpstr>
      <vt:lpstr>Franklin Gothic Book</vt:lpstr>
      <vt:lpstr>Wingdings 2</vt:lpstr>
      <vt:lpstr>Calibri</vt:lpstr>
      <vt:lpstr>Arial Black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Лабораторное оборудование</dc:title>
  <dc:creator>Олеся</dc:creator>
  <cp:lastModifiedBy>Home</cp:lastModifiedBy>
  <cp:revision>8</cp:revision>
  <dcterms:created xsi:type="dcterms:W3CDTF">2009-09-29T16:05:45Z</dcterms:created>
  <dcterms:modified xsi:type="dcterms:W3CDTF">2012-12-16T10:11:00Z</dcterms:modified>
</cp:coreProperties>
</file>