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16" r:id="rId2"/>
    <p:sldMasterId id="2147483988" r:id="rId3"/>
    <p:sldMasterId id="2147484078" r:id="rId4"/>
    <p:sldMasterId id="2147484090" r:id="rId5"/>
    <p:sldMasterId id="2147484102" r:id="rId6"/>
    <p:sldMasterId id="2147484114" r:id="rId7"/>
    <p:sldMasterId id="2147484126" r:id="rId8"/>
    <p:sldMasterId id="2147484138" r:id="rId9"/>
  </p:sldMasterIdLst>
  <p:notesMasterIdLst>
    <p:notesMasterId r:id="rId33"/>
  </p:notesMasterIdLst>
  <p:sldIdLst>
    <p:sldId id="262" r:id="rId10"/>
    <p:sldId id="313" r:id="rId11"/>
    <p:sldId id="317" r:id="rId12"/>
    <p:sldId id="292" r:id="rId13"/>
    <p:sldId id="293" r:id="rId14"/>
    <p:sldId id="323" r:id="rId15"/>
    <p:sldId id="267" r:id="rId16"/>
    <p:sldId id="269" r:id="rId17"/>
    <p:sldId id="322" r:id="rId18"/>
    <p:sldId id="261" r:id="rId19"/>
    <p:sldId id="263" r:id="rId20"/>
    <p:sldId id="270" r:id="rId21"/>
    <p:sldId id="272" r:id="rId22"/>
    <p:sldId id="300" r:id="rId23"/>
    <p:sldId id="276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3EB"/>
    <a:srgbClr val="008000"/>
    <a:srgbClr val="000000"/>
    <a:srgbClr val="FFFF66"/>
    <a:srgbClr val="0A1120"/>
    <a:srgbClr val="800000"/>
    <a:srgbClr val="090240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CFE4C9-D7E3-4E7B-BD60-DDCBAA295EDC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8C274-AB79-400E-AF12-856AFF86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7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27431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6855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52269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B617-5850-4096-9F72-114141372C0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7BBD-FEE2-4928-BDF8-C3673807D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44676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CD17-CC02-44B1-82B7-0CC76FDA7558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6B3B-62FA-429C-804E-D3E1B562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3606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0078-D10B-4C7C-81AA-EE7E8F923EEC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156B-E1FE-4C67-A05F-46C023A2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18242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FA07-0929-491D-B28E-4C32071EECE4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D349-F5AD-4A7A-959C-13E9A9665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35928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C6D9-AAA1-4866-B376-AF69BDA4504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9591-26DD-4663-B555-7059FA7A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61659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B416-0218-48C7-92BC-69DEEB45B7F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D983-2236-40CC-BD4D-D7CE69131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17148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46BC-CF49-4B23-BA4F-EB475DA85C0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93B7-5CE7-42AE-BE57-CD5E3678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3348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4AAC-D632-4D1F-96C3-B5EBF519D73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2C88-BB50-4ADF-A903-E208569B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4788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09944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0DCF-4B09-4C30-9BB1-0C5796F61CA4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5F2E-D4F7-492D-9391-BE3EA518D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9500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ADCC-C2ED-4133-B197-4EFB25A947E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86AA-A159-419D-93D7-D018921D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23230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1F80-9E0E-4EFE-B9C9-DA786D7DCA9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79C4-145F-40C5-BFA5-F989CBAAF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92975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3AB9-8C46-4B13-81F2-BF76A18D545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7A61-CE13-4332-8A80-548CEBD0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20218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4F0-EF50-4D83-872D-04A2A2D2FF18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D70-21CF-4192-81E9-5058C9CA8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9178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FCB3-760C-43EA-B414-12F7A1E89021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FBF-DE6E-40E5-9FE7-E2D5680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23067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661-E303-4973-9DF1-052710841AC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C11-4E3F-4D25-8982-25AA46FC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700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19CA-468C-4CA4-845E-17DFB2603A8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415-6962-477A-93DF-6C2919D4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6608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C82-022C-44BF-8D70-21503F616C3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5C8-6B77-4516-A647-5AD01572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3759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4BC1-06AF-4833-9C70-965696058E9E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9AE-7BFD-40EF-B035-5ED53C76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4215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9214"/>
      </p:ext>
    </p:extLst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2CA-A28A-49C6-90E1-F91EE3AEDB7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DCAC-7822-42F6-87D1-D6B05B9A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23745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74D-6D3A-4A68-83F2-241A8B7B928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77B-AA3E-402B-856D-E981394A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66811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BB7-A997-47E8-8BDE-AA2DB666388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5E2-4E71-4B62-9CDC-3FBF974F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90137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950-35A9-45EF-89A4-D494709FDA7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2D8C-3DA3-48C9-883D-AAFB8542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5575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6EFC-6075-4677-A162-19DBBA9326B0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65E-E469-44F7-891B-B14C27444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7817-4BF2-452B-AC67-E87B00C1FC6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257F-578E-4C79-BE89-1A3ADB72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119B-D0AB-4B5C-96F7-0277DF9AEC9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F7B4-51F6-471A-8E4F-D13DF2FAD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37B3-52E7-48E4-A29A-48E40D9FB2F6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98B8-A624-465E-9092-00D38E40FA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D6D20-4F77-4986-9C0A-487102BD243C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F7EA-881C-49A5-B545-9ACBE3921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264C-785E-4262-9028-9BCAE2A6ACCE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38C2-32AD-48A9-939B-E769AAE3D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34529"/>
      </p:ext>
    </p:extLst>
  </p:cSld>
  <p:clrMapOvr>
    <a:masterClrMapping/>
  </p:clrMapOvr>
  <p:transition spd="med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43F39-A865-400B-A38B-06FDB8378FC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46AB-AC81-4811-83BA-9236AA9BD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7907-6DD3-4246-A871-BA1C7BFD4556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46F2-38DD-43ED-9D0A-5E0D26B08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FA16-D324-4082-BF97-89D9BDE0606F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5C97-1E08-4154-A2CE-A77925110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006-DFFA-415A-91D1-2041AD651DF5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8D27-E5BA-4C56-AC27-ADB736C1F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698A-86FB-4593-9BD0-31FDD3A296EE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B5B1-C0D0-4123-8186-1542A2F1A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3AB9-8C46-4B13-81F2-BF76A18D5456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7A61-CE13-4332-8A80-548CEBD0F2A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65067"/>
      </p:ext>
    </p:extLst>
  </p:cSld>
  <p:clrMapOvr>
    <a:masterClrMapping/>
  </p:clrMapOvr>
  <p:transition spd="med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4F0-EF50-4D83-872D-04A2A2D2FF18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D70-21CF-4192-81E9-5058C9CA894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8381"/>
      </p:ext>
    </p:extLst>
  </p:cSld>
  <p:clrMapOvr>
    <a:masterClrMapping/>
  </p:clrMapOvr>
  <p:transition spd="med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FCB3-760C-43EA-B414-12F7A1E89021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FBF-DE6E-40E5-9FE7-E2D56802DC5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63761"/>
      </p:ext>
    </p:extLst>
  </p:cSld>
  <p:clrMapOvr>
    <a:masterClrMapping/>
  </p:clrMapOvr>
  <p:transition spd="med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661-E303-4973-9DF1-052710841AC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C11-4E3F-4D25-8982-25AA46FC372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24066"/>
      </p:ext>
    </p:extLst>
  </p:cSld>
  <p:clrMapOvr>
    <a:masterClrMapping/>
  </p:clrMapOvr>
  <p:transition spd="med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19CA-468C-4CA4-845E-17DFB2603A85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415-6962-477A-93DF-6C2919D4030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2574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04435"/>
      </p:ext>
    </p:extLst>
  </p:cSld>
  <p:clrMapOvr>
    <a:masterClrMapping/>
  </p:clrMapOvr>
  <p:transition spd="med"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C82-022C-44BF-8D70-21503F616C37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5C8-6B77-4516-A647-5AD0157262D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95612"/>
      </p:ext>
    </p:extLst>
  </p:cSld>
  <p:clrMapOvr>
    <a:masterClrMapping/>
  </p:clrMapOvr>
  <p:transition spd="med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4BC1-06AF-4833-9C70-965696058E9E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9AE-7BFD-40EF-B035-5ED53C7626F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49051"/>
      </p:ext>
    </p:extLst>
  </p:cSld>
  <p:clrMapOvr>
    <a:masterClrMapping/>
  </p:clrMapOvr>
  <p:transition spd="med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2CA-A28A-49C6-90E1-F91EE3AEDB79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DCAC-7822-42F6-87D1-D6B05B9A082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6946"/>
      </p:ext>
    </p:extLst>
  </p:cSld>
  <p:clrMapOvr>
    <a:masterClrMapping/>
  </p:clrMapOvr>
  <p:transition spd="med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74D-6D3A-4A68-83F2-241A8B7B9280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77B-AA3E-402B-856D-E981394ADC8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33922"/>
      </p:ext>
    </p:extLst>
  </p:cSld>
  <p:clrMapOvr>
    <a:masterClrMapping/>
  </p:clrMapOvr>
  <p:transition spd="med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BB7-A997-47E8-8BDE-AA2DB666388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5E2-4E71-4B62-9CDC-3FBF974F4A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7425"/>
      </p:ext>
    </p:extLst>
  </p:cSld>
  <p:clrMapOvr>
    <a:masterClrMapping/>
  </p:clrMapOvr>
  <p:transition spd="med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950-35A9-45EF-89A4-D494709FDA79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2D8C-3DA3-48C9-883D-AAFB8542DC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04408"/>
      </p:ext>
    </p:extLst>
  </p:cSld>
  <p:clrMapOvr>
    <a:masterClrMapping/>
  </p:clrMapOvr>
  <p:transition spd="med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0991"/>
      </p:ext>
    </p:extLst>
  </p:cSld>
  <p:clrMapOvr>
    <a:masterClrMapping/>
  </p:clrMapOvr>
  <p:transition spd="med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2046"/>
      </p:ext>
    </p:extLst>
  </p:cSld>
  <p:clrMapOvr>
    <a:masterClrMapping/>
  </p:clrMapOvr>
  <p:transition spd="med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2169"/>
      </p:ext>
    </p:extLst>
  </p:cSld>
  <p:clrMapOvr>
    <a:masterClrMapping/>
  </p:clrMapOvr>
  <p:transition spd="med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5462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4424"/>
      </p:ext>
    </p:extLst>
  </p:cSld>
  <p:clrMapOvr>
    <a:masterClrMapping/>
  </p:clrMapOvr>
  <p:transition spd="med"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82824"/>
      </p:ext>
    </p:extLst>
  </p:cSld>
  <p:clrMapOvr>
    <a:masterClrMapping/>
  </p:clrMapOvr>
  <p:transition spd="med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4952"/>
      </p:ext>
    </p:extLst>
  </p:cSld>
  <p:clrMapOvr>
    <a:masterClrMapping/>
  </p:clrMapOvr>
  <p:transition spd="med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5494"/>
      </p:ext>
    </p:extLst>
  </p:cSld>
  <p:clrMapOvr>
    <a:masterClrMapping/>
  </p:clrMapOvr>
  <p:transition spd="med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8224"/>
      </p:ext>
    </p:extLst>
  </p:cSld>
  <p:clrMapOvr>
    <a:masterClrMapping/>
  </p:clrMapOvr>
  <p:transition spd="med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98593"/>
      </p:ext>
    </p:extLst>
  </p:cSld>
  <p:clrMapOvr>
    <a:masterClrMapping/>
  </p:clrMapOvr>
  <p:transition spd="med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47789"/>
      </p:ext>
    </p:extLst>
  </p:cSld>
  <p:clrMapOvr>
    <a:masterClrMapping/>
  </p:clrMapOvr>
  <p:transition spd="med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4444"/>
      </p:ext>
    </p:extLst>
  </p:cSld>
  <p:clrMapOvr>
    <a:masterClrMapping/>
  </p:clrMapOvr>
  <p:transition spd="med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6EFC-6075-4677-A162-19DBBA9326B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65E-E469-44F7-891B-B14C2744499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482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7817-4BF2-452B-AC67-E87B00C1FC6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257F-578E-4C79-BE89-1A3ADB725DD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45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119B-D0AB-4B5C-96F7-0277DF9AEC9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F7B4-51F6-471A-8E4F-D13DF2FAD5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430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94760"/>
      </p:ext>
    </p:extLst>
  </p:cSld>
  <p:clrMapOvr>
    <a:masterClrMapping/>
  </p:clrMapOvr>
  <p:transition spd="med"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37B3-52E7-48E4-A29A-48E40D9FB2F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98B8-A624-465E-9092-00D38E40F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823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D6D20-4F77-4986-9C0A-487102BD243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F7EA-881C-49A5-B545-9ACBE39212B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6536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264C-785E-4262-9028-9BCAE2A6ACC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38C2-32AD-48A9-939B-E769AAE3D7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115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43F39-A865-400B-A38B-06FDB8378FC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46AB-AC81-4811-83BA-9236AA9BD56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560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7907-6DD3-4246-A871-BA1C7BFD455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46F2-38DD-43ED-9D0A-5E0D26B08B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264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FA16-D324-4082-BF97-89D9BDE0606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5C97-1E08-4154-A2CE-A7792511015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6727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006-DFFA-415A-91D1-2041AD651DF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8D27-E5BA-4C56-AC27-ADB736C1F83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09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698A-86FB-4593-9BD0-31FDD3A296E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B5B1-C0D0-4123-8186-1542A2F1AF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888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98022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8171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9241"/>
      </p:ext>
    </p:extLst>
  </p:cSld>
  <p:clrMapOvr>
    <a:masterClrMapping/>
  </p:clrMapOvr>
  <p:transition spd="med"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96247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55912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47078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84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73525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12838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35685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13630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5728"/>
      </p:ext>
    </p:extLst>
  </p:cSld>
  <p:clrMapOvr>
    <a:masterClrMapping/>
  </p:clrMapOvr>
  <p:transition spd="med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41448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8949"/>
      </p:ext>
    </p:extLst>
  </p:cSld>
  <p:clrMapOvr>
    <a:masterClrMapping/>
  </p:clrMapOvr>
  <p:transition spd="med">
    <p:diamond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50296"/>
      </p:ext>
    </p:extLst>
  </p:cSld>
  <p:clrMapOvr>
    <a:masterClrMapping/>
  </p:clrMapOvr>
  <p:transition spd="med"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26113"/>
      </p:ext>
    </p:extLst>
  </p:cSld>
  <p:clrMapOvr>
    <a:masterClrMapping/>
  </p:clrMapOvr>
  <p:transition spd="med"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36386"/>
      </p:ext>
    </p:extLst>
  </p:cSld>
  <p:clrMapOvr>
    <a:masterClrMapping/>
  </p:clrMapOvr>
  <p:transition spd="med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1853"/>
      </p:ext>
    </p:extLst>
  </p:cSld>
  <p:clrMapOvr>
    <a:masterClrMapping/>
  </p:clrMapOvr>
  <p:transition spd="med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4837"/>
      </p:ext>
    </p:extLst>
  </p:cSld>
  <p:clrMapOvr>
    <a:masterClrMapping/>
  </p:clrMapOvr>
  <p:transition spd="med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65574"/>
      </p:ext>
    </p:extLst>
  </p:cSld>
  <p:clrMapOvr>
    <a:masterClrMapping/>
  </p:clrMapOvr>
  <p:transition spd="med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89794"/>
      </p:ext>
    </p:extLst>
  </p:cSld>
  <p:clrMapOvr>
    <a:masterClrMapping/>
  </p:clrMapOvr>
  <p:transition spd="med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58983"/>
      </p:ext>
    </p:extLst>
  </p:cSld>
  <p:clrMapOvr>
    <a:masterClrMapping/>
  </p:clrMapOvr>
  <p:transition spd="med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74917"/>
      </p:ext>
    </p:extLst>
  </p:cSld>
  <p:clrMapOvr>
    <a:masterClrMapping/>
  </p:clrMapOvr>
  <p:transition spd="med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35911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66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8DD366F-9051-4C28-AC09-5804D8842834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C42CBE3-D494-4B9C-B302-3E43AD993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67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7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616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26CF6-85C4-44B7-B3A2-5B3BD9600B8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5DFDF-C758-46AA-99EF-CD6CD89A6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77" r:id="rId9"/>
    <p:sldLayoutId id="2147484064" r:id="rId10"/>
    <p:sldLayoutId id="2147484065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138713-8E72-4BC9-8859-4BB6B75A3483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1A81D0-CED7-4C18-8341-355C40BB1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7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616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6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5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26CF6-85C4-44B7-B3A2-5B3BD9600B8B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5DFDF-C758-46AA-99EF-CD6CD89A66E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138713-8E72-4BC9-8859-4BB6B75A34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1A81D0-CED7-4C18-8341-355C40BB1B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&#1086;&#1087;&#1088;&#1077;&#1076;&#1077;&#1083;&#1077;&#1085;&#1080;&#1077;%20&#1103;&#1074;&#1083;&#1077;&#1085;&#1080;&#1081;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koster.mp3" TargetMode="External"/><Relationship Id="rId2" Type="http://schemas.openxmlformats.org/officeDocument/2006/relationships/hyperlink" Target="DrSpaun-Pianino-i-zvuk-dozhdya(muzofon.com).mp3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Zvuk_salyuta_-_Bez_nazvaniya_(get-tune.net).mp3" TargetMode="External"/><Relationship Id="rId5" Type="http://schemas.openxmlformats.org/officeDocument/2006/relationships/hyperlink" Target="deep_snow.mp3" TargetMode="External"/><Relationship Id="rId4" Type="http://schemas.openxmlformats.org/officeDocument/2006/relationships/hyperlink" Target="Kipyaschaya_burlyaschaya_voda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../&#1055;&#1088;&#1077;&#1079;&#1077;&#1085;&#1090;&#1072;&#1094;&#1080;&#1103;.%20&#1042;&#1080;&#1076;&#1077;&#1086;.%20&#1047;&#1074;&#1091;&#1082;/&#1082;&#1091;&#1082;&#1091;&#1096;&#1082;&#1072;.wav" TargetMode="Externa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9;&#1072;&#1080;&#1084;&#1086;&#1076;&#1077;&#1081;&#1089;&#1090;&#1074;&#1080;&#1077;%20&#1093;&#1083;&#1086;&#1088;&#1072;%20&#1089;%20&#1086;&#1088;&#1075;&#1072;&#1085;&#1080;&#1095;&#1077;&#1089;&#1082;&#1080;&#1084;&#1080;%20&#1082;&#1088;&#1072;&#1089;&#1080;&#1090;&#1077;&#1083;&#1103;&#1084;&#1080;.wm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ience_chemi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068638"/>
            <a:ext cx="482441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7800" y="5127625"/>
            <a:ext cx="4392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</a:t>
            </a:r>
            <a:r>
              <a:rPr lang="ru-RU" sz="2000" b="1">
                <a:solidFill>
                  <a:srgbClr val="990033"/>
                </a:solidFill>
                <a:latin typeface="Arial Black" pitchFamily="34" charset="0"/>
              </a:rPr>
              <a:t>Урок химии в 7 классе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800" b="1">
                <a:solidFill>
                  <a:srgbClr val="990033"/>
                </a:solidFill>
                <a:latin typeface="Arial Black" pitchFamily="34" charset="0"/>
              </a:rPr>
              <a:t>Подготовила Шегидевич Н. П.</a:t>
            </a:r>
            <a:r>
              <a:rPr lang="ru-RU" sz="2800" b="1">
                <a:solidFill>
                  <a:srgbClr val="990033"/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0763" cy="4391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Явления физические и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химические. Признаки и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условия протекания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химических реакций.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771E-15E5-4B76-807E-018E976E0CF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F01-6822-42E5-A001-3621CA8F6C88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проведение опы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61" y="1055854"/>
            <a:ext cx="28670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явления прир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679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rot="2873018">
            <a:off x="3866356" y="2940845"/>
            <a:ext cx="3400425" cy="334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7991685">
            <a:off x="1701006" y="2899569"/>
            <a:ext cx="2881313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84213" y="4652963"/>
            <a:ext cx="38163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Физические </a:t>
            </a:r>
          </a:p>
          <a:p>
            <a:pPr algn="ctr"/>
            <a:r>
              <a:rPr lang="ru-RU" sz="32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явления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4716463" y="4437063"/>
            <a:ext cx="3959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Химические </a:t>
            </a:r>
          </a:p>
          <a:p>
            <a:pPr algn="ctr"/>
            <a:r>
              <a:rPr lang="ru-RU" sz="32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явления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2511" y="260648"/>
            <a:ext cx="5643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6000" b="1" dirty="0">
                <a:solidFill>
                  <a:srgbClr val="A50021"/>
                </a:solidFill>
                <a:hlinkClick r:id="rId4" action="ppaction://hlinkfile"/>
              </a:rPr>
              <a:t>Явления</a:t>
            </a:r>
            <a:endParaRPr lang="ru-RU" sz="6000" b="1" dirty="0">
              <a:solidFill>
                <a:srgbClr val="A5002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A8056-AE12-4054-8693-C2319B9D39D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C97F6-BE34-4C69-AC7E-7E2684FD2CB1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5050"/>
                    </a:gs>
                    <a:gs pos="100000">
                      <a:srgbClr val="008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Признаки химической реакции</a:t>
            </a:r>
          </a:p>
        </p:txBody>
      </p:sp>
      <p:pic>
        <p:nvPicPr>
          <p:cNvPr id="29699" name="Picture 6" descr="химические вещес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1748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66246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latin typeface="Arial Black" pitchFamily="34" charset="0"/>
              </a:rPr>
              <a:t> </a:t>
            </a: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изменение цвета;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выделение газа;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появление запаха;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образование осадка;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выделение тепла и света</a:t>
            </a:r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>
            <a:off x="6443663" y="3213100"/>
            <a:ext cx="647700" cy="936625"/>
          </a:xfrm>
          <a:prstGeom prst="cloudCallout">
            <a:avLst>
              <a:gd name="adj1" fmla="val 44116"/>
              <a:gd name="adj2" fmla="val 106778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8101013" y="4581525"/>
            <a:ext cx="576262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10"/>
          <p:cNvSpPr>
            <a:spLocks noChangeArrowheads="1"/>
          </p:cNvSpPr>
          <p:nvPr/>
        </p:nvSpPr>
        <p:spPr bwMode="auto">
          <a:xfrm>
            <a:off x="7956550" y="4292600"/>
            <a:ext cx="576263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11"/>
          <p:cNvSpPr>
            <a:spLocks noChangeArrowheads="1"/>
          </p:cNvSpPr>
          <p:nvPr/>
        </p:nvSpPr>
        <p:spPr bwMode="auto">
          <a:xfrm>
            <a:off x="8172450" y="4437063"/>
            <a:ext cx="576263" cy="4318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732588" y="2565400"/>
            <a:ext cx="1511300" cy="1800225"/>
          </a:xfrm>
          <a:prstGeom prst="cloudCallout">
            <a:avLst>
              <a:gd name="adj1" fmla="val -23528"/>
              <a:gd name="adj2" fmla="val 62083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94DFA-456B-4AA0-8A4B-5405D9B30DB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D74AC-01BA-4AAB-B98C-3385D1C68922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28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Сформулируйте определение    «</a:t>
            </a:r>
            <a:r>
              <a:rPr lang="ru-RU" sz="4400">
                <a:solidFill>
                  <a:srgbClr val="006600"/>
                </a:solidFill>
                <a:latin typeface="Arial Black" pitchFamily="34" charset="0"/>
              </a:rPr>
              <a:t>физические явления</a:t>
            </a: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», используя ключевые слова…</a:t>
            </a:r>
          </a:p>
        </p:txBody>
      </p:sp>
      <p:sp>
        <p:nvSpPr>
          <p:cNvPr id="31749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230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FF6600"/>
                </a:solidFill>
                <a:latin typeface="Arial Black" pitchFamily="34" charset="0"/>
              </a:rPr>
              <a:t>форма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195513" y="5013325"/>
            <a:ext cx="47513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800080"/>
                </a:solidFill>
                <a:latin typeface="Arial Black" pitchFamily="34" charset="0"/>
              </a:rPr>
              <a:t>агрегатное состояние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516688" y="4868863"/>
            <a:ext cx="2449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A50021"/>
                </a:solidFill>
                <a:latin typeface="Arial Black" pitchFamily="34" charset="0"/>
              </a:rPr>
              <a:t>состав</a:t>
            </a:r>
          </a:p>
        </p:txBody>
      </p:sp>
      <p:pic>
        <p:nvPicPr>
          <p:cNvPr id="31753" name="Picture 10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93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1071563" y="357188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A50021"/>
                </a:solidFill>
              </a:rPr>
              <a:t>Задание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A54C0C-127F-4DBD-AE95-151EBC025D2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2192D-EC2F-4EEC-A725-125A462CB928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403350" y="1412875"/>
            <a:ext cx="6553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Физические явления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1188" y="2276475"/>
            <a:ext cx="79930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— это явления, при которых </a:t>
            </a:r>
            <a:r>
              <a:rPr lang="ru-RU" sz="4000" u="sng" dirty="0" smtClean="0">
                <a:solidFill>
                  <a:srgbClr val="000099"/>
                </a:solidFill>
                <a:latin typeface="Arial Black" pitchFamily="34" charset="0"/>
              </a:rPr>
              <a:t>изменяется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u="sng" dirty="0">
                <a:solidFill>
                  <a:srgbClr val="000099"/>
                </a:solidFill>
                <a:latin typeface="Arial Black" pitchFamily="34" charset="0"/>
              </a:rPr>
              <a:t>форма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или </a:t>
            </a:r>
            <a:r>
              <a:rPr lang="ru-RU" sz="4000" u="sng" dirty="0">
                <a:solidFill>
                  <a:srgbClr val="000099"/>
                </a:solidFill>
                <a:latin typeface="Arial Black" pitchFamily="34" charset="0"/>
              </a:rPr>
              <a:t>агрегатное состояние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веществ, но их </a:t>
            </a:r>
            <a:r>
              <a:rPr lang="ru-RU" sz="4000" u="sng" dirty="0" smtClean="0">
                <a:solidFill>
                  <a:srgbClr val="000099"/>
                </a:solidFill>
                <a:latin typeface="Arial Black" pitchFamily="34" charset="0"/>
              </a:rPr>
              <a:t>состав не меняется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.</a:t>
            </a:r>
            <a:endParaRPr lang="ru-RU" sz="4000" u="sng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43000" y="428625"/>
            <a:ext cx="7358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>
                <a:solidFill>
                  <a:srgbClr val="A50021"/>
                </a:solidFill>
              </a:rPr>
              <a:t>Важное определение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A77436-B0F2-4319-B8C9-73A146803BA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98EF-A67F-4044-B123-4826C6B1F387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280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Сформулируйте определение    «</a:t>
            </a:r>
            <a:r>
              <a:rPr lang="ru-RU" sz="4400">
                <a:solidFill>
                  <a:srgbClr val="006600"/>
                </a:solidFill>
                <a:latin typeface="Arial Black" pitchFamily="34" charset="0"/>
              </a:rPr>
              <a:t>химические явления</a:t>
            </a: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», используя ключевые слова…</a:t>
            </a:r>
          </a:p>
        </p:txBody>
      </p:sp>
      <p:sp>
        <p:nvSpPr>
          <p:cNvPr id="32773" name="AutoShape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442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FF6600"/>
                </a:solidFill>
                <a:latin typeface="Arial Black" pitchFamily="34" charset="0"/>
              </a:rPr>
              <a:t>образование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284663" y="5356225"/>
            <a:ext cx="475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u="sng">
                <a:solidFill>
                  <a:srgbClr val="800080"/>
                </a:solidFill>
                <a:latin typeface="Arial Black" pitchFamily="34" charset="0"/>
              </a:rPr>
              <a:t>новых веществ</a:t>
            </a:r>
          </a:p>
        </p:txBody>
      </p:sp>
      <p:pic>
        <p:nvPicPr>
          <p:cNvPr id="32776" name="Picture 10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93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1071563" y="357188"/>
            <a:ext cx="778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A50021"/>
                </a:solidFill>
              </a:rPr>
              <a:t>Задание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8CE662-52DA-44E0-A409-41D3A61223F1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31F83-4D44-434B-855C-4DC6824F499E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95288" y="1330325"/>
            <a:ext cx="8497887" cy="16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1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Химические явления</a:t>
            </a:r>
          </a:p>
          <a:p>
            <a:pPr algn="ctr"/>
            <a:r>
              <a:rPr lang="ru-RU" sz="3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CC0099"/>
                    </a:gs>
                    <a:gs pos="100000">
                      <a:srgbClr val="0066CC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(химические реакции)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3068638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>
                <a:solidFill>
                  <a:srgbClr val="000099"/>
                </a:solidFill>
                <a:latin typeface="Arial Black" pitchFamily="34" charset="0"/>
              </a:rPr>
              <a:t>— это явления, при которых происходит </a:t>
            </a:r>
            <a:r>
              <a:rPr lang="ru-RU" sz="4000" u="sng">
                <a:solidFill>
                  <a:srgbClr val="000099"/>
                </a:solidFill>
                <a:latin typeface="Arial Black" pitchFamily="34" charset="0"/>
              </a:rPr>
              <a:t>образование новых веществ.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357313" y="114300"/>
            <a:ext cx="657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A50021"/>
                </a:solidFill>
              </a:rPr>
              <a:t>Важное определение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03951C-F766-4DB4-B9F4-64F4231ABAA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29D2C-7E02-4F42-B31D-53B2B2CA2389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7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3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3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135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0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50000">
                    <a:srgbClr val="FF5050"/>
                  </a:gs>
                  <a:gs pos="100000">
                    <a:srgbClr val="0080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755576" y="2564904"/>
            <a:ext cx="7704137" cy="299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ts val="3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соприкосновение веществ;</a:t>
            </a:r>
          </a:p>
          <a:p>
            <a:pPr eaLnBrk="1" hangingPunct="1">
              <a:lnSpc>
                <a:spcPts val="2700"/>
              </a:lnSpc>
              <a:spcBef>
                <a:spcPts val="3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измельчение веществ;</a:t>
            </a:r>
          </a:p>
          <a:p>
            <a:pPr eaLnBrk="1" hangingPunct="1">
              <a:lnSpc>
                <a:spcPts val="2700"/>
              </a:lnSpc>
              <a:spcBef>
                <a:spcPts val="3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 нагревание </a:t>
            </a:r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веществ;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  <a:p>
            <a:pPr eaLnBrk="1" hangingPunct="1">
              <a:lnSpc>
                <a:spcPts val="2700"/>
              </a:lnSpc>
              <a:spcBef>
                <a:spcPts val="3000"/>
              </a:spcBef>
              <a:buClr>
                <a:srgbClr val="990099"/>
              </a:buClr>
              <a:buFont typeface="Wingdings" pitchFamily="2" charset="2"/>
              <a:buChar char="q"/>
            </a:pPr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освещение некоторых </a:t>
            </a:r>
            <a:r>
              <a:rPr lang="ru-RU" sz="3200" dirty="0" smtClean="0">
                <a:solidFill>
                  <a:srgbClr val="000099"/>
                </a:solidFill>
                <a:latin typeface="Arial Black" pitchFamily="34" charset="0"/>
              </a:rPr>
              <a:t>веществ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E93EE-1C64-4EE9-8F18-50173460E6C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8230B-D242-4A43-94B0-BAFBA83984B0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4868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5050"/>
                    </a:gs>
                    <a:gs pos="100000">
                      <a:srgbClr val="008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Условия протекания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5050"/>
                    </a:gs>
                    <a:gs pos="100000">
                      <a:srgbClr val="008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химических реакций</a:t>
            </a:r>
            <a:endParaRPr lang="ru-RU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50000">
                    <a:srgbClr val="FF5050"/>
                  </a:gs>
                  <a:gs pos="100000">
                    <a:srgbClr val="0080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064500" cy="1470025"/>
          </a:xfrm>
        </p:spPr>
        <p:txBody>
          <a:bodyPr/>
          <a:lstStyle/>
          <a:p>
            <a:pPr algn="l"/>
            <a:r>
              <a:rPr lang="ru-RU" sz="6600" b="1" i="1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7118350" cy="3600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</a:rPr>
              <a:t>Слушаем звуки.</a:t>
            </a:r>
          </a:p>
          <a:p>
            <a:pPr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</a:rPr>
              <a:t> Отгадываем какое это явление?</a:t>
            </a:r>
          </a:p>
          <a:p>
            <a:pPr algn="l" fontAlgn="auto">
              <a:buFont typeface="Wingdings 2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cs typeface="Aharoni" pitchFamily="2" charset="-79"/>
                <a:hlinkClick r:id="rId2" action="ppaction://hlinkfile"/>
              </a:rPr>
              <a:t>Звук 1.</a:t>
            </a:r>
            <a:endParaRPr lang="ru-RU" sz="2800" dirty="0" smtClean="0">
              <a:solidFill>
                <a:schemeClr val="bg1"/>
              </a:solidFill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  <a:hlinkClick r:id="rId3" action="ppaction://hlinkfile"/>
              </a:rPr>
              <a:t>Звук 2.</a:t>
            </a:r>
            <a:endParaRPr lang="ru-RU" sz="2800" dirty="0" smtClean="0"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  <a:hlinkClick r:id="rId4" action="ppaction://hlinkfile"/>
              </a:rPr>
              <a:t>Звук 3.</a:t>
            </a:r>
            <a:endParaRPr lang="ru-RU" sz="2800" dirty="0" smtClean="0"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  <a:hlinkClick r:id="rId5" action="ppaction://hlinkfile"/>
              </a:rPr>
              <a:t>Звук 4.</a:t>
            </a:r>
            <a:endParaRPr lang="ru-RU" sz="2800" dirty="0" smtClean="0"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r>
              <a:rPr lang="ru-RU" sz="2800" dirty="0" smtClean="0">
                <a:cs typeface="Aharoni" pitchFamily="2" charset="-79"/>
                <a:hlinkClick r:id="rId6" action="ppaction://hlinkfile"/>
              </a:rPr>
              <a:t>Звук 5.</a:t>
            </a:r>
            <a:endParaRPr lang="ru-RU" sz="2800" dirty="0" smtClean="0"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endParaRPr lang="ru-RU" sz="2800" dirty="0" smtClean="0">
              <a:cs typeface="Aharoni" pitchFamily="2" charset="-79"/>
            </a:endParaRPr>
          </a:p>
          <a:p>
            <a:pPr algn="l" fontAlgn="auto">
              <a:buFont typeface="Wingdings 2" charset="2"/>
              <a:buNone/>
              <a:defRPr/>
            </a:pPr>
            <a:endParaRPr lang="ru-RU" sz="3600" dirty="0" smtClean="0">
              <a:cs typeface="Aharoni" pitchFamily="2" charset="-79"/>
            </a:endParaRPr>
          </a:p>
          <a:p>
            <a:pPr fontAlgn="auto">
              <a:buFont typeface="Wingdings 2" charset="2"/>
              <a:buNone/>
              <a:defRPr/>
            </a:pPr>
            <a:endParaRPr lang="ru-RU" sz="3600" dirty="0">
              <a:cs typeface="Aharoni" pitchFamily="2" charset="-79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E6BFE7-B958-4196-9B6B-ACB6D325B32E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0EA78-7E48-47C7-B0FB-2AFF19B0568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64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369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6" y="476672"/>
            <a:ext cx="9032875" cy="1960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44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600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1). </a:t>
            </a:r>
            <a:r>
              <a:rPr lang="ru-RU" sz="3600" i="1" u="sng" dirty="0" smtClean="0">
                <a:solidFill>
                  <a:srgbClr val="DBD5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Плавление галлия на ладони.</a:t>
            </a:r>
            <a:r>
              <a:rPr lang="ru-RU" dirty="0" smtClean="0">
                <a:solidFill>
                  <a:srgbClr val="5434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dirty="0" smtClean="0">
                <a:solidFill>
                  <a:srgbClr val="5434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CFDD06-1FEC-4291-B144-AED0F04C154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24E7E-D5BA-4782-A07B-F2C834BBD07D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996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0" y="404813"/>
            <a:ext cx="4321175" cy="15113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5400" dirty="0" smtClean="0">
                <a:solidFill>
                  <a:srgbClr val="756525"/>
                </a:solidFill>
                <a:latin typeface="Arial Black" pitchFamily="34" charset="0"/>
              </a:rPr>
              <a:t>Какое явление?</a:t>
            </a:r>
            <a:endParaRPr lang="ru-RU" dirty="0" smtClean="0"/>
          </a:p>
        </p:txBody>
      </p:sp>
      <p:pic>
        <p:nvPicPr>
          <p:cNvPr id="39939" name="Picture 10" descr="скисание моло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3" y="1125538"/>
            <a:ext cx="4289425" cy="4751387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4008" y="2492375"/>
            <a:ext cx="4499992" cy="3629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u="sng" dirty="0" smtClean="0">
                <a:solidFill>
                  <a:schemeClr val="accent1">
                    <a:lumMod val="50000"/>
                  </a:schemeClr>
                </a:solidFill>
              </a:rPr>
              <a:t>2).Скисание      молока.</a:t>
            </a:r>
            <a:endParaRPr lang="ru-RU" sz="54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FD3F6-6FBD-48FD-BC5F-7346377FFB6C}" type="datetime1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6948E-5221-489F-B11B-4E899282218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21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написа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508500"/>
            <a:ext cx="1965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куку5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укушка.wav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43325" y="4829175"/>
            <a:ext cx="10080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8313" y="1774825"/>
            <a:ext cx="76438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Повторяем химические символы.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Разгадайте кроссворды.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Назовите </a:t>
            </a:r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ключевое слово.</a:t>
            </a:r>
          </a:p>
        </p:txBody>
      </p:sp>
      <p:pic>
        <p:nvPicPr>
          <p:cNvPr id="22535" name="Picture 7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7788"/>
            <a:ext cx="1287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8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8313" y="5734050"/>
            <a:ext cx="647700" cy="719138"/>
          </a:xfrm>
          <a:prstGeom prst="actionButtonDocumen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143000" y="857250"/>
            <a:ext cx="7358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A50021"/>
                </a:solidFill>
              </a:rPr>
              <a:t>Задание группам</a:t>
            </a:r>
          </a:p>
        </p:txBody>
      </p:sp>
      <p:sp>
        <p:nvSpPr>
          <p:cNvPr id="22538" name="Дата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9C0E94-38C5-496D-80AD-B3EB22A4C7DA}" type="datetime1">
              <a:rPr lang="ru-RU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14.12.2012</a:t>
            </a:fld>
            <a:endParaRPr lang="ru-RU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253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595959"/>
                </a:solidFill>
                <a:latin typeface="Century Gothic" pitchFamily="34" charset="0"/>
              </a:rPr>
              <a:t>Автор Н. П. Шегидевич, учитель химии ГУО школа 13 г. Гродно</a:t>
            </a:r>
          </a:p>
        </p:txBody>
      </p:sp>
      <p:sp>
        <p:nvSpPr>
          <p:cNvPr id="225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BDB244-C340-4F5F-A7F6-8DBCA930D326}" type="slidenum">
              <a:rPr lang="ru-RU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2</a:t>
            </a:fld>
            <a:endParaRPr lang="ru-RU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2"/>
                </p:tgtEl>
              </p:cMediaNode>
            </p:audio>
          </p:childTnLst>
        </p:cTn>
      </p:par>
    </p:tnLst>
    <p:bldLst>
      <p:bldP spid="460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825"/>
            <a:ext cx="9251950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48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3). Пожелтели листья.</a:t>
            </a:r>
            <a:endParaRPr lang="ru-RU" sz="28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0964" name="Объект 1"/>
          <p:cNvSpPr>
            <a:spLocks noGrp="1"/>
          </p:cNvSpPr>
          <p:nvPr>
            <p:ph idx="1"/>
          </p:nvPr>
        </p:nvSpPr>
        <p:spPr>
          <a:xfrm>
            <a:off x="827584" y="3340100"/>
            <a:ext cx="8137029" cy="32575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66"/>
                </a:solidFill>
              </a:rPr>
              <a:t>Осень. Обсыпается весь наш бедный сад,</a:t>
            </a:r>
            <a:br>
              <a:rPr lang="ru-RU" sz="2800" b="1" dirty="0" smtClean="0">
                <a:solidFill>
                  <a:srgbClr val="FFFF66"/>
                </a:solidFill>
              </a:rPr>
            </a:br>
            <a:r>
              <a:rPr lang="ru-RU" sz="2800" b="1" dirty="0" smtClean="0">
                <a:solidFill>
                  <a:srgbClr val="FFFF66"/>
                </a:solidFill>
              </a:rPr>
              <a:t>Листья пожелтевшие по ветру летят…</a:t>
            </a:r>
            <a:br>
              <a:rPr lang="ru-RU" sz="2800" b="1" dirty="0" smtClean="0">
                <a:solidFill>
                  <a:srgbClr val="FFFF66"/>
                </a:solidFill>
              </a:rPr>
            </a:br>
            <a:endParaRPr lang="ru-RU" sz="2800" b="1" dirty="0" smtClean="0">
              <a:solidFill>
                <a:srgbClr val="FFFF66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66"/>
                </a:solidFill>
              </a:rPr>
              <a:t>А. Толстой</a:t>
            </a:r>
            <a:endParaRPr lang="ru-RU" dirty="0" smtClean="0">
              <a:solidFill>
                <a:srgbClr val="FFFF66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95AE10-69FF-454F-90D7-68F683DC0AD8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FD900-E2EE-4E81-AD62-A233CD025CFE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47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1835150" y="5229225"/>
            <a:ext cx="7126288" cy="923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40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4). Производство глиняных изделий.</a:t>
            </a:r>
            <a:endParaRPr lang="ru-RU" sz="20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350AE8-3DF8-49AA-8F6C-DFF7CD39522E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2020-6011-4063-80B2-B960A8CA46C5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12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7565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5). Какое явление?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6224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4100" smtClean="0">
                <a:solidFill>
                  <a:srgbClr val="756525"/>
                </a:solidFill>
                <a:latin typeface="Arial Black" pitchFamily="34" charset="0"/>
                <a:ea typeface="Trebuchet MS" pitchFamily="34" charset="0"/>
                <a:cs typeface="Trebuchet MS" pitchFamily="34" charset="0"/>
                <a:hlinkClick r:id="rId3" action="ppaction://hlinkfile"/>
              </a:rPr>
              <a:t>Смотрим видеофрагмент «Отбеливание ткани»</a:t>
            </a:r>
            <a:endParaRPr lang="ru-RU" sz="4100" smtClean="0">
              <a:solidFill>
                <a:srgbClr val="756525"/>
              </a:solidFill>
              <a:latin typeface="Arial Black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0B3AB7-E66E-4E08-A234-401A61E298A0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C80B6-4E73-4508-BAB5-5470E5793133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84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476375" y="5013325"/>
            <a:ext cx="7124700" cy="923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0A1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dirty="0" smtClean="0">
                <a:solidFill>
                  <a:srgbClr val="0A1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4800" i="1" u="sng" dirty="0" smtClean="0">
                <a:solidFill>
                  <a:srgbClr val="0A11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6). Таяние льда.</a:t>
            </a:r>
            <a:endParaRPr lang="ru-RU" sz="2800" i="1" u="sng" dirty="0" smtClean="0">
              <a:solidFill>
                <a:srgbClr val="0A112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76E3DC-A400-48B7-8BDE-9C79FBF6E73C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BA6E-87E3-4B9A-B9A3-B2C58E9E6BD8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10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918450" cy="1379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/>
              <a:t>Классная работа</a:t>
            </a:r>
            <a:endParaRPr lang="ru-RU" sz="6600" dirty="0"/>
          </a:p>
        </p:txBody>
      </p:sp>
      <p:sp>
        <p:nvSpPr>
          <p:cNvPr id="2355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4213" y="1916113"/>
            <a:ext cx="7775575" cy="1657350"/>
          </a:xfrm>
        </p:spPr>
        <p:txBody>
          <a:bodyPr/>
          <a:lstStyle/>
          <a:p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Явления физические и химические.</a:t>
            </a:r>
          </a:p>
          <a:p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и условия протекания химических реакций.</a:t>
            </a:r>
          </a:p>
        </p:txBody>
      </p:sp>
      <p:pic>
        <p:nvPicPr>
          <p:cNvPr id="23556" name="Picture 2" descr="C:\Users\natasha\AppData\Local\Microsoft\Windows\Temporary Internet Files\Content.IE5\RWA4Z55W\MM900254466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819525"/>
            <a:ext cx="31702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37AC16-65AA-4744-A1B5-C40F0CD0A19A}" type="datetime1">
              <a:rPr lang="ru-RU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14.12.2012</a:t>
            </a:fld>
            <a:endParaRPr lang="ru-RU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355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595959"/>
                </a:solidFill>
                <a:latin typeface="Century Gothic" pitchFamily="34" charset="0"/>
              </a:rPr>
              <a:t>Автор Н. П. Шегидевич, учитель химии ГУО школа 13 г. Гродно</a:t>
            </a:r>
          </a:p>
        </p:txBody>
      </p:sp>
      <p:sp>
        <p:nvSpPr>
          <p:cNvPr id="2355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FB7AE9-AE2D-4069-8738-F5CA886FA529}" type="slidenum">
              <a:rPr lang="ru-RU" sz="120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3</a:t>
            </a:fld>
            <a:endParaRPr lang="ru-RU" sz="120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44001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220663" y="5732463"/>
            <a:ext cx="86868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rebuchet MS" pitchFamily="34" charset="0"/>
                <a:cs typeface="Trebuchet MS" pitchFamily="34" charset="0"/>
              </a:rPr>
              <a:t>Извержение вулкана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E27D46-9CE4-4D83-AD64-E64BDCE0E57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D1B40-91FC-4C53-89E1-B706C9AA6099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A00D7-8124-4FFF-898B-09D7CCA696E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8D9AD-E81B-4529-85A0-5C6A52D7491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709613" y="5445125"/>
            <a:ext cx="7772400" cy="1203325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>
                <a:solidFill>
                  <a:schemeClr val="bg1"/>
                </a:solidFill>
              </a:rPr>
              <a:t>Жук-бомбардир</a:t>
            </a:r>
          </a:p>
        </p:txBody>
      </p:sp>
    </p:spTree>
  </p:cSld>
  <p:clrMapOvr>
    <a:masterClrMapping/>
  </p:clrMapOvr>
  <p:transition spd="med">
    <p:diamond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187450" y="2420938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320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16013" y="2349500"/>
            <a:ext cx="67691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Человек должен верить, что непонятное можно понять: иначе он не стал бы размышлять о нём…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076825" y="5229225"/>
            <a:ext cx="1873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  <a:latin typeface="Monotype Corsiva" pitchFamily="66" charset="0"/>
              </a:rPr>
              <a:t>И. Гёте  </a:t>
            </a:r>
          </a:p>
        </p:txBody>
      </p:sp>
      <p:pic>
        <p:nvPicPr>
          <p:cNvPr id="55301" name="Picture 7" descr="опреде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81525"/>
            <a:ext cx="145891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42938" y="642938"/>
            <a:ext cx="785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A50021"/>
                </a:solidFill>
              </a:rPr>
              <a:t>Мудрые мысли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7F1DF2-BC9F-46C0-8519-6151D0114C1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564EB-1C32-4F23-A041-5947F38AC8E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опреде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868863"/>
            <a:ext cx="12938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4518025"/>
            <a:ext cx="6119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4000" b="1">
                <a:solidFill>
                  <a:srgbClr val="0000CC"/>
                </a:solidFill>
                <a:latin typeface="Monotype Corsiva" pitchFamily="66" charset="0"/>
              </a:rPr>
              <a:t>Толковый</a:t>
            </a:r>
            <a:r>
              <a:rPr lang="ru-RU" sz="4000" b="1">
                <a:solidFill>
                  <a:srgbClr val="000099"/>
                </a:solidFill>
                <a:latin typeface="Monotype Corsiva" pitchFamily="66" charset="0"/>
              </a:rPr>
              <a:t> словарь С.И.Ожегов 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25513" y="719138"/>
            <a:ext cx="7200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Arial Black" pitchFamily="34" charset="0"/>
              </a:rPr>
              <a:t>Явление — то, в чём сказывается, обнаруживается сущность, а также всякое проявление чего-нибудь...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53239B-33AC-4621-A562-0D7292FEE52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D4949-BD14-45D4-ABC8-147D1CF4C707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70038" y="3044825"/>
            <a:ext cx="72723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900">
                <a:solidFill>
                  <a:srgbClr val="000099"/>
                </a:solidFill>
                <a:latin typeface="Arial Black" pitchFamily="34" charset="0"/>
              </a:rPr>
              <a:t>1. Что происходит с веществами? Какие изменения вы наблюдаете?</a:t>
            </a: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1655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/>
            <a:r>
              <a:rPr lang="ru-RU" sz="6000" kern="10"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Химический эксперимент</a:t>
            </a:r>
          </a:p>
          <a:p>
            <a:pPr algn="ctr"/>
            <a:r>
              <a:rPr lang="ru-RU" sz="6000" kern="10">
                <a:solidFill>
                  <a:srgbClr val="A5002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Вопросы для обсуждения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1008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0">
                <a:solidFill>
                  <a:srgbClr val="CC33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1547813" y="5949950"/>
            <a:ext cx="71993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100">
                <a:solidFill>
                  <a:srgbClr val="990033"/>
                </a:solidFill>
                <a:latin typeface="Arial Black" pitchFamily="34" charset="0"/>
              </a:rPr>
              <a:t>Результаты наблюдений запишите в таблицу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EF08B5-0368-4D03-B55B-B808F167E14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52513-D1A8-4F17-BEAA-21810AF8FAEC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04813"/>
            <a:ext cx="7772400" cy="4318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cs typeface="Trebuchet MS" pitchFamily="34" charset="0"/>
              </a:rPr>
              <a:t>Явления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570778"/>
              </p:ext>
            </p:extLst>
          </p:nvPr>
        </p:nvGraphicFramePr>
        <p:xfrm>
          <a:off x="251520" y="1340768"/>
          <a:ext cx="8533456" cy="50797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2133364"/>
                <a:gridCol w="2133364"/>
                <a:gridCol w="2133364"/>
                <a:gridCol w="2133364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Явления </a:t>
                      </a:r>
                      <a:r>
                        <a:rPr lang="ru-RU" sz="2800" dirty="0" err="1" smtClean="0"/>
                        <a:t>физи-ческие</a:t>
                      </a:r>
                      <a:endParaRPr lang="ru-RU" sz="18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Изменения, происходящие с веществом</a:t>
                      </a:r>
                      <a:endParaRPr lang="ru-RU" sz="2400" dirty="0"/>
                    </a:p>
                  </a:txBody>
                  <a:tcPr marT="45717" marB="45717">
                    <a:solidFill>
                      <a:srgbClr val="89A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Явления</a:t>
                      </a:r>
                    </a:p>
                    <a:p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хими-ческие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</a:tr>
              <a:tr h="11707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1).  Выпрямляем спираль медной проволоки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Изменилась форма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Выделение тепла и света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2). Горение спички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10655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3).  Кипение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воды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Изменилось</a:t>
                      </a:r>
                      <a:r>
                        <a:rPr lang="ru-RU" sz="1800" baseline="0" dirty="0" smtClean="0"/>
                        <a:t> агрегатное состояние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Выпадает осадок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4). Реакция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dirty="0" smtClean="0"/>
                        <a:t>CuSO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800" dirty="0" smtClean="0"/>
                        <a:t> и щелочи</a:t>
                      </a:r>
                    </a:p>
                    <a:p>
                      <a:r>
                        <a:rPr lang="ru-RU" sz="1800" dirty="0" smtClean="0"/>
                        <a:t>КОН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13852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5). Растирание кусочка мела в ступке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Изменилась форма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Изменился</a:t>
                      </a:r>
                      <a:r>
                        <a:rPr lang="ru-RU" sz="1800" baseline="0" dirty="0" smtClean="0"/>
                        <a:t> цвет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6). Действие йода</a:t>
                      </a:r>
                    </a:p>
                    <a:p>
                      <a:r>
                        <a:rPr lang="ru-RU" sz="1800" dirty="0" smtClean="0"/>
                        <a:t>на крахмал</a:t>
                      </a:r>
                    </a:p>
                    <a:p>
                      <a:endParaRPr lang="ru-RU" sz="18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5D740B-3584-43DE-83DF-8DED6DD9A0B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Автор Н. П. </a:t>
            </a:r>
            <a:r>
              <a:rPr lang="ru-RU" dirty="0" err="1"/>
              <a:t>Шегидевич</a:t>
            </a:r>
            <a:r>
              <a:rPr lang="ru-RU" dirty="0"/>
              <a:t>, учитель химии ГУО школа 13 г. Гродно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5877272"/>
            <a:ext cx="608012" cy="365125"/>
          </a:xfrm>
        </p:spPr>
        <p:txBody>
          <a:bodyPr/>
          <a:lstStyle/>
          <a:p>
            <a:pPr>
              <a:defRPr/>
            </a:pPr>
            <a:fld id="{C7ED8A3A-98AE-4AA4-BACE-A6530B4AA5D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759</Words>
  <Application>Microsoft Office PowerPoint</Application>
  <PresentationFormat>Экран (4:3)</PresentationFormat>
  <Paragraphs>168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1_Исполнительная</vt:lpstr>
      <vt:lpstr>2_Исполнительная</vt:lpstr>
      <vt:lpstr>Winter</vt:lpstr>
      <vt:lpstr>Воздушный поток</vt:lpstr>
      <vt:lpstr>1_Winter</vt:lpstr>
      <vt:lpstr>3_Исполнительная</vt:lpstr>
      <vt:lpstr>1_Воздушный поток</vt:lpstr>
      <vt:lpstr>4_Исполнительная</vt:lpstr>
      <vt:lpstr>5_Исполнительная</vt:lpstr>
      <vt:lpstr>Презентация PowerPoint</vt:lpstr>
      <vt:lpstr>Презентация PowerPoint</vt:lpstr>
      <vt:lpstr>Классная работа</vt:lpstr>
      <vt:lpstr>Извержение вулкана</vt:lpstr>
      <vt:lpstr>Жук-бомбардир</vt:lpstr>
      <vt:lpstr>Презентация PowerPoint</vt:lpstr>
      <vt:lpstr>Презентация PowerPoint</vt:lpstr>
      <vt:lpstr>Презентация PowerPoint</vt:lpstr>
      <vt:lpstr>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Какое явление? 1). Плавление галлия на ладони. </vt:lpstr>
      <vt:lpstr>Какое явление?</vt:lpstr>
      <vt:lpstr>Какое явление? 3). Пожелтели листья.</vt:lpstr>
      <vt:lpstr>Какое явление? 4). Производство глиняных изделий.</vt:lpstr>
      <vt:lpstr>5). Какое явление?</vt:lpstr>
      <vt:lpstr>Какое явление? 6). Таяние льда.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Наташа</dc:creator>
  <cp:lastModifiedBy>natasha</cp:lastModifiedBy>
  <cp:revision>123</cp:revision>
  <dcterms:created xsi:type="dcterms:W3CDTF">1601-01-01T00:00:00Z</dcterms:created>
  <dcterms:modified xsi:type="dcterms:W3CDTF">2012-12-14T19:19:46Z</dcterms:modified>
</cp:coreProperties>
</file>