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0" r:id="rId3"/>
    <p:sldId id="257" r:id="rId4"/>
    <p:sldId id="259" r:id="rId5"/>
    <p:sldId id="264" r:id="rId6"/>
    <p:sldId id="265" r:id="rId7"/>
    <p:sldId id="266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3" r:id="rId21"/>
    <p:sldId id="274" r:id="rId22"/>
    <p:sldId id="275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8" r:id="rId31"/>
    <p:sldId id="289" r:id="rId32"/>
    <p:sldId id="285" r:id="rId33"/>
    <p:sldId id="286" r:id="rId34"/>
    <p:sldId id="287" r:id="rId35"/>
    <p:sldId id="258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80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AAF75-CE4A-466F-B10B-D4C9885C8375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1FF53-4DAF-482F-AEFD-22CBF860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1FF53-4DAF-482F-AEFD-22CBF860A72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vetofor4pq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214313"/>
            <a:ext cx="879951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436F2-25EF-419B-B737-96D22D67DFE8}" type="datetimeFigureOut">
              <a:rPr lang="ru-RU"/>
              <a:pPr>
                <a:defRPr/>
              </a:pPr>
              <a:t>09.08.2013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59B0B-C2F9-448E-BFA2-233DB0901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CA1F6-69B7-4CE4-97B1-6F6CF26B0B2F}" type="datetimeFigureOut">
              <a:rPr lang="ru-RU"/>
              <a:pPr>
                <a:defRPr/>
              </a:pPr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50A80-865A-4245-B918-94FAE8887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24AB3-221A-4337-8914-CACB8E7038CF}" type="datetimeFigureOut">
              <a:rPr lang="ru-RU"/>
              <a:pPr>
                <a:defRPr/>
              </a:pPr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B0EF-3B13-4D71-B23A-F25B7E92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1BFB-C7B6-475C-BC8C-685B99E5FFCC}" type="datetimeFigureOut">
              <a:rPr lang="ru-RU"/>
              <a:pPr>
                <a:defRPr/>
              </a:pPr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76635-B93A-4B33-9988-C9607E1F6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DB0E-5B45-4D7C-8A15-1FDFAF100FD4}" type="datetimeFigureOut">
              <a:rPr lang="ru-RU"/>
              <a:pPr>
                <a:defRPr/>
              </a:pPr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27D39-FBD0-44DD-BD5C-EDEDF76D3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0407-8C13-4738-BE43-6A28FE6489BA}" type="datetimeFigureOut">
              <a:rPr lang="ru-RU"/>
              <a:pPr>
                <a:defRPr/>
              </a:pPr>
              <a:t>09.08.2013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F791A-F049-4292-A8FC-1C1DDBB36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30DFA-EBBA-4CB3-A13A-13FD09019877}" type="datetimeFigureOut">
              <a:rPr lang="ru-RU"/>
              <a:pPr>
                <a:defRPr/>
              </a:pPr>
              <a:t>09.08.2013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DE0A-3645-4984-BCA3-72DBF6BF0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4DA0F-EAB4-4D1E-80D1-2E2DAAA7078D}" type="datetimeFigureOut">
              <a:rPr lang="ru-RU"/>
              <a:pPr>
                <a:defRPr/>
              </a:pPr>
              <a:t>09.08.2013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F90B5-FFE0-48A2-A20C-506A615F9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1DB51-0EEF-47BF-896F-D747331B932F}" type="datetimeFigureOut">
              <a:rPr lang="ru-RU"/>
              <a:pPr>
                <a:defRPr/>
              </a:pPr>
              <a:t>09.08.2013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7CDF2-C79F-48F0-8E2A-B91E1E801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D539-2A6A-4389-A86D-FC0F6CAC47C0}" type="datetimeFigureOut">
              <a:rPr lang="ru-RU"/>
              <a:pPr>
                <a:defRPr/>
              </a:pPr>
              <a:t>09.08.2013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E4BD3-FD4F-4DF1-9F7F-DE5AACCB4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8B1D-FD14-4629-9685-0DED84F43262}" type="datetimeFigureOut">
              <a:rPr lang="ru-RU"/>
              <a:pPr>
                <a:defRPr/>
              </a:pPr>
              <a:t>09.08.2013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E3B7E-BBEC-40A1-881E-6419308AA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6B9ABA-AAB0-4E79-BF9C-1AF3E402A8E5}" type="datetimeFigureOut">
              <a:rPr lang="ru-RU"/>
              <a:pPr>
                <a:defRPr/>
              </a:pPr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16EAFD-9495-404D-AD43-BC8A03EB7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8.xml"/><Relationship Id="rId26" Type="http://schemas.openxmlformats.org/officeDocument/2006/relationships/slide" Target="slide27.xml"/><Relationship Id="rId3" Type="http://schemas.openxmlformats.org/officeDocument/2006/relationships/control" Target="../activeX/activeX2.xml"/><Relationship Id="rId21" Type="http://schemas.openxmlformats.org/officeDocument/2006/relationships/slide" Target="slide11.xml"/><Relationship Id="rId7" Type="http://schemas.openxmlformats.org/officeDocument/2006/relationships/slide" Target="slide5.xml"/><Relationship Id="rId12" Type="http://schemas.openxmlformats.org/officeDocument/2006/relationships/slide" Target="slide12.xml"/><Relationship Id="rId17" Type="http://schemas.openxmlformats.org/officeDocument/2006/relationships/slide" Target="slide19.xml"/><Relationship Id="rId25" Type="http://schemas.openxmlformats.org/officeDocument/2006/relationships/slide" Target="slide26.xml"/><Relationship Id="rId2" Type="http://schemas.openxmlformats.org/officeDocument/2006/relationships/control" Target="../activeX/activeX1.xml"/><Relationship Id="rId16" Type="http://schemas.openxmlformats.org/officeDocument/2006/relationships/slide" Target="slide18.xml"/><Relationship Id="rId20" Type="http://schemas.openxmlformats.org/officeDocument/2006/relationships/slide" Target="slide10.xml"/><Relationship Id="rId1" Type="http://schemas.openxmlformats.org/officeDocument/2006/relationships/vmlDrawing" Target="../drawings/vmlDrawing1.vml"/><Relationship Id="rId6" Type="http://schemas.openxmlformats.org/officeDocument/2006/relationships/slide" Target="slide4.xml"/><Relationship Id="rId11" Type="http://schemas.openxmlformats.org/officeDocument/2006/relationships/slide" Target="slide17.xml"/><Relationship Id="rId24" Type="http://schemas.openxmlformats.org/officeDocument/2006/relationships/slide" Target="slide25.xml"/><Relationship Id="rId5" Type="http://schemas.openxmlformats.org/officeDocument/2006/relationships/notesSlide" Target="../notesSlides/notesSlide1.xml"/><Relationship Id="rId15" Type="http://schemas.openxmlformats.org/officeDocument/2006/relationships/slide" Target="slide15.xml"/><Relationship Id="rId23" Type="http://schemas.openxmlformats.org/officeDocument/2006/relationships/slide" Target="slide24.xml"/><Relationship Id="rId10" Type="http://schemas.openxmlformats.org/officeDocument/2006/relationships/slide" Target="slide16.xml"/><Relationship Id="rId19" Type="http://schemas.openxmlformats.org/officeDocument/2006/relationships/slide" Target="slide9.xml"/><Relationship Id="rId4" Type="http://schemas.openxmlformats.org/officeDocument/2006/relationships/slideLayout" Target="../slideLayouts/slideLayout2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3.xml"/><Relationship Id="rId27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forumok.ru/index.php?act=Print&amp;client=printer&amp;f=67&amp;t=2153" TargetMode="External"/><Relationship Id="rId2" Type="http://schemas.openxmlformats.org/officeDocument/2006/relationships/hyperlink" Target="http://2berega.spb.ru/user/Polikarpowa/file/771463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7772400" cy="1470025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8000"/>
                </a:solidFill>
              </a:rPr>
              <a:t>Интерактивная викторина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077072"/>
            <a:ext cx="2592288" cy="1345704"/>
          </a:xfrm>
        </p:spPr>
        <p:txBody>
          <a:bodyPr rtlCol="0">
            <a:normAutofit fontScale="85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по правилам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дорожного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движения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79512" y="5805264"/>
            <a:ext cx="288032" cy="775233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2267744" y="188640"/>
            <a:ext cx="39604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Презентация составлена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Бянкиной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Ириной Николаевной, учителем ГБОУ СОШ № 457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г. Москвы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20688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6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5013176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ответ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486916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40" dirty="0" smtClean="0"/>
              <a:t>трамвай</a:t>
            </a:r>
            <a:endParaRPr lang="ru-RU" sz="5400" spc="-140" dirty="0"/>
          </a:p>
        </p:txBody>
      </p:sp>
      <p:pic>
        <p:nvPicPr>
          <p:cNvPr id="7" name="Picture 2" descr="C:\Documents and Settings\Admin\Рабочий стол\бук\открытый урок 2009 - 2010\2009-2010 уч. год ПДД игра Знатоки дорожного движения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052735"/>
            <a:ext cx="5904656" cy="2030545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20688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6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5013176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ответ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494116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40" dirty="0" smtClean="0"/>
              <a:t>стоянка</a:t>
            </a:r>
            <a:endParaRPr lang="ru-RU" sz="5400" spc="-140" dirty="0"/>
          </a:p>
        </p:txBody>
      </p:sp>
      <p:pic>
        <p:nvPicPr>
          <p:cNvPr id="7" name="Picture 2" descr="C:\Documents and Settings\Admin\Рабочий стол\бук\открытый урок 2009 - 2010\2009-2010 уч. год ПДД игра Знатоки дорожного движения\Рисун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5" y="908720"/>
            <a:ext cx="5957277" cy="1944216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20688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869159"/>
            <a:ext cx="1080120" cy="1080121"/>
          </a:xfrm>
          <a:prstGeom prst="rect">
            <a:avLst/>
          </a:prstGeom>
          <a:noFill/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013176"/>
            <a:ext cx="889248" cy="889248"/>
          </a:xfrm>
          <a:prstGeom prst="rect">
            <a:avLst/>
          </a:prstGeom>
          <a:noFill/>
        </p:spPr>
      </p:pic>
      <p:pic>
        <p:nvPicPr>
          <p:cNvPr id="17416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04048" y="5157192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14 лет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717032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12 лет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4437112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13 лет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2" y="90872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3200" spc="-140" dirty="0" smtClean="0"/>
              <a:t>С </a:t>
            </a:r>
            <a:r>
              <a:rPr lang="ru-RU" sz="3200" spc="-140" dirty="0"/>
              <a:t>какого возраста разрешается </a:t>
            </a:r>
          </a:p>
          <a:p>
            <a:pPr marL="0" indent="0" algn="ctr">
              <a:buNone/>
            </a:pPr>
            <a:r>
              <a:rPr lang="ru-RU" sz="3200" spc="-140" dirty="0"/>
              <a:t>водить велосипед по улицам и дорогам</a:t>
            </a:r>
            <a:r>
              <a:rPr lang="ru-RU" sz="3200" spc="-140" dirty="0" smtClean="0"/>
              <a:t>?</a:t>
            </a:r>
            <a:endParaRPr lang="ru-RU" sz="3200" spc="-14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20688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869159"/>
            <a:ext cx="1080120" cy="1080121"/>
          </a:xfrm>
          <a:prstGeom prst="rect">
            <a:avLst/>
          </a:prstGeom>
          <a:noFill/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013176"/>
            <a:ext cx="889248" cy="889248"/>
          </a:xfrm>
          <a:prstGeom prst="rect">
            <a:avLst/>
          </a:prstGeom>
          <a:noFill/>
        </p:spPr>
      </p:pic>
      <p:pic>
        <p:nvPicPr>
          <p:cNvPr id="17416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04048" y="5445224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Остановиться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4437112"/>
            <a:ext cx="2880320" cy="9361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Повернуть направо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3717032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Опасность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2" y="908720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Какую информацию пытается сообщить движущийся велосипедист ?</a:t>
            </a:r>
            <a:endParaRPr lang="ru-RU" sz="3200" spc="-140" dirty="0"/>
          </a:p>
        </p:txBody>
      </p:sp>
      <p:pic>
        <p:nvPicPr>
          <p:cNvPr id="10" name="Рисунок 9" descr="http://test.sch496.ru/images/p7_ris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2204864"/>
            <a:ext cx="23762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20688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869159"/>
            <a:ext cx="1080120" cy="1080121"/>
          </a:xfrm>
          <a:prstGeom prst="rect">
            <a:avLst/>
          </a:prstGeom>
          <a:noFill/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013176"/>
            <a:ext cx="889248" cy="889248"/>
          </a:xfrm>
          <a:prstGeom prst="rect">
            <a:avLst/>
          </a:prstGeom>
          <a:noFill/>
        </p:spPr>
      </p:pic>
      <p:pic>
        <p:nvPicPr>
          <p:cNvPr id="17416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04048" y="4005064"/>
            <a:ext cx="3096344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По тротуару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2780928"/>
            <a:ext cx="3024336" cy="115212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По велосипедной</a:t>
            </a:r>
          </a:p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дорожке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4797152"/>
            <a:ext cx="3096344" cy="9361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На стадионах</a:t>
            </a:r>
            <a:r>
              <a:rPr lang="ru-RU" sz="3600" dirty="0">
                <a:solidFill>
                  <a:schemeClr val="bg1"/>
                </a:solidFill>
              </a:rPr>
              <a:t>,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в</a:t>
            </a:r>
            <a:r>
              <a:rPr lang="ru-RU" sz="3600" dirty="0" smtClean="0">
                <a:solidFill>
                  <a:schemeClr val="bg1"/>
                </a:solidFill>
              </a:rPr>
              <a:t>о дворах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2" y="908720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Где велосипедисту запрещено движение?</a:t>
            </a:r>
            <a:endParaRPr lang="ru-RU" sz="3200" spc="-14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20688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6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259632" y="908720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Перевозка  пассажиров на велосипеде разрешена …</a:t>
            </a:r>
            <a:endParaRPr lang="ru-RU" sz="3200" spc="-140" dirty="0"/>
          </a:p>
        </p:txBody>
      </p:sp>
      <p:pic>
        <p:nvPicPr>
          <p:cNvPr id="10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581128"/>
            <a:ext cx="1080120" cy="1080121"/>
          </a:xfrm>
          <a:prstGeom prst="rect">
            <a:avLst/>
          </a:prstGeom>
          <a:noFill/>
        </p:spPr>
      </p:pic>
      <p:pic>
        <p:nvPicPr>
          <p:cNvPr id="11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725144"/>
            <a:ext cx="889248" cy="8892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04048" y="3717032"/>
            <a:ext cx="3096344" cy="10801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До 7 лет на специальном сидении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2708920"/>
            <a:ext cx="3096344" cy="86409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Только на раме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4869160"/>
            <a:ext cx="3096344" cy="10801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На заднем сидении, но в шлеме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48680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6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372200" y="90872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Кто проедет первым?</a:t>
            </a:r>
            <a:endParaRPr lang="ru-RU" sz="3200" spc="-140" dirty="0"/>
          </a:p>
        </p:txBody>
      </p:sp>
      <p:pic>
        <p:nvPicPr>
          <p:cNvPr id="10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869159"/>
            <a:ext cx="1080120" cy="1080121"/>
          </a:xfrm>
          <a:prstGeom prst="rect">
            <a:avLst/>
          </a:prstGeom>
          <a:noFill/>
        </p:spPr>
      </p:pic>
      <p:pic>
        <p:nvPicPr>
          <p:cNvPr id="11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013176"/>
            <a:ext cx="889248" cy="8892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04048" y="4869160"/>
            <a:ext cx="3096344" cy="5580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Мотоциклист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4293095"/>
            <a:ext cx="3096344" cy="50405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Автомобилист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5517233"/>
            <a:ext cx="309634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Велосипедист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http://www.dd.sch975.edusite.ru/images/p25_svetofor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620688"/>
            <a:ext cx="5388985" cy="3600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48680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6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796136" y="908720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Как поедут машины?</a:t>
            </a:r>
            <a:endParaRPr lang="ru-RU" sz="3200" spc="-140" dirty="0"/>
          </a:p>
        </p:txBody>
      </p:sp>
      <p:pic>
        <p:nvPicPr>
          <p:cNvPr id="10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869159"/>
            <a:ext cx="1080120" cy="1080121"/>
          </a:xfrm>
          <a:prstGeom prst="rect">
            <a:avLst/>
          </a:prstGeom>
          <a:noFill/>
        </p:spPr>
      </p:pic>
      <p:pic>
        <p:nvPicPr>
          <p:cNvPr id="11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013176"/>
            <a:ext cx="889248" cy="8892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868144" y="4869160"/>
            <a:ext cx="2376264" cy="5580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ru-RU" sz="3600" spc="-190" dirty="0" smtClean="0">
                <a:solidFill>
                  <a:schemeClr val="bg1"/>
                </a:solidFill>
              </a:rPr>
              <a:t>Б и Г вместе</a:t>
            </a:r>
            <a:endParaRPr lang="ru-RU" sz="3600" spc="-19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4293096"/>
            <a:ext cx="2376264" cy="50405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spc="-190" dirty="0" smtClean="0">
                <a:solidFill>
                  <a:schemeClr val="bg1"/>
                </a:solidFill>
              </a:rPr>
              <a:t>А, В, Г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68144" y="5517233"/>
            <a:ext cx="23762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spc="-190" dirty="0" smtClean="0">
                <a:solidFill>
                  <a:schemeClr val="bg1"/>
                </a:solidFill>
              </a:rPr>
              <a:t>А и В вместе</a:t>
            </a:r>
            <a:endParaRPr lang="ru-RU" sz="3600" spc="-190" dirty="0">
              <a:solidFill>
                <a:schemeClr val="bg1"/>
              </a:solidFill>
            </a:endParaRPr>
          </a:p>
        </p:txBody>
      </p:sp>
      <p:pic>
        <p:nvPicPr>
          <p:cNvPr id="41986" name="Picture 2" descr="http://www.dd.sch975.edusite.ru/images/p25_svetofor6.jpg"/>
          <p:cNvPicPr>
            <a:picLocks noChangeAspect="1" noChangeArrowheads="1"/>
          </p:cNvPicPr>
          <p:nvPr/>
        </p:nvPicPr>
        <p:blipFill>
          <a:blip r:embed="rId6" cstate="print"/>
          <a:srcRect l="13321" t="11571" r="10081" b="11287"/>
          <a:stretch>
            <a:fillRect/>
          </a:stretch>
        </p:blipFill>
        <p:spPr bwMode="auto">
          <a:xfrm>
            <a:off x="971600" y="548679"/>
            <a:ext cx="4824536" cy="419524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71600" y="119675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672" y="400506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Б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2040" y="278092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3928" y="69269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Г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20688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6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259632" y="908720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smtClean="0"/>
              <a:t>Пешеход подошел к перекрестку, который регулируется светофором и регулировщиком. Кому должен подчиниться пешеход при переходе? </a:t>
            </a:r>
          </a:p>
        </p:txBody>
      </p:sp>
      <p:pic>
        <p:nvPicPr>
          <p:cNvPr id="19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869159"/>
            <a:ext cx="1080120" cy="1080121"/>
          </a:xfrm>
          <a:prstGeom prst="rect">
            <a:avLst/>
          </a:prstGeom>
          <a:noFill/>
        </p:spPr>
      </p:pic>
      <p:pic>
        <p:nvPicPr>
          <p:cNvPr id="2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013176"/>
            <a:ext cx="889248" cy="88924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355976" y="4077072"/>
            <a:ext cx="3528392" cy="57606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Регулировщику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55976" y="3429000"/>
            <a:ext cx="3528392" cy="57606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Светофору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55976" y="4725144"/>
            <a:ext cx="3528392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Действовать по собственному усмотрению 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20688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6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259632" y="908720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Где можно ожидать общественный транспорт?</a:t>
            </a:r>
            <a:endParaRPr lang="ru-RU" sz="3200" spc="-140" dirty="0"/>
          </a:p>
        </p:txBody>
      </p:sp>
      <p:pic>
        <p:nvPicPr>
          <p:cNvPr id="10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869159"/>
            <a:ext cx="1080120" cy="1080121"/>
          </a:xfrm>
          <a:prstGeom prst="rect">
            <a:avLst/>
          </a:prstGeom>
          <a:noFill/>
        </p:spPr>
      </p:pic>
      <p:pic>
        <p:nvPicPr>
          <p:cNvPr id="11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013176"/>
            <a:ext cx="889248" cy="8892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139952" y="3284984"/>
            <a:ext cx="3744416" cy="180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В местах с указателями остановки</a:t>
            </a:r>
          </a:p>
          <a:p>
            <a:pPr algn="ctr">
              <a:lnSpc>
                <a:spcPts val="28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общественного транспорта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2276872"/>
            <a:ext cx="3744416" cy="9361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У края</a:t>
            </a:r>
          </a:p>
          <a:p>
            <a:pPr algn="ctr">
              <a:lnSpc>
                <a:spcPts val="28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проезжей части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39952" y="5157192"/>
            <a:ext cx="3744416" cy="9361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В любом месте</a:t>
            </a:r>
          </a:p>
          <a:p>
            <a:pPr algn="ctr">
              <a:lnSpc>
                <a:spcPts val="28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проезжей части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548680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547664" y="548681"/>
            <a:ext cx="61206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1484784"/>
            <a:ext cx="69847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Команды отвечают по очереди.</a:t>
            </a:r>
          </a:p>
          <a:p>
            <a:r>
              <a:rPr lang="ru-RU" sz="3200" dirty="0" smtClean="0"/>
              <a:t>Цена каждого вопроса 1 балл.</a:t>
            </a:r>
          </a:p>
          <a:p>
            <a:r>
              <a:rPr lang="ru-RU" sz="3200" dirty="0" smtClean="0"/>
              <a:t>За правильный ответ команда получает 1 балл, при неправильном ответе количество баллов не меняется.</a:t>
            </a:r>
          </a:p>
          <a:p>
            <a:r>
              <a:rPr lang="ru-RU" sz="3200" dirty="0" smtClean="0"/>
              <a:t>Правильный ответ обозначается</a:t>
            </a:r>
          </a:p>
          <a:p>
            <a:r>
              <a:rPr lang="ru-RU" sz="3200" dirty="0" smtClean="0"/>
              <a:t>Неправильный ответ</a:t>
            </a:r>
            <a:endParaRPr lang="ru-RU" sz="3200" dirty="0"/>
          </a:p>
        </p:txBody>
      </p:sp>
      <p:pic>
        <p:nvPicPr>
          <p:cNvPr id="8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221088"/>
            <a:ext cx="864096" cy="864096"/>
          </a:xfrm>
          <a:prstGeom prst="rect">
            <a:avLst/>
          </a:prstGeom>
          <a:noFill/>
        </p:spPr>
      </p:pic>
      <p:pic>
        <p:nvPicPr>
          <p:cNvPr id="9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797152"/>
            <a:ext cx="1008112" cy="1008113"/>
          </a:xfrm>
          <a:prstGeom prst="rect">
            <a:avLst/>
          </a:prstGeom>
          <a:noFill/>
        </p:spPr>
      </p:pic>
      <p:pic>
        <p:nvPicPr>
          <p:cNvPr id="10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8"/>
          <a:stretch>
            <a:fillRect/>
          </a:stretch>
        </p:blipFill>
        <p:spPr bwMode="auto">
          <a:xfrm>
            <a:off x="1043608" y="5229200"/>
            <a:ext cx="288032" cy="7752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48680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6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796136" y="908720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Как поедут машины?</a:t>
            </a:r>
            <a:endParaRPr lang="ru-RU" sz="3200" spc="-140" dirty="0"/>
          </a:p>
        </p:txBody>
      </p:sp>
      <p:pic>
        <p:nvPicPr>
          <p:cNvPr id="16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869159"/>
            <a:ext cx="1080120" cy="1080121"/>
          </a:xfrm>
          <a:prstGeom prst="rect">
            <a:avLst/>
          </a:prstGeom>
          <a:noFill/>
        </p:spPr>
      </p:pic>
      <p:pic>
        <p:nvPicPr>
          <p:cNvPr id="17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021559"/>
            <a:ext cx="889248" cy="88924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004048" y="3645024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Венеция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4048" y="4437112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Рим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4048" y="5157192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Палермо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971600" y="620688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5940152" y="1844824"/>
            <a:ext cx="2662064" cy="2210544"/>
          </a:xfrm>
        </p:spPr>
        <p:txBody>
          <a:bodyPr/>
          <a:lstStyle/>
          <a:p>
            <a:pPr eaLnBrk="1" hangingPunct="1"/>
            <a:r>
              <a:rPr lang="ru-RU" dirty="0" smtClean="0"/>
              <a:t>Первый светофор, Лондон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752" y="980728"/>
            <a:ext cx="4639935" cy="4392488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25" name="Picture 8" descr="http://im0-tub-ru.yandex.net/i?id=493656458-38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75008"/>
          <a:stretch>
            <a:fillRect/>
          </a:stretch>
        </p:blipFill>
        <p:spPr bwMode="auto">
          <a:xfrm>
            <a:off x="1043608" y="5301208"/>
            <a:ext cx="288032" cy="7752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48680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6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475656" y="908720"/>
            <a:ext cx="6768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smtClean="0"/>
              <a:t>Каким необычным транспортным </a:t>
            </a:r>
            <a:r>
              <a:rPr lang="ru-RU" sz="3200" spc="-140" dirty="0" smtClean="0"/>
              <a:t>средством пользовался герой русской сказки «По щучьему велению»?</a:t>
            </a:r>
            <a:endParaRPr lang="ru-RU" sz="3200" spc="-14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4869160"/>
            <a:ext cx="2376264" cy="50405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spc="-190" dirty="0" smtClean="0">
                <a:solidFill>
                  <a:schemeClr val="bg1"/>
                </a:solidFill>
              </a:rPr>
              <a:t>ответ</a:t>
            </a:r>
          </a:p>
        </p:txBody>
      </p:sp>
      <p:pic>
        <p:nvPicPr>
          <p:cNvPr id="2052" name="Picture 4" descr="http://im5-tub-ru.yandex.net/i?id=6766810-2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7" y="3068960"/>
            <a:ext cx="3118427" cy="2304256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20688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941168"/>
            <a:ext cx="1080120" cy="1080121"/>
          </a:xfrm>
          <a:prstGeom prst="rect">
            <a:avLst/>
          </a:prstGeom>
          <a:noFill/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085184"/>
            <a:ext cx="889248" cy="889248"/>
          </a:xfrm>
          <a:prstGeom prst="rect">
            <a:avLst/>
          </a:prstGeom>
          <a:noFill/>
        </p:spPr>
      </p:pic>
      <p:pic>
        <p:nvPicPr>
          <p:cNvPr id="17416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8"/>
          <a:stretch>
            <a:fillRect/>
          </a:stretch>
        </p:blipFill>
        <p:spPr bwMode="auto">
          <a:xfrm>
            <a:off x="1043608" y="5229200"/>
            <a:ext cx="288032" cy="7752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311352" y="1268760"/>
            <a:ext cx="4933056" cy="201622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00"/>
              </a:lnSpc>
            </a:pPr>
            <a:r>
              <a:rPr lang="ru-RU" sz="3600" dirty="0" smtClean="0"/>
              <a:t>Участок дороги, расположенный вблизи детского учреждения, где возможно появление детей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3429000"/>
            <a:ext cx="4968552" cy="180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00"/>
              </a:lnSpc>
            </a:pPr>
            <a:r>
              <a:rPr lang="ru-RU" sz="3600" dirty="0" smtClean="0"/>
              <a:t>Участок дороги, временно используемый для проведения спортивных соревнований.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5301208"/>
            <a:ext cx="4968552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Беговая дорожка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268760"/>
            <a:ext cx="2134316" cy="1872208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63688" y="69269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Что это за знак?</a:t>
            </a:r>
            <a:endParaRPr lang="ru-RU" sz="3200" spc="-14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20688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941168"/>
            <a:ext cx="1080120" cy="1080121"/>
          </a:xfrm>
          <a:prstGeom prst="rect">
            <a:avLst/>
          </a:prstGeom>
          <a:noFill/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085184"/>
            <a:ext cx="889248" cy="889248"/>
          </a:xfrm>
          <a:prstGeom prst="rect">
            <a:avLst/>
          </a:prstGeom>
          <a:noFill/>
        </p:spPr>
      </p:pic>
      <p:pic>
        <p:nvPicPr>
          <p:cNvPr id="17416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8"/>
          <a:stretch>
            <a:fillRect/>
          </a:stretch>
        </p:blipFill>
        <p:spPr bwMode="auto">
          <a:xfrm>
            <a:off x="1043608" y="5229200"/>
            <a:ext cx="288032" cy="7752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275856" y="4221088"/>
            <a:ext cx="4933056" cy="7200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Пешеходная дорожка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5085184"/>
            <a:ext cx="4968552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Движение пешеходов запрещено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3356992"/>
            <a:ext cx="4968552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Пешеходный переход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69269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Что это за знак?</a:t>
            </a:r>
            <a:endParaRPr lang="ru-RU" sz="3200" spc="-14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124744"/>
            <a:ext cx="1944216" cy="1944216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48680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941168"/>
            <a:ext cx="1080120" cy="1080121"/>
          </a:xfrm>
          <a:prstGeom prst="rect">
            <a:avLst/>
          </a:prstGeom>
          <a:noFill/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085184"/>
            <a:ext cx="889248" cy="889248"/>
          </a:xfrm>
          <a:prstGeom prst="rect">
            <a:avLst/>
          </a:prstGeom>
          <a:noFill/>
        </p:spPr>
      </p:pic>
      <p:pic>
        <p:nvPicPr>
          <p:cNvPr id="17416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8"/>
          <a:stretch>
            <a:fillRect/>
          </a:stretch>
        </p:blipFill>
        <p:spPr bwMode="auto">
          <a:xfrm>
            <a:off x="1043608" y="5229200"/>
            <a:ext cx="288032" cy="7752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275856" y="5157192"/>
            <a:ext cx="4933056" cy="9361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Движение на велосипеде запрещено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4077072"/>
            <a:ext cx="4968552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Уступи место велосипедисту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3212976"/>
            <a:ext cx="4968552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Велосипедная дорожка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69269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Что это за знак?</a:t>
            </a:r>
            <a:endParaRPr lang="ru-RU" sz="3200" spc="-140" dirty="0"/>
          </a:p>
        </p:txBody>
      </p:sp>
      <p:pic>
        <p:nvPicPr>
          <p:cNvPr id="37890" name="Picture 2" descr="1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340768"/>
            <a:ext cx="1728192" cy="1728192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48680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941168"/>
            <a:ext cx="1080120" cy="1080121"/>
          </a:xfrm>
          <a:prstGeom prst="rect">
            <a:avLst/>
          </a:prstGeom>
          <a:noFill/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085184"/>
            <a:ext cx="889248" cy="889248"/>
          </a:xfrm>
          <a:prstGeom prst="rect">
            <a:avLst/>
          </a:prstGeom>
          <a:noFill/>
        </p:spPr>
      </p:pic>
      <p:pic>
        <p:nvPicPr>
          <p:cNvPr id="17416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8"/>
          <a:stretch>
            <a:fillRect/>
          </a:stretch>
        </p:blipFill>
        <p:spPr bwMode="auto">
          <a:xfrm>
            <a:off x="1043608" y="5229200"/>
            <a:ext cx="288032" cy="7752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126820" y="4930880"/>
            <a:ext cx="2451873" cy="51434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№2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26820" y="4315252"/>
            <a:ext cx="2469516" cy="55390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№1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26820" y="5558379"/>
            <a:ext cx="2469516" cy="43521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№3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692696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Какой знак называется</a:t>
            </a:r>
          </a:p>
          <a:p>
            <a:pPr algn="ctr"/>
            <a:r>
              <a:rPr lang="ru-RU" sz="3200" spc="-140" dirty="0" smtClean="0"/>
              <a:t>«Пешеходный переход»?</a:t>
            </a:r>
            <a:endParaRPr lang="ru-RU" sz="3200" spc="-140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6" cstate="print"/>
          <a:srcRect l="48413"/>
          <a:stretch>
            <a:fillRect/>
          </a:stretch>
        </p:blipFill>
        <p:spPr bwMode="auto">
          <a:xfrm>
            <a:off x="3851920" y="1844824"/>
            <a:ext cx="1809787" cy="1728192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844824"/>
            <a:ext cx="1728192" cy="1728192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9" name="Picture 7" descr="1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1844824"/>
            <a:ext cx="1987421" cy="1728192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115616" y="357301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№1                      №2                 №3   </a:t>
            </a:r>
            <a:endParaRPr lang="ru-RU" sz="3200" spc="-14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548680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547664" y="1340768"/>
            <a:ext cx="61206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ПОБЕДИТЕЛИ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548680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3851920" y="228600"/>
            <a:ext cx="4606280" cy="4640560"/>
          </a:xfrm>
        </p:spPr>
        <p:txBody>
          <a:bodyPr/>
          <a:lstStyle/>
          <a:p>
            <a:pPr eaLnBrk="1" hangingPunct="1"/>
            <a:r>
              <a:rPr lang="ru-RU" b="1" dirty="0" smtClean="0"/>
              <a:t>5 августа – Международный день светофора</a:t>
            </a:r>
            <a:endParaRPr lang="ru-RU" dirty="0" smtClean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340768"/>
            <a:ext cx="279876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8" descr="http://im0-tub-ru.yandex.net/i?id=493656458-38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75008"/>
          <a:stretch>
            <a:fillRect/>
          </a:stretch>
        </p:blipFill>
        <p:spPr bwMode="auto">
          <a:xfrm>
            <a:off x="1043608" y="5301208"/>
            <a:ext cx="288032" cy="7752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620688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940152" y="1844824"/>
            <a:ext cx="2662064" cy="2210544"/>
          </a:xfrm>
        </p:spPr>
        <p:txBody>
          <a:bodyPr/>
          <a:lstStyle/>
          <a:p>
            <a:pPr eaLnBrk="1" hangingPunct="1"/>
            <a:r>
              <a:rPr lang="ru-RU" dirty="0" smtClean="0"/>
              <a:t>Первый светофор, Лондон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752" y="980728"/>
            <a:ext cx="4639935" cy="4392488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9" name="Picture 8" descr="http://im0-tub-ru.yandex.net/i?id=493656458-38-72&amp;n=2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043608" y="5301208"/>
            <a:ext cx="288032" cy="7752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620688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77872" y="2647294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ЭХ, ДОРОГИ..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77872" y="3361674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ВЕЛОСИПЕД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77872" y="4076054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РЕБУСЫ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77872" y="478632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ЗНАКИ</a:t>
            </a:r>
            <a:endParaRPr lang="ru-RU" sz="2400" b="1" dirty="0"/>
          </a:p>
        </p:txBody>
      </p:sp>
      <p:sp>
        <p:nvSpPr>
          <p:cNvPr id="37" name="Прямоугольник с двумя скругленными противолежащими углами 36">
            <a:hlinkClick r:id="rId6" action="ppaction://hlinksldjump"/>
          </p:cNvPr>
          <p:cNvSpPr/>
          <p:nvPr/>
        </p:nvSpPr>
        <p:spPr>
          <a:xfrm>
            <a:off x="3785612" y="264147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с двумя скругленными противолежащими углами 37">
            <a:hlinkClick r:id="rId7" action="ppaction://hlinksldjump"/>
          </p:cNvPr>
          <p:cNvSpPr/>
          <p:nvPr/>
        </p:nvSpPr>
        <p:spPr>
          <a:xfrm>
            <a:off x="4634888" y="264147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с двумя скругленными противолежащими углами 38">
            <a:hlinkClick r:id="rId8" action="ppaction://hlinksldjump"/>
          </p:cNvPr>
          <p:cNvSpPr/>
          <p:nvPr/>
        </p:nvSpPr>
        <p:spPr>
          <a:xfrm>
            <a:off x="5492144" y="264147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с двумя скругленными противолежащими углами 39">
            <a:hlinkClick r:id="rId9" action="ppaction://hlinksldjump"/>
          </p:cNvPr>
          <p:cNvSpPr/>
          <p:nvPr/>
        </p:nvSpPr>
        <p:spPr>
          <a:xfrm>
            <a:off x="6357380" y="264147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с двумя скругленными противолежащими углами 40">
            <a:hlinkClick r:id="rId10" action="ppaction://hlinksldjump"/>
          </p:cNvPr>
          <p:cNvSpPr/>
          <p:nvPr/>
        </p:nvSpPr>
        <p:spPr>
          <a:xfrm>
            <a:off x="3785612" y="5449784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с двумя скругленными противолежащими углами 41">
            <a:hlinkClick r:id="rId11" action="ppaction://hlinksldjump"/>
          </p:cNvPr>
          <p:cNvSpPr/>
          <p:nvPr/>
        </p:nvSpPr>
        <p:spPr>
          <a:xfrm>
            <a:off x="4649708" y="5445224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с двумя скругленными противолежащими углами 42">
            <a:hlinkClick r:id="rId12" action="ppaction://hlinksldjump"/>
          </p:cNvPr>
          <p:cNvSpPr/>
          <p:nvPr/>
        </p:nvSpPr>
        <p:spPr>
          <a:xfrm>
            <a:off x="3785612" y="336155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с двумя скругленными противолежащими углами 43">
            <a:hlinkClick r:id="rId13" action="ppaction://hlinksldjump"/>
          </p:cNvPr>
          <p:cNvSpPr/>
          <p:nvPr/>
        </p:nvSpPr>
        <p:spPr>
          <a:xfrm>
            <a:off x="4634888" y="336155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с двумя скругленными противолежащими углами 44">
            <a:hlinkClick r:id="rId14" action="ppaction://hlinksldjump"/>
          </p:cNvPr>
          <p:cNvSpPr/>
          <p:nvPr/>
        </p:nvSpPr>
        <p:spPr>
          <a:xfrm>
            <a:off x="5492144" y="335699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с двумя скругленными противолежащими углами 45">
            <a:hlinkClick r:id="rId15" action="ppaction://hlinksldjump"/>
          </p:cNvPr>
          <p:cNvSpPr/>
          <p:nvPr/>
        </p:nvSpPr>
        <p:spPr>
          <a:xfrm>
            <a:off x="6357380" y="336155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с двумя скругленными противолежащими углами 46">
            <a:hlinkClick r:id="rId16" action="ppaction://hlinksldjump"/>
          </p:cNvPr>
          <p:cNvSpPr/>
          <p:nvPr/>
        </p:nvSpPr>
        <p:spPr>
          <a:xfrm>
            <a:off x="5513804" y="5445224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с двумя скругленными противолежащими углами 47">
            <a:hlinkClick r:id="rId17" action="ppaction://hlinksldjump"/>
          </p:cNvPr>
          <p:cNvSpPr/>
          <p:nvPr/>
        </p:nvSpPr>
        <p:spPr>
          <a:xfrm>
            <a:off x="6377900" y="5445224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с двумя скругленными противолежащими углами 48">
            <a:hlinkClick r:id="rId18" action="ppaction://hlinksldjump"/>
          </p:cNvPr>
          <p:cNvSpPr/>
          <p:nvPr/>
        </p:nvSpPr>
        <p:spPr>
          <a:xfrm>
            <a:off x="3785612" y="408163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с двумя скругленными противолежащими углами 49">
            <a:hlinkClick r:id="rId19" action="ppaction://hlinksldjump"/>
          </p:cNvPr>
          <p:cNvSpPr/>
          <p:nvPr/>
        </p:nvSpPr>
        <p:spPr>
          <a:xfrm>
            <a:off x="4634888" y="408163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с двумя скругленными противолежащими углами 50">
            <a:hlinkClick r:id="rId20" action="ppaction://hlinksldjump"/>
          </p:cNvPr>
          <p:cNvSpPr/>
          <p:nvPr/>
        </p:nvSpPr>
        <p:spPr>
          <a:xfrm>
            <a:off x="5492144" y="408163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с двумя скругленными противолежащими углами 51">
            <a:hlinkClick r:id="rId21" action="ppaction://hlinksldjump"/>
          </p:cNvPr>
          <p:cNvSpPr/>
          <p:nvPr/>
        </p:nvSpPr>
        <p:spPr>
          <a:xfrm>
            <a:off x="6357380" y="408163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с двумя скругленными противолежащими углами 54">
            <a:hlinkClick r:id="rId22" action="ppaction://hlinksldjump"/>
          </p:cNvPr>
          <p:cNvSpPr/>
          <p:nvPr/>
        </p:nvSpPr>
        <p:spPr>
          <a:xfrm>
            <a:off x="3785612" y="480171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с двумя скругленными противолежащими углами 55">
            <a:hlinkClick r:id="rId23" action="ppaction://hlinksldjump"/>
          </p:cNvPr>
          <p:cNvSpPr/>
          <p:nvPr/>
        </p:nvSpPr>
        <p:spPr>
          <a:xfrm>
            <a:off x="4634888" y="480171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с двумя скругленными противолежащими углами 56">
            <a:hlinkClick r:id="rId24" action="ppaction://hlinksldjump"/>
          </p:cNvPr>
          <p:cNvSpPr/>
          <p:nvPr/>
        </p:nvSpPr>
        <p:spPr>
          <a:xfrm>
            <a:off x="5492144" y="480171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с двумя скругленными противолежащими углами 57">
            <a:hlinkClick r:id="rId25" action="ppaction://hlinksldjump"/>
          </p:cNvPr>
          <p:cNvSpPr/>
          <p:nvPr/>
        </p:nvSpPr>
        <p:spPr>
          <a:xfrm>
            <a:off x="635738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1" name="Rectangle 69"/>
          <p:cNvSpPr>
            <a:spLocks noChangeAspect="1" noChangeArrowheads="1"/>
          </p:cNvSpPr>
          <p:nvPr/>
        </p:nvSpPr>
        <p:spPr bwMode="auto">
          <a:xfrm>
            <a:off x="1043608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nThick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62" name="Rectangle 70"/>
          <p:cNvSpPr>
            <a:spLocks noChangeAspect="1" noChangeArrowheads="1"/>
          </p:cNvSpPr>
          <p:nvPr/>
        </p:nvSpPr>
        <p:spPr bwMode="auto">
          <a:xfrm>
            <a:off x="1043608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nThick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3" name="Rectangle 71"/>
          <p:cNvSpPr>
            <a:spLocks noChangeAspect="1" noChangeArrowheads="1"/>
          </p:cNvSpPr>
          <p:nvPr/>
        </p:nvSpPr>
        <p:spPr bwMode="auto">
          <a:xfrm>
            <a:off x="1043608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nThick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4" name="Rectangle 72"/>
          <p:cNvSpPr>
            <a:spLocks noChangeAspect="1" noChangeArrowheads="1"/>
          </p:cNvSpPr>
          <p:nvPr/>
        </p:nvSpPr>
        <p:spPr bwMode="auto">
          <a:xfrm>
            <a:off x="1043608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nThick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5" name="Rectangle 73"/>
          <p:cNvSpPr>
            <a:spLocks noChangeAspect="1" noChangeArrowheads="1"/>
          </p:cNvSpPr>
          <p:nvPr/>
        </p:nvSpPr>
        <p:spPr bwMode="auto">
          <a:xfrm>
            <a:off x="1043608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nThick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6" name="Rectangle 74"/>
          <p:cNvSpPr>
            <a:spLocks noChangeAspect="1" noChangeArrowheads="1"/>
          </p:cNvSpPr>
          <p:nvPr/>
        </p:nvSpPr>
        <p:spPr bwMode="auto">
          <a:xfrm>
            <a:off x="1043608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nThick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7" name="Rectangle 75"/>
          <p:cNvSpPr>
            <a:spLocks noChangeAspect="1" noChangeArrowheads="1"/>
          </p:cNvSpPr>
          <p:nvPr/>
        </p:nvSpPr>
        <p:spPr bwMode="auto">
          <a:xfrm>
            <a:off x="1043608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nThick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8" name="Rectangle 76"/>
          <p:cNvSpPr>
            <a:spLocks noChangeAspect="1" noChangeArrowheads="1"/>
          </p:cNvSpPr>
          <p:nvPr/>
        </p:nvSpPr>
        <p:spPr bwMode="auto">
          <a:xfrm>
            <a:off x="1043608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nThick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9" name="Rectangle 77"/>
          <p:cNvSpPr>
            <a:spLocks noChangeAspect="1" noChangeArrowheads="1"/>
          </p:cNvSpPr>
          <p:nvPr/>
        </p:nvSpPr>
        <p:spPr bwMode="auto">
          <a:xfrm>
            <a:off x="1043608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nThick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70" name="Rectangle 78"/>
          <p:cNvSpPr>
            <a:spLocks noChangeAspect="1" noChangeArrowheads="1"/>
          </p:cNvSpPr>
          <p:nvPr/>
        </p:nvSpPr>
        <p:spPr bwMode="auto">
          <a:xfrm>
            <a:off x="1043608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ckThin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</a:p>
        </p:txBody>
      </p:sp>
      <p:sp>
        <p:nvSpPr>
          <p:cNvPr id="71" name="Rectangle 79"/>
          <p:cNvSpPr>
            <a:spLocks noChangeAspect="1" noChangeArrowheads="1"/>
          </p:cNvSpPr>
          <p:nvPr/>
        </p:nvSpPr>
        <p:spPr bwMode="auto">
          <a:xfrm>
            <a:off x="1043608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ckThin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</a:p>
        </p:txBody>
      </p:sp>
      <p:sp>
        <p:nvSpPr>
          <p:cNvPr id="72" name="Rectangle 80"/>
          <p:cNvSpPr>
            <a:spLocks noChangeAspect="1" noChangeArrowheads="1"/>
          </p:cNvSpPr>
          <p:nvPr/>
        </p:nvSpPr>
        <p:spPr bwMode="auto">
          <a:xfrm>
            <a:off x="1043608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ckThin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11</a:t>
            </a:r>
          </a:p>
        </p:txBody>
      </p:sp>
      <p:sp>
        <p:nvSpPr>
          <p:cNvPr id="73" name="Rectangle 81"/>
          <p:cNvSpPr>
            <a:spLocks noChangeAspect="1" noChangeArrowheads="1"/>
          </p:cNvSpPr>
          <p:nvPr/>
        </p:nvSpPr>
        <p:spPr bwMode="auto">
          <a:xfrm>
            <a:off x="1080170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ckThin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12</a:t>
            </a:r>
          </a:p>
        </p:txBody>
      </p:sp>
      <p:sp>
        <p:nvSpPr>
          <p:cNvPr id="75" name="Rectangle 69"/>
          <p:cNvSpPr>
            <a:spLocks noChangeAspect="1" noChangeArrowheads="1"/>
          </p:cNvSpPr>
          <p:nvPr/>
        </p:nvSpPr>
        <p:spPr bwMode="auto">
          <a:xfrm>
            <a:off x="7236296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nThick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76" name="Rectangle 70"/>
          <p:cNvSpPr>
            <a:spLocks noChangeAspect="1" noChangeArrowheads="1"/>
          </p:cNvSpPr>
          <p:nvPr/>
        </p:nvSpPr>
        <p:spPr bwMode="auto">
          <a:xfrm>
            <a:off x="7236296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nThick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77" name="Rectangle 71"/>
          <p:cNvSpPr>
            <a:spLocks noChangeAspect="1" noChangeArrowheads="1"/>
          </p:cNvSpPr>
          <p:nvPr/>
        </p:nvSpPr>
        <p:spPr bwMode="auto">
          <a:xfrm>
            <a:off x="7236296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nThick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78" name="Rectangle 72"/>
          <p:cNvSpPr>
            <a:spLocks noChangeAspect="1" noChangeArrowheads="1"/>
          </p:cNvSpPr>
          <p:nvPr/>
        </p:nvSpPr>
        <p:spPr bwMode="auto">
          <a:xfrm>
            <a:off x="7236296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nThick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79" name="Rectangle 73"/>
          <p:cNvSpPr>
            <a:spLocks noChangeAspect="1" noChangeArrowheads="1"/>
          </p:cNvSpPr>
          <p:nvPr/>
        </p:nvSpPr>
        <p:spPr bwMode="auto">
          <a:xfrm>
            <a:off x="7236296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nThick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0" name="Rectangle 74"/>
          <p:cNvSpPr>
            <a:spLocks noChangeAspect="1" noChangeArrowheads="1"/>
          </p:cNvSpPr>
          <p:nvPr/>
        </p:nvSpPr>
        <p:spPr bwMode="auto">
          <a:xfrm>
            <a:off x="7236296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nThick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1" name="Rectangle 75"/>
          <p:cNvSpPr>
            <a:spLocks noChangeAspect="1" noChangeArrowheads="1"/>
          </p:cNvSpPr>
          <p:nvPr/>
        </p:nvSpPr>
        <p:spPr bwMode="auto">
          <a:xfrm>
            <a:off x="7236296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nThick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2" name="Rectangle 76"/>
          <p:cNvSpPr>
            <a:spLocks noChangeAspect="1" noChangeArrowheads="1"/>
          </p:cNvSpPr>
          <p:nvPr/>
        </p:nvSpPr>
        <p:spPr bwMode="auto">
          <a:xfrm>
            <a:off x="7236296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nThick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83" name="Rectangle 77"/>
          <p:cNvSpPr>
            <a:spLocks noChangeAspect="1" noChangeArrowheads="1"/>
          </p:cNvSpPr>
          <p:nvPr/>
        </p:nvSpPr>
        <p:spPr bwMode="auto">
          <a:xfrm>
            <a:off x="7236296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nThick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84" name="Rectangle 78"/>
          <p:cNvSpPr>
            <a:spLocks noChangeAspect="1" noChangeArrowheads="1"/>
          </p:cNvSpPr>
          <p:nvPr/>
        </p:nvSpPr>
        <p:spPr bwMode="auto">
          <a:xfrm>
            <a:off x="7236296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ckThin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</a:p>
        </p:txBody>
      </p:sp>
      <p:sp>
        <p:nvSpPr>
          <p:cNvPr id="85" name="Rectangle 79"/>
          <p:cNvSpPr>
            <a:spLocks noChangeAspect="1" noChangeArrowheads="1"/>
          </p:cNvSpPr>
          <p:nvPr/>
        </p:nvSpPr>
        <p:spPr bwMode="auto">
          <a:xfrm>
            <a:off x="7236296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ckThin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</a:p>
        </p:txBody>
      </p:sp>
      <p:sp>
        <p:nvSpPr>
          <p:cNvPr id="86" name="Rectangle 80"/>
          <p:cNvSpPr>
            <a:spLocks noChangeAspect="1" noChangeArrowheads="1"/>
          </p:cNvSpPr>
          <p:nvPr/>
        </p:nvSpPr>
        <p:spPr bwMode="auto">
          <a:xfrm>
            <a:off x="7236296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ckThin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11</a:t>
            </a:r>
          </a:p>
        </p:txBody>
      </p:sp>
      <p:sp>
        <p:nvSpPr>
          <p:cNvPr id="87" name="Rectangle 81"/>
          <p:cNvSpPr>
            <a:spLocks noChangeAspect="1" noChangeArrowheads="1"/>
          </p:cNvSpPr>
          <p:nvPr/>
        </p:nvSpPr>
        <p:spPr bwMode="auto">
          <a:xfrm>
            <a:off x="7236296" y="693564"/>
            <a:ext cx="971550" cy="1511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mpd="thickThin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12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259632" y="5445224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СИТУАЦИЯ!</a:t>
            </a:r>
            <a:endParaRPr lang="ru-RU" sz="2400" b="1" dirty="0"/>
          </a:p>
        </p:txBody>
      </p:sp>
      <p:pic>
        <p:nvPicPr>
          <p:cNvPr id="74" name="Picture 8" descr="http://im0-tub-ru.yandex.net/i?id=493656458-38-72&amp;n=21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 l="75008"/>
          <a:stretch>
            <a:fillRect/>
          </a:stretch>
        </p:blipFill>
        <p:spPr bwMode="auto">
          <a:xfrm>
            <a:off x="971600" y="5373216"/>
            <a:ext cx="288032" cy="775233"/>
          </a:xfrm>
          <a:prstGeom prst="rect">
            <a:avLst/>
          </a:prstGeom>
          <a:noFill/>
        </p:spPr>
      </p:pic>
    </p:spTree>
    <p:controls>
      <p:control spid="19457" name="TextBox1" r:id="rId2" imgW="2019240" imgH="647640"/>
      <p:control spid="19458" name="TextBox2" r:id="rId3" imgW="2019240" imgH="647640"/>
    </p:controls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99592" y="548680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99992" y="1412776"/>
            <a:ext cx="3672408" cy="2448272"/>
          </a:xfrm>
        </p:spPr>
        <p:txBody>
          <a:bodyPr/>
          <a:lstStyle/>
          <a:p>
            <a:pPr eaLnBrk="1" hangingPunct="1"/>
            <a:r>
              <a:rPr lang="ru-RU" dirty="0" smtClean="0"/>
              <a:t>США</a:t>
            </a:r>
            <a:br>
              <a:rPr lang="ru-RU" dirty="0" smtClean="0"/>
            </a:br>
            <a:r>
              <a:rPr lang="ru-RU" dirty="0" smtClean="0"/>
              <a:t>август 1914г. светофор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3014624" cy="4175794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13" name="Picture 8" descr="http://im0-tub-ru.yandex.net/i?id=493656458-38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75008"/>
          <a:stretch>
            <a:fillRect/>
          </a:stretch>
        </p:blipFill>
        <p:spPr bwMode="auto">
          <a:xfrm>
            <a:off x="1043608" y="5301208"/>
            <a:ext cx="288032" cy="7752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99592" y="548680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27984" y="1268760"/>
            <a:ext cx="3672408" cy="3456384"/>
          </a:xfrm>
        </p:spPr>
        <p:txBody>
          <a:bodyPr/>
          <a:lstStyle/>
          <a:p>
            <a:pPr eaLnBrk="1" hangingPunct="1"/>
            <a:r>
              <a:rPr lang="ru-RU" dirty="0" smtClean="0"/>
              <a:t>Япония</a:t>
            </a:r>
            <a:br>
              <a:rPr lang="ru-RU" dirty="0" smtClean="0"/>
            </a:br>
            <a:r>
              <a:rPr lang="ru-RU" dirty="0" smtClean="0"/>
              <a:t>1920г</a:t>
            </a:r>
            <a:br>
              <a:rPr lang="ru-RU" dirty="0" smtClean="0"/>
            </a:br>
            <a:r>
              <a:rPr lang="ru-RU" dirty="0" smtClean="0"/>
              <a:t>первый трехцветный светофор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2088455" cy="3985783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10" name="Picture 8" descr="http://im0-tub-ru.yandex.net/i?id=493656458-38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75008"/>
          <a:stretch>
            <a:fillRect/>
          </a:stretch>
        </p:blipFill>
        <p:spPr bwMode="auto">
          <a:xfrm>
            <a:off x="971600" y="5157192"/>
            <a:ext cx="288032" cy="7752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548680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2826395" cy="4784493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76056" y="1700808"/>
            <a:ext cx="2662064" cy="2210544"/>
          </a:xfrm>
        </p:spPr>
        <p:txBody>
          <a:bodyPr/>
          <a:lstStyle/>
          <a:p>
            <a:pPr eaLnBrk="1" hangingPunct="1"/>
            <a:r>
              <a:rPr lang="ru-RU" dirty="0" smtClean="0"/>
              <a:t>г.Москва</a:t>
            </a:r>
          </a:p>
        </p:txBody>
      </p:sp>
      <p:pic>
        <p:nvPicPr>
          <p:cNvPr id="9" name="Picture 8" descr="http://im0-tub-ru.yandex.net/i?id=493656458-38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75008"/>
          <a:stretch>
            <a:fillRect/>
          </a:stretch>
        </p:blipFill>
        <p:spPr bwMode="auto">
          <a:xfrm>
            <a:off x="1043608" y="5229200"/>
            <a:ext cx="288032" cy="7752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548680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76056" y="1700808"/>
            <a:ext cx="2662064" cy="2210544"/>
          </a:xfrm>
        </p:spPr>
        <p:txBody>
          <a:bodyPr/>
          <a:lstStyle/>
          <a:p>
            <a:pPr eaLnBrk="1" hangingPunct="1"/>
            <a:r>
              <a:rPr lang="ru-RU" dirty="0" smtClean="0"/>
              <a:t>г.Пермь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5"/>
            <a:ext cx="3695204" cy="4925394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10" name="Picture 8" descr="http://im0-tub-ru.yandex.net/i?id=493656458-38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75008"/>
          <a:stretch>
            <a:fillRect/>
          </a:stretch>
        </p:blipFill>
        <p:spPr bwMode="auto">
          <a:xfrm>
            <a:off x="1043608" y="5157192"/>
            <a:ext cx="288032" cy="7752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99592" y="548680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83968" y="4869160"/>
            <a:ext cx="3528392" cy="1152128"/>
          </a:xfrm>
        </p:spPr>
        <p:txBody>
          <a:bodyPr/>
          <a:lstStyle/>
          <a:p>
            <a:pPr eaLnBrk="1" hangingPunct="1"/>
            <a:r>
              <a:rPr lang="ru-RU" dirty="0" smtClean="0"/>
              <a:t>г.Мельбурн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5640249" cy="4230786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11" name="Picture 8" descr="http://im0-tub-ru.yandex.net/i?id=493656458-38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75008"/>
          <a:stretch>
            <a:fillRect/>
          </a:stretch>
        </p:blipFill>
        <p:spPr bwMode="auto">
          <a:xfrm>
            <a:off x="971600" y="5229200"/>
            <a:ext cx="288032" cy="7752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6984776" cy="1143000"/>
          </a:xfrm>
        </p:spPr>
        <p:txBody>
          <a:bodyPr/>
          <a:lstStyle/>
          <a:p>
            <a:r>
              <a:rPr lang="ru-RU" sz="1800" dirty="0" smtClean="0"/>
              <a:t>Автор шаблона</a:t>
            </a:r>
            <a:br>
              <a:rPr lang="ru-RU" sz="1800" dirty="0" smtClean="0"/>
            </a:br>
            <a:r>
              <a:rPr lang="ru-RU" sz="1800" b="1" dirty="0" smtClean="0"/>
              <a:t>Коровина Ирина Николаевна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учитель начальных классов</a:t>
            </a:r>
            <a:br>
              <a:rPr lang="ru-RU" sz="1800" dirty="0" smtClean="0"/>
            </a:br>
            <a:r>
              <a:rPr lang="ru-RU" sz="1800" dirty="0" smtClean="0"/>
              <a:t>МБОУ «СОШ №9» г. Сафоново Смоленской области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971600" y="2996952"/>
            <a:ext cx="7286625" cy="254888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Использованы ресурсы:</a:t>
            </a:r>
          </a:p>
          <a:p>
            <a:endParaRPr lang="ru-RU" dirty="0" smtClean="0"/>
          </a:p>
          <a:p>
            <a:r>
              <a:rPr lang="ru-RU" sz="2400" u="sng" dirty="0" smtClean="0">
                <a:hlinkClick r:id="rId2"/>
              </a:rPr>
              <a:t>http://2berega.spb.ru/user/Polikarpowa/file/771463/</a:t>
            </a:r>
            <a:endParaRPr lang="ru-RU" sz="2400" dirty="0" smtClean="0"/>
          </a:p>
          <a:p>
            <a:r>
              <a:rPr lang="ru-RU" sz="2400" u="sng" dirty="0" smtClean="0">
                <a:hlinkClick r:id="rId3"/>
              </a:rPr>
              <a:t>http://forum.forumok.ru/index.php?act=Print&amp;client=printer&amp;f=67&amp;t=2153</a:t>
            </a:r>
            <a:endParaRPr lang="ru-RU" sz="2400" dirty="0" smtClean="0"/>
          </a:p>
          <a:p>
            <a:pPr>
              <a:buFont typeface="Arial" charset="0"/>
              <a:buNone/>
            </a:pPr>
            <a:endParaRPr lang="ru-RU" sz="24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20688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869159"/>
            <a:ext cx="1080120" cy="1080121"/>
          </a:xfrm>
          <a:prstGeom prst="rect">
            <a:avLst/>
          </a:prstGeom>
          <a:noFill/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013176"/>
            <a:ext cx="889248" cy="889248"/>
          </a:xfrm>
          <a:prstGeom prst="rect">
            <a:avLst/>
          </a:prstGeom>
          <a:noFill/>
        </p:spPr>
      </p:pic>
      <p:pic>
        <p:nvPicPr>
          <p:cNvPr id="17416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04048" y="3645024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Венеция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4437112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Рим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5157192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Палермо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2" y="908720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В  каком итальянском городе совершенно нет машин?</a:t>
            </a:r>
            <a:endParaRPr lang="ru-RU" sz="3200" spc="-14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20688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869159"/>
            <a:ext cx="1080120" cy="1080121"/>
          </a:xfrm>
          <a:prstGeom prst="rect">
            <a:avLst/>
          </a:prstGeom>
          <a:noFill/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013176"/>
            <a:ext cx="889248" cy="889248"/>
          </a:xfrm>
          <a:prstGeom prst="rect">
            <a:avLst/>
          </a:prstGeom>
          <a:noFill/>
        </p:spPr>
      </p:pic>
      <p:pic>
        <p:nvPicPr>
          <p:cNvPr id="17416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04048" y="5229200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Англия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4437112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Франция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3645024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Украина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908720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Желая перейти дорогу, мы сначала смотрим налево, а дойдя до середины дороги – направо. Жители какой страны поступают совершенно наоборот?</a:t>
            </a:r>
            <a:endParaRPr lang="ru-RU" sz="3200" spc="-14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20688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869159"/>
            <a:ext cx="1080120" cy="1080121"/>
          </a:xfrm>
          <a:prstGeom prst="rect">
            <a:avLst/>
          </a:prstGeom>
          <a:noFill/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013176"/>
            <a:ext cx="889248" cy="889248"/>
          </a:xfrm>
          <a:prstGeom prst="rect">
            <a:avLst/>
          </a:prstGeom>
          <a:noFill/>
        </p:spPr>
      </p:pic>
      <p:pic>
        <p:nvPicPr>
          <p:cNvPr id="17416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644008" y="4149080"/>
            <a:ext cx="3168352" cy="7200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П</a:t>
            </a:r>
            <a:r>
              <a:rPr lang="ru-RU" sz="3600" dirty="0" smtClean="0">
                <a:solidFill>
                  <a:schemeClr val="bg1"/>
                </a:solidFill>
              </a:rPr>
              <a:t>орка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3068960"/>
            <a:ext cx="3168352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Общественные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работы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4941168"/>
            <a:ext cx="3168352" cy="122413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Изъятие</a:t>
            </a:r>
          </a:p>
          <a:p>
            <a:pPr algn="ctr">
              <a:lnSpc>
                <a:spcPts val="3000"/>
              </a:lnSpc>
            </a:pPr>
            <a:r>
              <a:rPr lang="ru-RU" sz="3600" dirty="0">
                <a:solidFill>
                  <a:schemeClr val="bg1"/>
                </a:solidFill>
              </a:rPr>
              <a:t>т</a:t>
            </a:r>
            <a:r>
              <a:rPr lang="ru-RU" sz="3600" dirty="0" smtClean="0">
                <a:solidFill>
                  <a:schemeClr val="bg1"/>
                </a:solidFill>
              </a:rPr>
              <a:t>ранспортного</a:t>
            </a:r>
          </a:p>
          <a:p>
            <a:pPr algn="ctr">
              <a:lnSpc>
                <a:spcPts val="30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средства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908720"/>
            <a:ext cx="6696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Какое наказание  в соответствии с указом 1730 года  ждет кучера, нарушившего правила дорожного движения?</a:t>
            </a:r>
            <a:endParaRPr lang="ru-RU" sz="3200" spc="-14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20688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59632" y="90872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КОТ В МЕШКЕ</a:t>
            </a:r>
            <a:endParaRPr lang="ru-RU" sz="3200" spc="-140" dirty="0"/>
          </a:p>
        </p:txBody>
      </p:sp>
      <p:pic>
        <p:nvPicPr>
          <p:cNvPr id="10" name="Picture 2" descr="http://s018.radikal.ru/i514/1202/29/40ee8a3a76d3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84784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3212 -0.0412 C -0.03542 -0.04722 -0.03941 -0.04444 -0.04271 -0.03819 C -0.04305 -0.03704 -0.04323 -0.03588 -0.04323 -0.03495 C -0.04305 -0.03356 -0.04271 -0.03634 -0.04253 -0.03657 C -0.04115 -0.0375 -0.0401 -0.0375 -0.03889 -0.03819 C -0.03733 -0.03935 -0.03576 -0.04143 -0.03385 -0.04282 C -0.03281 -0.04051 -0.03229 -0.03981 -0.03212 -0.03333 C -0.03524 -0.03264 -0.03837 -0.03264 -0.04149 -0.03148 C -0.04305 -0.03125 -0.04167 -0.02917 -0.04149 -0.02847 C -0.03906 -0.03102 -0.0368 -0.03218 -0.03437 -0.03333 C -0.03368 -0.03264 -0.03281 -0.03426 -0.03229 -0.03148 C -0.03177 -0.03056 -0.03229 -0.02708 -0.03264 -0.02546 C -0.03281 -0.02361 -0.03333 -0.02431 -0.03368 -0.02361 C -0.0349 -0.02454 -0.03628 -0.02708 -0.0375 -0.02708 C -0.03889 -0.02708 -0.0401 -0.02546 -0.04167 -0.02546 C -0.04219 -0.02546 -0.0401 -0.02639 -0.03941 -0.02708 C -0.0375 -0.0287 -0.03594 -0.0331 -0.03385 -0.03495 C -0.03368 -0.03426 -0.03281 -0.03333 -0.03281 -0.0331 " pathEditMode="relative" rAng="0" ptsTypes="fffffffffffffffff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20688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6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76056" y="5013176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ответ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494116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spc="-140" dirty="0" smtClean="0"/>
              <a:t>переход</a:t>
            </a:r>
            <a:endParaRPr lang="ru-RU" sz="5400" spc="-140" dirty="0"/>
          </a:p>
        </p:txBody>
      </p:sp>
      <p:pic>
        <p:nvPicPr>
          <p:cNvPr id="10" name="Picture 2" descr="C:\Documents and Settings\Admin\Рабочий стол\бук\открытый урок 2009 - 2010\2009-2010 уч. год ПДД игра Знатоки дорожного движения\Рисунок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124744"/>
            <a:ext cx="5788050" cy="1656184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20688"/>
            <a:ext cx="7344816" cy="55446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6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5013176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ответ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494116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spc="-140" dirty="0" smtClean="0"/>
              <a:t>дорога</a:t>
            </a:r>
            <a:endParaRPr lang="ru-RU" sz="5400" spc="-140" dirty="0"/>
          </a:p>
        </p:txBody>
      </p:sp>
      <p:pic>
        <p:nvPicPr>
          <p:cNvPr id="7" name="Picture 2" descr="C:\Documents and Settings\Admin\Рабочий стол\бук\открытый урок 2009 - 2010\2009-2010 уч. год ПДД игра Знатоки дорожного движения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196751"/>
            <a:ext cx="5544616" cy="2345799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458</Words>
  <Application>Microsoft Office PowerPoint</Application>
  <PresentationFormat>Экран (4:3)</PresentationFormat>
  <Paragraphs>177</Paragraphs>
  <Slides>35</Slides>
  <Notes>1</Notes>
  <HiddenSlides>34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Интерактивная викторина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Первый светофор, Лондон</vt:lpstr>
      <vt:lpstr>Слайд 22</vt:lpstr>
      <vt:lpstr>Слайд 23</vt:lpstr>
      <vt:lpstr>Слайд 24</vt:lpstr>
      <vt:lpstr>Слайд 25</vt:lpstr>
      <vt:lpstr>Слайд 26</vt:lpstr>
      <vt:lpstr>Слайд 27</vt:lpstr>
      <vt:lpstr>5 августа – Международный день светофора</vt:lpstr>
      <vt:lpstr>Первый светофор, Лондон</vt:lpstr>
      <vt:lpstr>США август 1914г. светофор</vt:lpstr>
      <vt:lpstr>Япония 1920г первый трехцветный светофор</vt:lpstr>
      <vt:lpstr>г.Москва</vt:lpstr>
      <vt:lpstr>г.Пермь</vt:lpstr>
      <vt:lpstr>г.Мельбурн</vt:lpstr>
      <vt:lpstr>Автор шаблона Коровина Ирина Николаевна учитель начальных классов МБОУ «СОШ №9» г. Сафоново Смоленской области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ирина</cp:lastModifiedBy>
  <cp:revision>67</cp:revision>
  <dcterms:created xsi:type="dcterms:W3CDTF">2013-01-21T15:55:50Z</dcterms:created>
  <dcterms:modified xsi:type="dcterms:W3CDTF">2013-08-08T21:54:52Z</dcterms:modified>
</cp:coreProperties>
</file>