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6" r:id="rId7"/>
    <p:sldId id="265" r:id="rId8"/>
    <p:sldId id="264" r:id="rId9"/>
    <p:sldId id="263" r:id="rId10"/>
    <p:sldId id="261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B4A6-54C3-419E-9553-3AD898AF2E10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A564-A584-46F5-9AC7-F91189DE2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7BA3-5E28-476E-A585-71A5A8CAB844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4125-B816-46E9-8609-048D36EF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9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A2BA-3AD0-44CE-9B25-FF11B34EA526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B7B7-4306-4273-B3E6-1DBC2616F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3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BDC7-649C-4A76-8B73-8551F4A6ABB0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2432-6338-4A97-A587-569D98DEE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5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2CE5-E370-4358-AC55-CAE615C1F9F0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FCB5-BA5E-4A93-85BF-8A74F3192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6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15C0-CC74-4B50-BCC5-93E945D0E9A4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9673-28AF-45D7-8E4F-30A774E13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4733-521F-4CDD-938B-C0AC2D2FC8DF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CDD9-D171-43F4-8FA4-5125A283D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5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3AD1-57E8-40E7-BAFE-0CD126B4D19F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482F-A533-47FD-A241-C7B41148F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1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9550-EDD6-4484-B506-F9633C0BC2DE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35F0-EE62-4F6C-B7D1-B5C76B575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1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5951-7BF5-409E-B3FE-83D832FC0835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FFC1-61A3-4A19-AC1B-DB029A2B0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705A-11D6-478D-A8E2-3C141221A7E3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BFA1-B5F9-43CB-A504-CF7EFE3D6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9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998F1-14E7-4BAE-B492-49FCF1C1D119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C0860-1F4B-4F1C-871A-BC4DA1808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75809" y="332656"/>
            <a:ext cx="7772400" cy="2763739"/>
          </a:xfrm>
        </p:spPr>
        <p:txBody>
          <a:bodyPr/>
          <a:lstStyle/>
          <a:p>
            <a:r>
              <a:rPr lang="ru-RU" b="1" i="1" dirty="0" smtClean="0">
                <a:latin typeface="a_OldTyper" pitchFamily="18" charset="-52"/>
              </a:rPr>
              <a:t>Русское храмовое зодчество как воплощение духовных идеалов общества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904256" cy="6229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u="sng" dirty="0" smtClean="0">
                <a:solidFill>
                  <a:srgbClr val="7030A0"/>
                </a:solidFill>
                <a:latin typeface="a_OldTyper" pitchFamily="18" charset="-52"/>
              </a:rPr>
              <a:t>Урок 25</a:t>
            </a:r>
          </a:p>
        </p:txBody>
      </p:sp>
      <p:pic>
        <p:nvPicPr>
          <p:cNvPr id="2052" name="Picture 4" descr="F:\храмы\Церковь Вознесения Господня в Коломенском. - Храмы России - Россия - Фотоальбомы - Наш мир - Наша жизнь_files\95920544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20489"/>
            <a:ext cx="1368151" cy="10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храмы\Церковь Вознесения Господня в Коломенском. - Храмы России - Россия - Фотоальбомы - Наш мир - Наша жизнь_files\823917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20488"/>
            <a:ext cx="1368152" cy="10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храмы\Церковь Вознесения Господня в Коломенском. - Храмы России - Россия - Фотоальбомы - Наш мир - Наша жизнь_files\8781117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00734"/>
            <a:ext cx="1368152" cy="10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храмы\Храм Христа Спасителя в Москве - Храмы России - Россия - Фотоальбомы - Наш мир - Наша жизнь_files\1965165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402550" cy="11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храмы\Храм Христа Спасителя в Москве - Храмы России - Россия - Фотоальбомы - Наш мир - Наша жизнь_files\4723723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400734"/>
            <a:ext cx="1368153" cy="10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храмы\Храм Христа Спасителя в Москве - Храмы России - Россия - Фотоальбомы - Наш мир - Наша жизнь_files\480081397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20489"/>
            <a:ext cx="1368153" cy="10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храмы\Храм Преподобного Сергия Радонежского (Москва) - Храмы России - Россия - Фотоальбомы - Наш мир - Наша жизнь_files\82391749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1402550" cy="11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храмы\Успенский собор во Владимире - Храмы России - Россия - Фотоальбомы - Наш мир - Наша жизнь_files\96453518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1402550" cy="11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храмы\Благовещенский собор Казанского кремля (Казань) - Храмы России - Россия - Фотоальбомы - Наш мир - Наша жизнь_files\9401149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05" y="4005064"/>
            <a:ext cx="1402550" cy="11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06896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Автор: Садовская Дина Ивановна</a:t>
            </a:r>
          </a:p>
          <a:p>
            <a:r>
              <a:rPr lang="ru-RU" i="1" dirty="0" smtClean="0">
                <a:latin typeface="Bookman Old Style" pitchFamily="18" charset="0"/>
              </a:rPr>
              <a:t>МБОУ «Патракеевская ООШ»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576064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Благовещенский собор Казанского кремля</a:t>
            </a:r>
          </a:p>
        </p:txBody>
      </p:sp>
      <p:pic>
        <p:nvPicPr>
          <p:cNvPr id="9218" name="Picture 2" descr="F:\храмы\Благовещенский собор Казанского кремля (Казань) - Храмы России - Россия - Фотоальбомы - Наш мир - Наша жизнь_files\2434647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42471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храмы\Богоявленский кафедральный собор в Елохове (Москва - Храмы России - Россия - Фотоальбомы - Наш мир - Наша жизнь_files\675761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0998"/>
            <a:ext cx="4402460" cy="33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15830" y="2276872"/>
            <a:ext cx="411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_OldTyper" pitchFamily="18" charset="-52"/>
              </a:rPr>
              <a:t>Богоявленский кафедральный собор в Елохове</a:t>
            </a:r>
          </a:p>
        </p:txBody>
      </p:sp>
    </p:spTree>
    <p:extLst>
      <p:ext uri="{BB962C8B-B14F-4D97-AF65-F5344CB8AC3E}">
        <p14:creationId xmlns:p14="http://schemas.microsoft.com/office/powerpoint/2010/main" val="297901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008112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Вознесенский Войсковой Кафедральный Собор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12693" y="2492896"/>
            <a:ext cx="411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_OldTyper" pitchFamily="18" charset="-52"/>
              </a:rPr>
              <a:t>Воскресенский собор </a:t>
            </a:r>
            <a:r>
              <a:rPr lang="ru-RU" sz="2400" b="1" dirty="0" err="1" smtClean="0">
                <a:latin typeface="a_OldTyper" pitchFamily="18" charset="-52"/>
              </a:rPr>
              <a:t>Новоиерусалимского</a:t>
            </a:r>
            <a:r>
              <a:rPr lang="ru-RU" sz="2400" b="1" dirty="0" smtClean="0">
                <a:latin typeface="a_OldTyper" pitchFamily="18" charset="-52"/>
              </a:rPr>
              <a:t> монастыря</a:t>
            </a:r>
          </a:p>
        </p:txBody>
      </p:sp>
      <p:pic>
        <p:nvPicPr>
          <p:cNvPr id="10242" name="Picture 2" descr="F:\храмы\Вознесенский Войсковой Кафедральный Собор - Храмы России - Россия - Фотоальбомы - Наш мир - Наша жизнь_files\794781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2" y="1419336"/>
            <a:ext cx="4572799" cy="31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храмы\Воскресенский собор Новоиерусалимского монастыря - Храмы России - Россия - Фотоальбомы - Наш мир - Наша жизнь_files\827648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86436" cy="31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7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008112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 Собор Спаса Преображения </a:t>
            </a:r>
            <a:r>
              <a:rPr lang="ru-RU" sz="2400" b="1" dirty="0" err="1" smtClean="0">
                <a:latin typeface="a_OldTyper" pitchFamily="18" charset="-52"/>
              </a:rPr>
              <a:t>Николо-Угрешского</a:t>
            </a:r>
            <a:r>
              <a:rPr lang="ru-RU" sz="2400" b="1" dirty="0" smtClean="0">
                <a:latin typeface="a_OldTyper" pitchFamily="18" charset="-52"/>
              </a:rPr>
              <a:t> монастыря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25498" y="2511736"/>
            <a:ext cx="411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_OldTyper" pitchFamily="18" charset="-52"/>
              </a:rPr>
              <a:t>Казанский кафедральный собор</a:t>
            </a:r>
          </a:p>
        </p:txBody>
      </p:sp>
      <p:pic>
        <p:nvPicPr>
          <p:cNvPr id="11266" name="Picture 2" descr="F:\храмы\Дзержинский, Собор Спаса Преображения Николо-Угрешского монастыря, фотография_files\08096_20130125_11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442"/>
            <a:ext cx="4328891" cy="33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храмы\Казанский кафедральный собор - Храмы России - Россия - Фотоальбомы - Наш мир - Наша жизнь_files\336633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52" y="3645024"/>
            <a:ext cx="4236809" cy="31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1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368152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 Собор Смоленской иконы Божией Матери Новодевичьего монастыря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12692" y="2007680"/>
            <a:ext cx="411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_OldTyper" pitchFamily="18" charset="-52"/>
              </a:rPr>
              <a:t>Никольский морской собор в Санкт-Петербурге</a:t>
            </a:r>
          </a:p>
        </p:txBody>
      </p:sp>
      <p:pic>
        <p:nvPicPr>
          <p:cNvPr id="12290" name="Picture 2" descr="F:\храмы\Москва, Собор Смоленской иконы Божией Матери Новодевичьего монастыря, фотография_files\02286_20120406_202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545384" cy="47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храмы\Никольский морской собор в Санкт-Петербурге - Храмы России - Россия - Фотоальбомы - Наш мир - Наша жизнь_files\277007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65" y="3302801"/>
            <a:ext cx="4257327" cy="319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9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368152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 Ново-Иерусалимский монастырь под Москвой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12692" y="2007680"/>
            <a:ext cx="411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_OldTyper" pitchFamily="18" charset="-52"/>
              </a:rPr>
              <a:t>Санкт-Петербург, Собор Троицы </a:t>
            </a:r>
            <a:r>
              <a:rPr lang="ru-RU" sz="2400" b="1" dirty="0" err="1" smtClean="0">
                <a:latin typeface="a_OldTyper" pitchFamily="18" charset="-52"/>
              </a:rPr>
              <a:t>Живоначальной</a:t>
            </a:r>
            <a:endParaRPr lang="ru-RU" sz="2400" b="1" dirty="0" smtClean="0">
              <a:latin typeface="a_OldTyper" pitchFamily="18" charset="-52"/>
            </a:endParaRPr>
          </a:p>
        </p:txBody>
      </p:sp>
      <p:pic>
        <p:nvPicPr>
          <p:cNvPr id="13314" name="Picture 2" descr="F:\храмы\Ново-Иерусалимский монастырь под Москвой - Храмы России - Россия - Фотоальбомы - Наш мир - Наша жизнь_files\275697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1" y="1797804"/>
            <a:ext cx="4501727" cy="34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храмы\Санкт-Петербург, Собор Троицы Живоначальной (Измайловский), фотография_files\01536_20111227_2327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282" y="3284984"/>
            <a:ext cx="4141318" cy="33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5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114800" cy="1368152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Смольный Воскресения Христова собор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21504" y="1014819"/>
            <a:ext cx="4114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a_OldTyper" pitchFamily="18" charset="-52"/>
              </a:rPr>
              <a:t>Собор Воскресения Христова на Крови</a:t>
            </a:r>
          </a:p>
        </p:txBody>
      </p:sp>
      <p:pic>
        <p:nvPicPr>
          <p:cNvPr id="14338" name="Picture 2" descr="F:\храмы\Смольный Воскресения Христова собор - Храмы России - Россия - Фотоальбомы - Наш мир - Наша жизнь_files\964535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2" y="1843087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храмы\Собор Воскресения Христова на Крови - Храмы России - Россия - Фотоальбомы - Наш мир - Наша жизнь_files\196516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2931"/>
            <a:ext cx="3476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2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_OldTyper" pitchFamily="18" charset="-52"/>
              </a:rPr>
              <a:t>Практическая работа</a:t>
            </a:r>
            <a:endParaRPr lang="ru-RU" b="1" i="1" dirty="0">
              <a:latin typeface="a_OldTyper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_OldTyper" pitchFamily="18" charset="-52"/>
              </a:rPr>
              <a:t>Выполните эскиз верхней части храма, оформите его в цвете</a:t>
            </a:r>
            <a:endParaRPr lang="ru-RU" dirty="0">
              <a:latin typeface="a_OldTyper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4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Храм - 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_OldTyper" pitchFamily="18" charset="-52"/>
              </a:rPr>
              <a:t>Дом Бога на Земле</a:t>
            </a:r>
          </a:p>
          <a:p>
            <a:r>
              <a:rPr lang="ru-RU" dirty="0" smtClean="0">
                <a:latin typeface="a_OldTyper" pitchFamily="18" charset="-52"/>
              </a:rPr>
              <a:t>Это здание, предназначенное для Богослужения. Храм имеет купола, которые венчает православный крест. Внутри храм богато украшен фресками, мозаиками, иконами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Внешний вид храма 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067944" y="1340768"/>
            <a:ext cx="4618856" cy="4785395"/>
          </a:xfrm>
        </p:spPr>
        <p:txBody>
          <a:bodyPr/>
          <a:lstStyle/>
          <a:p>
            <a:r>
              <a:rPr lang="ru-RU" sz="2000" b="1" dirty="0" smtClean="0">
                <a:latin typeface="a_OldTyper" pitchFamily="18" charset="-52"/>
              </a:rPr>
              <a:t>Крест</a:t>
            </a:r>
            <a:r>
              <a:rPr lang="ru-RU" sz="2000" dirty="0" smtClean="0">
                <a:latin typeface="a_OldTyper" pitchFamily="18" charset="-52"/>
              </a:rPr>
              <a:t> – связь небесного и земного пространств</a:t>
            </a:r>
          </a:p>
          <a:p>
            <a:r>
              <a:rPr lang="ru-RU" sz="2000" b="1" dirty="0" smtClean="0">
                <a:latin typeface="a_OldTyper" pitchFamily="18" charset="-52"/>
              </a:rPr>
              <a:t>Купол</a:t>
            </a:r>
            <a:r>
              <a:rPr lang="ru-RU" sz="2000" dirty="0" smtClean="0">
                <a:latin typeface="a_OldTyper" pitchFamily="18" charset="-52"/>
              </a:rPr>
              <a:t> – символ неба, пламя горящей свечи</a:t>
            </a:r>
          </a:p>
          <a:p>
            <a:r>
              <a:rPr lang="ru-RU" sz="2000" b="1" dirty="0" smtClean="0">
                <a:latin typeface="a_OldTyper" pitchFamily="18" charset="-52"/>
              </a:rPr>
              <a:t>Барабан</a:t>
            </a:r>
            <a:r>
              <a:rPr lang="ru-RU" sz="2000" dirty="0" smtClean="0">
                <a:latin typeface="a_OldTyper" pitchFamily="18" charset="-52"/>
              </a:rPr>
              <a:t> – цилиндрическая верхняя часть храма, над которой надстраивается купол, завершающийся крестом</a:t>
            </a:r>
          </a:p>
          <a:p>
            <a:r>
              <a:rPr lang="ru-RU" sz="2000" b="1" dirty="0" smtClean="0">
                <a:latin typeface="a_OldTyper" pitchFamily="18" charset="-52"/>
              </a:rPr>
              <a:t>Апсида</a:t>
            </a:r>
            <a:r>
              <a:rPr lang="ru-RU" sz="2000" dirty="0" smtClean="0">
                <a:latin typeface="a_OldTyper" pitchFamily="18" charset="-52"/>
              </a:rPr>
              <a:t> – алтарный выступ, пристроенный к храму</a:t>
            </a:r>
          </a:p>
          <a:p>
            <a:r>
              <a:rPr lang="ru-RU" sz="2000" b="1" dirty="0" smtClean="0">
                <a:latin typeface="a_OldTyper" pitchFamily="18" charset="-52"/>
              </a:rPr>
              <a:t>Столб</a:t>
            </a:r>
            <a:r>
              <a:rPr lang="ru-RU" sz="2000" dirty="0" smtClean="0">
                <a:latin typeface="a_OldTyper" pitchFamily="18" charset="-52"/>
              </a:rPr>
              <a:t> – опорные части храма</a:t>
            </a:r>
          </a:p>
          <a:p>
            <a:r>
              <a:rPr lang="ru-RU" sz="2000" b="1" dirty="0" smtClean="0">
                <a:latin typeface="a_OldTyper" pitchFamily="18" charset="-52"/>
              </a:rPr>
              <a:t>Закомара</a:t>
            </a:r>
            <a:r>
              <a:rPr lang="ru-RU" sz="2000" dirty="0" smtClean="0">
                <a:latin typeface="a_OldTyper" pitchFamily="18" charset="-52"/>
              </a:rPr>
              <a:t> – полукруглое завершение части наружной стены здания.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1401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4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Цвет храма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_OldTyper" pitchFamily="18" charset="-52"/>
              </a:rPr>
              <a:t>Белый – храм, освященный в честь Преображения или Вознесения Господня</a:t>
            </a:r>
          </a:p>
          <a:p>
            <a:r>
              <a:rPr lang="ru-RU" sz="2800" dirty="0" smtClean="0">
                <a:latin typeface="a_OldTyper" pitchFamily="18" charset="-52"/>
              </a:rPr>
              <a:t>Голубой – в честь Пресвятой Богородицы</a:t>
            </a:r>
          </a:p>
          <a:p>
            <a:r>
              <a:rPr lang="ru-RU" sz="2800" dirty="0" smtClean="0">
                <a:latin typeface="a_OldTyper" pitchFamily="18" charset="-52"/>
              </a:rPr>
              <a:t>Красный – посвященный мученику</a:t>
            </a:r>
          </a:p>
          <a:p>
            <a:r>
              <a:rPr lang="ru-RU" sz="2800" dirty="0" smtClean="0">
                <a:latin typeface="a_OldTyper" pitchFamily="18" charset="-52"/>
              </a:rPr>
              <a:t>Зеленый – посвященный преподобному</a:t>
            </a:r>
          </a:p>
          <a:p>
            <a:r>
              <a:rPr lang="ru-RU" sz="2800" dirty="0" smtClean="0">
                <a:latin typeface="a_OldTyper" pitchFamily="18" charset="-52"/>
              </a:rPr>
              <a:t>Желтый – посвященный святителю</a:t>
            </a:r>
          </a:p>
        </p:txBody>
      </p:sp>
    </p:spTree>
    <p:extLst>
      <p:ext uri="{BB962C8B-B14F-4D97-AF65-F5344CB8AC3E}">
        <p14:creationId xmlns:p14="http://schemas.microsoft.com/office/powerpoint/2010/main" val="28320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Количество куполов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/>
          <a:lstStyle/>
          <a:p>
            <a:r>
              <a:rPr lang="ru-RU" sz="2400" dirty="0" smtClean="0">
                <a:latin typeface="a_OldTyper" pitchFamily="18" charset="-52"/>
              </a:rPr>
              <a:t>1- символизирует Единого Бога</a:t>
            </a:r>
          </a:p>
          <a:p>
            <a:r>
              <a:rPr lang="ru-RU" sz="2400" dirty="0" smtClean="0">
                <a:latin typeface="a_OldTyper" pitchFamily="18" charset="-52"/>
              </a:rPr>
              <a:t>2 – две области творения Иисуса Христа (ангельскую и человеческую)</a:t>
            </a:r>
          </a:p>
          <a:p>
            <a:r>
              <a:rPr lang="ru-RU" sz="2400" dirty="0" smtClean="0">
                <a:latin typeface="a_OldTyper" pitchFamily="18" charset="-52"/>
              </a:rPr>
              <a:t>3 – Святую Троицу</a:t>
            </a:r>
          </a:p>
          <a:p>
            <a:r>
              <a:rPr lang="ru-RU" sz="2400" dirty="0" smtClean="0">
                <a:latin typeface="a_OldTyper" pitchFamily="18" charset="-52"/>
              </a:rPr>
              <a:t>4 – Четвероевангелие, четыре стороны света</a:t>
            </a:r>
          </a:p>
          <a:p>
            <a:r>
              <a:rPr lang="ru-RU" sz="2400" dirty="0" smtClean="0">
                <a:latin typeface="a_OldTyper" pitchFamily="18" charset="-52"/>
              </a:rPr>
              <a:t>5 – Спаситель и четыре евангелиста</a:t>
            </a:r>
          </a:p>
          <a:p>
            <a:r>
              <a:rPr lang="ru-RU" sz="2400" dirty="0" smtClean="0">
                <a:latin typeface="a_OldTyper" pitchFamily="18" charset="-52"/>
              </a:rPr>
              <a:t>7 – семь таинств Церкви</a:t>
            </a:r>
          </a:p>
          <a:p>
            <a:r>
              <a:rPr lang="ru-RU" sz="2400" dirty="0" smtClean="0">
                <a:latin typeface="a_OldTyper" pitchFamily="18" charset="-52"/>
              </a:rPr>
              <a:t>9 – по числу ангельских чинов</a:t>
            </a:r>
          </a:p>
          <a:p>
            <a:r>
              <a:rPr lang="ru-RU" sz="2400" dirty="0" smtClean="0">
                <a:latin typeface="a_OldTyper" pitchFamily="18" charset="-52"/>
              </a:rPr>
              <a:t>13 – Спаситель и двенадцать Апостолов</a:t>
            </a:r>
          </a:p>
          <a:p>
            <a:r>
              <a:rPr lang="ru-RU" sz="2400" dirty="0" smtClean="0">
                <a:latin typeface="a_OldTyper" pitchFamily="18" charset="-52"/>
              </a:rPr>
              <a:t>33 – по числу лет земной жизни Спасителя</a:t>
            </a:r>
          </a:p>
          <a:p>
            <a:r>
              <a:rPr lang="ru-RU" sz="2400" dirty="0" smtClean="0">
                <a:latin typeface="a_OldTyper" pitchFamily="18" charset="-52"/>
              </a:rPr>
              <a:t>40 – как символ освящения всей своей жизни</a:t>
            </a:r>
          </a:p>
          <a:p>
            <a:r>
              <a:rPr lang="ru-RU" sz="2400" dirty="0" smtClean="0">
                <a:latin typeface="a_OldTyper" pitchFamily="18" charset="-52"/>
              </a:rPr>
              <a:t>70 – в честь 70 апостолов.</a:t>
            </a:r>
          </a:p>
        </p:txBody>
      </p:sp>
    </p:spTree>
    <p:extLst>
      <p:ext uri="{BB962C8B-B14F-4D97-AF65-F5344CB8AC3E}">
        <p14:creationId xmlns:p14="http://schemas.microsoft.com/office/powerpoint/2010/main" val="362222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Что означает количество куполов?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744484" cy="37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718918" cy="37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755950" cy="373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9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Цвет купола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313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a_OldTyper" pitchFamily="18" charset="-52"/>
              </a:rPr>
              <a:t>Золотые </a:t>
            </a:r>
            <a:r>
              <a:rPr lang="ru-RU" sz="2400" dirty="0" smtClean="0">
                <a:latin typeface="a_OldTyper" pitchFamily="18" charset="-52"/>
              </a:rPr>
              <a:t>– у главных храмов и храмов, посвященных Христу и двунадесятым праздникам (12 важнейшим праздникам после Пасхи: Рождество, Благовещение и т.д.)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_OldTyper" pitchFamily="18" charset="-52"/>
              </a:rPr>
              <a:t>Голубые купола, Сияние со звездами </a:t>
            </a:r>
            <a:r>
              <a:rPr lang="ru-RU" sz="2400" dirty="0" smtClean="0">
                <a:latin typeface="a_OldTyper" pitchFamily="18" charset="-52"/>
              </a:rPr>
              <a:t>– посвящение Богородице, потому что звезда напоминает о рождении Христа от Девы Марии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_OldTyper" pitchFamily="18" charset="-52"/>
              </a:rPr>
              <a:t>Зеленые </a:t>
            </a:r>
            <a:r>
              <a:rPr lang="ru-RU" sz="2400" dirty="0" smtClean="0">
                <a:latin typeface="a_OldTyper" pitchFamily="18" charset="-52"/>
              </a:rPr>
              <a:t>– цвет Троицы – цвет Святого Духа</a:t>
            </a:r>
          </a:p>
          <a:p>
            <a:r>
              <a:rPr lang="ru-RU" sz="2400" dirty="0" smtClean="0">
                <a:latin typeface="a_OldTyper" pitchFamily="18" charset="-52"/>
              </a:rPr>
              <a:t>Храмы, посвященные святым, увенчаны также </a:t>
            </a:r>
            <a:r>
              <a:rPr lang="ru-RU" sz="2400" b="1" dirty="0" smtClean="0">
                <a:solidFill>
                  <a:srgbClr val="7030A0"/>
                </a:solidFill>
                <a:latin typeface="a_OldTyper" pitchFamily="18" charset="-52"/>
              </a:rPr>
              <a:t>зелеными или серебряными куполами</a:t>
            </a:r>
          </a:p>
          <a:p>
            <a:r>
              <a:rPr lang="ru-RU" sz="2400" dirty="0" smtClean="0">
                <a:latin typeface="a_OldTyper" pitchFamily="18" charset="-52"/>
              </a:rPr>
              <a:t>В монастырях встречаются </a:t>
            </a:r>
            <a:r>
              <a:rPr lang="ru-RU" sz="2400" b="1" dirty="0" smtClean="0">
                <a:solidFill>
                  <a:srgbClr val="7030A0"/>
                </a:solidFill>
                <a:latin typeface="a_OldTyper" pitchFamily="18" charset="-52"/>
              </a:rPr>
              <a:t>черные</a:t>
            </a:r>
            <a:r>
              <a:rPr lang="ru-RU" sz="2400" dirty="0" smtClean="0">
                <a:latin typeface="a_OldTyper" pitchFamily="18" charset="-52"/>
              </a:rPr>
              <a:t> купола – это цвет монашества</a:t>
            </a:r>
          </a:p>
        </p:txBody>
      </p:sp>
    </p:spTree>
    <p:extLst>
      <p:ext uri="{BB962C8B-B14F-4D97-AF65-F5344CB8AC3E}">
        <p14:creationId xmlns:p14="http://schemas.microsoft.com/office/powerpoint/2010/main" val="190549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_OldTyper" pitchFamily="18" charset="-52"/>
              </a:rPr>
              <a:t>Форма купола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ru-RU" sz="2800" b="1" i="1" dirty="0" smtClean="0">
                <a:latin typeface="a_OldTyper" pitchFamily="18" charset="-52"/>
              </a:rPr>
              <a:t>Шлемовидная</a:t>
            </a:r>
            <a:r>
              <a:rPr lang="ru-RU" sz="2800" dirty="0" smtClean="0">
                <a:latin typeface="a_OldTyper" pitchFamily="18" charset="-52"/>
              </a:rPr>
              <a:t>  - напоминала о доблестных защитниках земли Русской</a:t>
            </a:r>
          </a:p>
          <a:p>
            <a:r>
              <a:rPr lang="ru-RU" sz="2800" b="1" i="1" dirty="0" err="1" smtClean="0">
                <a:latin typeface="a_OldTyper" pitchFamily="18" charset="-52"/>
              </a:rPr>
              <a:t>Луковидная</a:t>
            </a:r>
            <a:r>
              <a:rPr lang="ru-RU" sz="2800" dirty="0" smtClean="0">
                <a:latin typeface="a_OldTyper" pitchFamily="18" charset="-52"/>
              </a:rPr>
              <a:t> – символ пламени свечи, обращающий нас к словам Христа: «Вы – свет миру»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216845" cy="243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77" y="3904046"/>
            <a:ext cx="2237432" cy="27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8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/>
          <a:lstStyle/>
          <a:p>
            <a:r>
              <a:rPr lang="ru-RU" sz="2400" b="1" dirty="0" smtClean="0">
                <a:latin typeface="a_OldTyper" pitchFamily="18" charset="-52"/>
              </a:rPr>
              <a:t>Исаакиевский собор в Санкт-Петербурге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a_OldTyper" pitchFamily="18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16824" cy="571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71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394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Русское храмовое зодчество как воплощение духовных идеалов общества</vt:lpstr>
      <vt:lpstr>Храм - </vt:lpstr>
      <vt:lpstr>Внешний вид храма </vt:lpstr>
      <vt:lpstr>Цвет храма</vt:lpstr>
      <vt:lpstr>Количество куполов</vt:lpstr>
      <vt:lpstr>Что означает количество куполов?</vt:lpstr>
      <vt:lpstr>Цвет купола</vt:lpstr>
      <vt:lpstr>Форма купола</vt:lpstr>
      <vt:lpstr>Исаакиевский собор в Санкт-Петербурге</vt:lpstr>
      <vt:lpstr>Благовещенский собор Казанского кремля</vt:lpstr>
      <vt:lpstr>Вознесенский Войсковой Кафедральный Собор</vt:lpstr>
      <vt:lpstr> Собор Спаса Преображения Николо-Угрешского монастыря</vt:lpstr>
      <vt:lpstr> Собор Смоленской иконы Божией Матери Новодевичьего монастыря</vt:lpstr>
      <vt:lpstr> Ново-Иерусалимский монастырь под Москвой </vt:lpstr>
      <vt:lpstr>Смольный Воскресения Христова собор </vt:lpstr>
      <vt:lpstr>Практическая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Компьютер учителя</cp:lastModifiedBy>
  <cp:revision>11</cp:revision>
  <dcterms:created xsi:type="dcterms:W3CDTF">2012-05-09T15:29:49Z</dcterms:created>
  <dcterms:modified xsi:type="dcterms:W3CDTF">2013-03-22T11:35:53Z</dcterms:modified>
</cp:coreProperties>
</file>