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ms-office.legacyDiagramText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4" r:id="rId9"/>
    <p:sldId id="263" r:id="rId10"/>
    <p:sldId id="262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788150" cy="99234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40404"/>
    <a:srgbClr val="0033CC"/>
    <a:srgbClr val="02010B"/>
    <a:srgbClr val="0D0C0B"/>
    <a:srgbClr val="0000FF"/>
    <a:srgbClr val="070605"/>
    <a:srgbClr val="000000"/>
    <a:srgbClr val="0908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2" autoAdjust="0"/>
    <p:restoredTop sz="94679" autoAdjust="0"/>
  </p:normalViewPr>
  <p:slideViewPr>
    <p:cSldViewPr snapToGrid="0">
      <p:cViewPr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1374" y="72"/>
      </p:cViewPr>
      <p:guideLst>
        <p:guide orient="horz" pos="3126"/>
        <p:guide pos="213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324184-D167-4429-B5B8-3DF7199C106A}" type="doc">
      <dgm:prSet loTypeId="urn:microsoft.com/office/officeart/2005/8/layout/radial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E0ABA2-2DF5-4321-8FD1-5B729CDFAE0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</a:rPr>
            <a:t>Коррекционно-развивающий урок</a:t>
          </a:r>
          <a:endParaRPr lang="ru-RU" sz="1800" b="1" dirty="0">
            <a:solidFill>
              <a:srgbClr val="FF0000"/>
            </a:solidFill>
          </a:endParaRPr>
        </a:p>
      </dgm:t>
    </dgm:pt>
    <dgm:pt modelId="{EF2A68CD-ADC6-4F79-B5D9-AFF9A3EB0EC8}" type="parTrans" cxnId="{86C41450-0BDB-4822-9B0C-58457940EAE7}">
      <dgm:prSet/>
      <dgm:spPr/>
      <dgm:t>
        <a:bodyPr/>
        <a:lstStyle/>
        <a:p>
          <a:endParaRPr lang="ru-RU"/>
        </a:p>
      </dgm:t>
    </dgm:pt>
    <dgm:pt modelId="{6999E194-ED4F-497A-864F-A2DAC9827C0E}" type="sibTrans" cxnId="{86C41450-0BDB-4822-9B0C-58457940EAE7}">
      <dgm:prSet/>
      <dgm:spPr/>
      <dgm:t>
        <a:bodyPr/>
        <a:lstStyle/>
        <a:p>
          <a:endParaRPr lang="ru-RU"/>
        </a:p>
      </dgm:t>
    </dgm:pt>
    <dgm:pt modelId="{D5B34B2C-E184-47C0-9338-C6EE628AE48A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Методы и приемы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dgm:t>
    </dgm:pt>
    <dgm:pt modelId="{42D1D1A0-46C2-4DBD-9E26-4D6F6BD1F1F8}" type="parTrans" cxnId="{B666BB5C-D854-4AA5-991C-66824A6BFE52}">
      <dgm:prSet/>
      <dgm:spPr/>
      <dgm:t>
        <a:bodyPr/>
        <a:lstStyle/>
        <a:p>
          <a:endParaRPr lang="ru-RU"/>
        </a:p>
      </dgm:t>
    </dgm:pt>
    <dgm:pt modelId="{066942CC-595B-4783-A27C-4DFEEC46D691}" type="sibTrans" cxnId="{B666BB5C-D854-4AA5-991C-66824A6BFE52}">
      <dgm:prSet/>
      <dgm:spPr/>
      <dgm:t>
        <a:bodyPr/>
        <a:lstStyle/>
        <a:p>
          <a:endParaRPr lang="ru-RU"/>
        </a:p>
      </dgm:t>
    </dgm:pt>
    <dgm:pt modelId="{C8830CF7-9361-4F44-9093-752F27E26DB1}">
      <dgm:prSet phldrT="[Текст]" custT="1"/>
      <dgm:spPr/>
      <dgm:t>
        <a:bodyPr/>
        <a:lstStyle/>
        <a:p>
          <a:r>
            <a:rPr lang="ru-RU" sz="1400" b="0" dirty="0" smtClean="0">
              <a:solidFill>
                <a:schemeClr val="bg1">
                  <a:lumMod val="50000"/>
                </a:schemeClr>
              </a:solidFill>
            </a:rPr>
            <a:t>Варианты комбинирования методов и приемов</a:t>
          </a:r>
          <a:endParaRPr lang="ru-RU" sz="1400" b="0" dirty="0">
            <a:solidFill>
              <a:schemeClr val="bg1">
                <a:lumMod val="50000"/>
              </a:schemeClr>
            </a:solidFill>
          </a:endParaRPr>
        </a:p>
      </dgm:t>
    </dgm:pt>
    <dgm:pt modelId="{A5A36845-F6B7-4C88-9391-7D16E9F42220}" type="parTrans" cxnId="{3294C760-EA68-45AE-B11A-C4067D26385B}">
      <dgm:prSet/>
      <dgm:spPr/>
      <dgm:t>
        <a:bodyPr/>
        <a:lstStyle/>
        <a:p>
          <a:endParaRPr lang="ru-RU"/>
        </a:p>
      </dgm:t>
    </dgm:pt>
    <dgm:pt modelId="{8AC42D69-A572-4E20-A52A-08052FA96F46}" type="sibTrans" cxnId="{3294C760-EA68-45AE-B11A-C4067D26385B}">
      <dgm:prSet/>
      <dgm:spPr/>
      <dgm:t>
        <a:bodyPr/>
        <a:lstStyle/>
        <a:p>
          <a:endParaRPr lang="ru-RU"/>
        </a:p>
      </dgm:t>
    </dgm:pt>
    <dgm:pt modelId="{750681DF-34A6-47E7-92B0-588666792602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Точные формулировки заданий и упражнений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dgm:t>
    </dgm:pt>
    <dgm:pt modelId="{DE9AC39F-C4D8-403B-B79E-8BA72F7D84A4}" type="parTrans" cxnId="{88480D13-4E18-4870-B4F3-7A77658692D0}">
      <dgm:prSet/>
      <dgm:spPr/>
      <dgm:t>
        <a:bodyPr/>
        <a:lstStyle/>
        <a:p>
          <a:endParaRPr lang="ru-RU"/>
        </a:p>
      </dgm:t>
    </dgm:pt>
    <dgm:pt modelId="{D2FA8200-8F58-4035-B804-0FED9F3AD9FC}" type="sibTrans" cxnId="{88480D13-4E18-4870-B4F3-7A77658692D0}">
      <dgm:prSet/>
      <dgm:spPr/>
      <dgm:t>
        <a:bodyPr/>
        <a:lstStyle/>
        <a:p>
          <a:endParaRPr lang="ru-RU"/>
        </a:p>
      </dgm:t>
    </dgm:pt>
    <dgm:pt modelId="{A0CA8994-8F68-438C-BD71-605A467C3076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Продуманное использование наглядности на уроке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dgm:t>
    </dgm:pt>
    <dgm:pt modelId="{324BCD57-3771-4C19-B1E0-14F228D658D7}" type="parTrans" cxnId="{4CD78E22-DD87-4982-BAB0-00B1A89D5E81}">
      <dgm:prSet/>
      <dgm:spPr/>
      <dgm:t>
        <a:bodyPr/>
        <a:lstStyle/>
        <a:p>
          <a:endParaRPr lang="ru-RU"/>
        </a:p>
      </dgm:t>
    </dgm:pt>
    <dgm:pt modelId="{44BB3C19-C784-4C79-BB2F-43336E60E023}" type="sibTrans" cxnId="{4CD78E22-DD87-4982-BAB0-00B1A89D5E81}">
      <dgm:prSet/>
      <dgm:spPr/>
      <dgm:t>
        <a:bodyPr/>
        <a:lstStyle/>
        <a:p>
          <a:endParaRPr lang="ru-RU"/>
        </a:p>
      </dgm:t>
    </dgm:pt>
    <dgm:pt modelId="{F4B18FEE-9047-43EE-9E2A-500A8242ACBC}" type="pres">
      <dgm:prSet presAssocID="{94324184-D167-4429-B5B8-3DF7199C106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C77656-1849-4D29-88D4-785B14DD8589}" type="pres">
      <dgm:prSet presAssocID="{64E0ABA2-2DF5-4321-8FD1-5B729CDFAE07}" presName="centerShape" presStyleLbl="node0" presStyleIdx="0" presStyleCnt="1"/>
      <dgm:spPr/>
      <dgm:t>
        <a:bodyPr/>
        <a:lstStyle/>
        <a:p>
          <a:endParaRPr lang="ru-RU"/>
        </a:p>
      </dgm:t>
    </dgm:pt>
    <dgm:pt modelId="{5D04D17C-0D82-45C3-BDE9-5D437BA392BA}" type="pres">
      <dgm:prSet presAssocID="{D5B34B2C-E184-47C0-9338-C6EE628AE48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1C15B9-D9D2-4BB7-B211-21C3FC06C6A2}" type="pres">
      <dgm:prSet presAssocID="{D5B34B2C-E184-47C0-9338-C6EE628AE48A}" presName="dummy" presStyleCnt="0"/>
      <dgm:spPr/>
    </dgm:pt>
    <dgm:pt modelId="{9D6DC692-F543-4776-B0CD-75EAEFBB81BE}" type="pres">
      <dgm:prSet presAssocID="{066942CC-595B-4783-A27C-4DFEEC46D691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5B6CFE4-44EC-4556-A942-FE7AC7A5331A}" type="pres">
      <dgm:prSet presAssocID="{C8830CF7-9361-4F44-9093-752F27E26DB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47114-BD24-4AA9-B9EF-66D909782F1A}" type="pres">
      <dgm:prSet presAssocID="{C8830CF7-9361-4F44-9093-752F27E26DB1}" presName="dummy" presStyleCnt="0"/>
      <dgm:spPr/>
    </dgm:pt>
    <dgm:pt modelId="{B645053A-FD54-4F09-9B14-EDBF126C283D}" type="pres">
      <dgm:prSet presAssocID="{8AC42D69-A572-4E20-A52A-08052FA96F46}" presName="sibTrans" presStyleLbl="sibTrans2D1" presStyleIdx="1" presStyleCnt="4"/>
      <dgm:spPr/>
      <dgm:t>
        <a:bodyPr/>
        <a:lstStyle/>
        <a:p>
          <a:endParaRPr lang="ru-RU"/>
        </a:p>
      </dgm:t>
    </dgm:pt>
    <dgm:pt modelId="{BF15FABC-EBEB-4CD6-8E7B-51A11F0C2E95}" type="pres">
      <dgm:prSet presAssocID="{750681DF-34A6-47E7-92B0-58866679260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12B06-9CA6-4F54-A765-6AA9F9C85028}" type="pres">
      <dgm:prSet presAssocID="{750681DF-34A6-47E7-92B0-588666792602}" presName="dummy" presStyleCnt="0"/>
      <dgm:spPr/>
    </dgm:pt>
    <dgm:pt modelId="{12E6075F-90DB-42A0-A385-E8669B54E517}" type="pres">
      <dgm:prSet presAssocID="{D2FA8200-8F58-4035-B804-0FED9F3AD9FC}" presName="sibTrans" presStyleLbl="sibTrans2D1" presStyleIdx="2" presStyleCnt="4"/>
      <dgm:spPr/>
      <dgm:t>
        <a:bodyPr/>
        <a:lstStyle/>
        <a:p>
          <a:endParaRPr lang="ru-RU"/>
        </a:p>
      </dgm:t>
    </dgm:pt>
    <dgm:pt modelId="{EEE40221-A705-4308-8C1B-793237661E58}" type="pres">
      <dgm:prSet presAssocID="{A0CA8994-8F68-438C-BD71-605A467C307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9B52E5-4EEF-4F87-9B1F-EF2F5AE01470}" type="pres">
      <dgm:prSet presAssocID="{A0CA8994-8F68-438C-BD71-605A467C3076}" presName="dummy" presStyleCnt="0"/>
      <dgm:spPr/>
    </dgm:pt>
    <dgm:pt modelId="{93136DF8-C242-494B-B892-C5101C81CB43}" type="pres">
      <dgm:prSet presAssocID="{44BB3C19-C784-4C79-BB2F-43336E60E023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B19A4F07-506E-4AC9-8B57-C6C0968542D8}" type="presOf" srcId="{066942CC-595B-4783-A27C-4DFEEC46D691}" destId="{9D6DC692-F543-4776-B0CD-75EAEFBB81BE}" srcOrd="0" destOrd="0" presId="urn:microsoft.com/office/officeart/2005/8/layout/radial6"/>
    <dgm:cxn modelId="{86C41450-0BDB-4822-9B0C-58457940EAE7}" srcId="{94324184-D167-4429-B5B8-3DF7199C106A}" destId="{64E0ABA2-2DF5-4321-8FD1-5B729CDFAE07}" srcOrd="0" destOrd="0" parTransId="{EF2A68CD-ADC6-4F79-B5D9-AFF9A3EB0EC8}" sibTransId="{6999E194-ED4F-497A-864F-A2DAC9827C0E}"/>
    <dgm:cxn modelId="{3D3E4819-7F33-44D5-8A9B-BD0CE2A03CE6}" type="presOf" srcId="{C8830CF7-9361-4F44-9093-752F27E26DB1}" destId="{D5B6CFE4-44EC-4556-A942-FE7AC7A5331A}" srcOrd="0" destOrd="0" presId="urn:microsoft.com/office/officeart/2005/8/layout/radial6"/>
    <dgm:cxn modelId="{88480D13-4E18-4870-B4F3-7A77658692D0}" srcId="{64E0ABA2-2DF5-4321-8FD1-5B729CDFAE07}" destId="{750681DF-34A6-47E7-92B0-588666792602}" srcOrd="2" destOrd="0" parTransId="{DE9AC39F-C4D8-403B-B79E-8BA72F7D84A4}" sibTransId="{D2FA8200-8F58-4035-B804-0FED9F3AD9FC}"/>
    <dgm:cxn modelId="{3294C760-EA68-45AE-B11A-C4067D26385B}" srcId="{64E0ABA2-2DF5-4321-8FD1-5B729CDFAE07}" destId="{C8830CF7-9361-4F44-9093-752F27E26DB1}" srcOrd="1" destOrd="0" parTransId="{A5A36845-F6B7-4C88-9391-7D16E9F42220}" sibTransId="{8AC42D69-A572-4E20-A52A-08052FA96F46}"/>
    <dgm:cxn modelId="{BF121A6D-EB1B-4E18-846E-4CA242A17D64}" type="presOf" srcId="{A0CA8994-8F68-438C-BD71-605A467C3076}" destId="{EEE40221-A705-4308-8C1B-793237661E58}" srcOrd="0" destOrd="0" presId="urn:microsoft.com/office/officeart/2005/8/layout/radial6"/>
    <dgm:cxn modelId="{886918E0-D976-4910-8C6A-51B0322041A5}" type="presOf" srcId="{44BB3C19-C784-4C79-BB2F-43336E60E023}" destId="{93136DF8-C242-494B-B892-C5101C81CB43}" srcOrd="0" destOrd="0" presId="urn:microsoft.com/office/officeart/2005/8/layout/radial6"/>
    <dgm:cxn modelId="{A2814EE6-5873-4767-856E-B400C0F4AF82}" type="presOf" srcId="{94324184-D167-4429-B5B8-3DF7199C106A}" destId="{F4B18FEE-9047-43EE-9E2A-500A8242ACBC}" srcOrd="0" destOrd="0" presId="urn:microsoft.com/office/officeart/2005/8/layout/radial6"/>
    <dgm:cxn modelId="{B7B68B0B-6E14-44DE-BA50-D86A894F3108}" type="presOf" srcId="{D2FA8200-8F58-4035-B804-0FED9F3AD9FC}" destId="{12E6075F-90DB-42A0-A385-E8669B54E517}" srcOrd="0" destOrd="0" presId="urn:microsoft.com/office/officeart/2005/8/layout/radial6"/>
    <dgm:cxn modelId="{4CD78E22-DD87-4982-BAB0-00B1A89D5E81}" srcId="{64E0ABA2-2DF5-4321-8FD1-5B729CDFAE07}" destId="{A0CA8994-8F68-438C-BD71-605A467C3076}" srcOrd="3" destOrd="0" parTransId="{324BCD57-3771-4C19-B1E0-14F228D658D7}" sibTransId="{44BB3C19-C784-4C79-BB2F-43336E60E023}"/>
    <dgm:cxn modelId="{BE1F49CB-E75B-4F2D-A289-3BA2EF130828}" type="presOf" srcId="{D5B34B2C-E184-47C0-9338-C6EE628AE48A}" destId="{5D04D17C-0D82-45C3-BDE9-5D437BA392BA}" srcOrd="0" destOrd="0" presId="urn:microsoft.com/office/officeart/2005/8/layout/radial6"/>
    <dgm:cxn modelId="{B666BB5C-D854-4AA5-991C-66824A6BFE52}" srcId="{64E0ABA2-2DF5-4321-8FD1-5B729CDFAE07}" destId="{D5B34B2C-E184-47C0-9338-C6EE628AE48A}" srcOrd="0" destOrd="0" parTransId="{42D1D1A0-46C2-4DBD-9E26-4D6F6BD1F1F8}" sibTransId="{066942CC-595B-4783-A27C-4DFEEC46D691}"/>
    <dgm:cxn modelId="{E0B8DB02-FFE1-4CB1-B30F-2009D35F0E2C}" type="presOf" srcId="{8AC42D69-A572-4E20-A52A-08052FA96F46}" destId="{B645053A-FD54-4F09-9B14-EDBF126C283D}" srcOrd="0" destOrd="0" presId="urn:microsoft.com/office/officeart/2005/8/layout/radial6"/>
    <dgm:cxn modelId="{ABFBACA4-72D9-4275-9F81-3D4B572B0D34}" type="presOf" srcId="{750681DF-34A6-47E7-92B0-588666792602}" destId="{BF15FABC-EBEB-4CD6-8E7B-51A11F0C2E95}" srcOrd="0" destOrd="0" presId="urn:microsoft.com/office/officeart/2005/8/layout/radial6"/>
    <dgm:cxn modelId="{4CFA54CD-911A-4770-B6FB-B8C382848E8D}" type="presOf" srcId="{64E0ABA2-2DF5-4321-8FD1-5B729CDFAE07}" destId="{49C77656-1849-4D29-88D4-785B14DD8589}" srcOrd="0" destOrd="0" presId="urn:microsoft.com/office/officeart/2005/8/layout/radial6"/>
    <dgm:cxn modelId="{03B99A83-5638-4897-941B-92404879A11F}" type="presParOf" srcId="{F4B18FEE-9047-43EE-9E2A-500A8242ACBC}" destId="{49C77656-1849-4D29-88D4-785B14DD8589}" srcOrd="0" destOrd="0" presId="urn:microsoft.com/office/officeart/2005/8/layout/radial6"/>
    <dgm:cxn modelId="{65DACA03-327A-4D41-AD4D-2D72905B64A0}" type="presParOf" srcId="{F4B18FEE-9047-43EE-9E2A-500A8242ACBC}" destId="{5D04D17C-0D82-45C3-BDE9-5D437BA392BA}" srcOrd="1" destOrd="0" presId="urn:microsoft.com/office/officeart/2005/8/layout/radial6"/>
    <dgm:cxn modelId="{CF79860C-8FE9-4920-B102-E87FFF058EF5}" type="presParOf" srcId="{F4B18FEE-9047-43EE-9E2A-500A8242ACBC}" destId="{F91C15B9-D9D2-4BB7-B211-21C3FC06C6A2}" srcOrd="2" destOrd="0" presId="urn:microsoft.com/office/officeart/2005/8/layout/radial6"/>
    <dgm:cxn modelId="{B944BB4C-675D-4CA2-9AB6-1DD23761590E}" type="presParOf" srcId="{F4B18FEE-9047-43EE-9E2A-500A8242ACBC}" destId="{9D6DC692-F543-4776-B0CD-75EAEFBB81BE}" srcOrd="3" destOrd="0" presId="urn:microsoft.com/office/officeart/2005/8/layout/radial6"/>
    <dgm:cxn modelId="{DFE123FA-C789-4142-BA0C-7199D298762B}" type="presParOf" srcId="{F4B18FEE-9047-43EE-9E2A-500A8242ACBC}" destId="{D5B6CFE4-44EC-4556-A942-FE7AC7A5331A}" srcOrd="4" destOrd="0" presId="urn:microsoft.com/office/officeart/2005/8/layout/radial6"/>
    <dgm:cxn modelId="{A42750A5-4C20-4A45-98FE-D71E55CD8DF8}" type="presParOf" srcId="{F4B18FEE-9047-43EE-9E2A-500A8242ACBC}" destId="{34B47114-BD24-4AA9-B9EF-66D909782F1A}" srcOrd="5" destOrd="0" presId="urn:microsoft.com/office/officeart/2005/8/layout/radial6"/>
    <dgm:cxn modelId="{3512D8BB-97E7-4824-AB28-3A0E82D69646}" type="presParOf" srcId="{F4B18FEE-9047-43EE-9E2A-500A8242ACBC}" destId="{B645053A-FD54-4F09-9B14-EDBF126C283D}" srcOrd="6" destOrd="0" presId="urn:microsoft.com/office/officeart/2005/8/layout/radial6"/>
    <dgm:cxn modelId="{4EC21724-6077-43E4-82CC-ED79FBEAA0FE}" type="presParOf" srcId="{F4B18FEE-9047-43EE-9E2A-500A8242ACBC}" destId="{BF15FABC-EBEB-4CD6-8E7B-51A11F0C2E95}" srcOrd="7" destOrd="0" presId="urn:microsoft.com/office/officeart/2005/8/layout/radial6"/>
    <dgm:cxn modelId="{EA1014E3-D93A-4CA1-9816-B04E50702054}" type="presParOf" srcId="{F4B18FEE-9047-43EE-9E2A-500A8242ACBC}" destId="{93C12B06-9CA6-4F54-A765-6AA9F9C85028}" srcOrd="8" destOrd="0" presId="urn:microsoft.com/office/officeart/2005/8/layout/radial6"/>
    <dgm:cxn modelId="{5F994B51-2DED-4B62-A8C4-8851432AE2AE}" type="presParOf" srcId="{F4B18FEE-9047-43EE-9E2A-500A8242ACBC}" destId="{12E6075F-90DB-42A0-A385-E8669B54E517}" srcOrd="9" destOrd="0" presId="urn:microsoft.com/office/officeart/2005/8/layout/radial6"/>
    <dgm:cxn modelId="{D5E55DBD-752A-4332-B98F-147602B8438E}" type="presParOf" srcId="{F4B18FEE-9047-43EE-9E2A-500A8242ACBC}" destId="{EEE40221-A705-4308-8C1B-793237661E58}" srcOrd="10" destOrd="0" presId="urn:microsoft.com/office/officeart/2005/8/layout/radial6"/>
    <dgm:cxn modelId="{E59FEE2E-26D1-42FA-A7FD-B7CDF07D8271}" type="presParOf" srcId="{F4B18FEE-9047-43EE-9E2A-500A8242ACBC}" destId="{9C9B52E5-4EEF-4F87-9B1F-EF2F5AE01470}" srcOrd="11" destOrd="0" presId="urn:microsoft.com/office/officeart/2005/8/layout/radial6"/>
    <dgm:cxn modelId="{DC75E44C-8955-4712-A73D-788537A867C0}" type="presParOf" srcId="{F4B18FEE-9047-43EE-9E2A-500A8242ACBC}" destId="{93136DF8-C242-494B-B892-C5101C81CB43}" srcOrd="12" destOrd="0" presId="urn:microsoft.com/office/officeart/2005/8/layout/radial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D6993A-91A5-4CC5-A35F-34CFDFBBC880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C8CFF449-DD6E-41E5-BB3C-A1757873D25E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Четкая цель урока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dgm:t>
    </dgm:pt>
    <dgm:pt modelId="{07BA3276-FDAE-4075-83C5-EACF8B676EC0}" type="parTrans" cxnId="{4C4C365E-B7D8-4B53-B798-F55E92DAEB86}">
      <dgm:prSet/>
      <dgm:spPr/>
      <dgm:t>
        <a:bodyPr/>
        <a:lstStyle/>
        <a:p>
          <a:endParaRPr lang="ru-RU"/>
        </a:p>
      </dgm:t>
    </dgm:pt>
    <dgm:pt modelId="{244771C2-5F2A-4B28-98EA-015867572AE1}" type="sibTrans" cxnId="{4C4C365E-B7D8-4B53-B798-F55E92DAEB86}">
      <dgm:prSet/>
      <dgm:spPr/>
      <dgm:t>
        <a:bodyPr/>
        <a:lstStyle/>
        <a:p>
          <a:endParaRPr lang="ru-RU"/>
        </a:p>
      </dgm:t>
    </dgm:pt>
    <dgm:pt modelId="{DB2DF302-44DA-4304-BE26-8F3370748617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Организующая роль педагога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dgm:t>
    </dgm:pt>
    <dgm:pt modelId="{020F5CA1-7ECD-4662-B662-4ECB03C62F96}" type="parTrans" cxnId="{46B34B3A-400C-4F3E-BC61-86B64915578E}">
      <dgm:prSet/>
      <dgm:spPr/>
      <dgm:t>
        <a:bodyPr/>
        <a:lstStyle/>
        <a:p>
          <a:endParaRPr lang="ru-RU"/>
        </a:p>
      </dgm:t>
    </dgm:pt>
    <dgm:pt modelId="{EB7BA5EF-6514-4950-AAF5-0EE607C880E3}" type="sibTrans" cxnId="{46B34B3A-400C-4F3E-BC61-86B64915578E}">
      <dgm:prSet/>
      <dgm:spPr/>
      <dgm:t>
        <a:bodyPr/>
        <a:lstStyle/>
        <a:p>
          <a:endParaRPr lang="ru-RU"/>
        </a:p>
      </dgm:t>
    </dgm:pt>
    <dgm:pt modelId="{286248F5-5B78-4497-9514-B0A83755EFB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Эффект. коррекционно-развивающий урок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dgm:t>
    </dgm:pt>
    <dgm:pt modelId="{596112E3-FE05-4166-8EEE-0B5962E1E195}" type="parTrans" cxnId="{25390D3F-6B6D-4E2F-B27B-D68312383F63}">
      <dgm:prSet/>
      <dgm:spPr/>
      <dgm:t>
        <a:bodyPr/>
        <a:lstStyle/>
        <a:p>
          <a:endParaRPr lang="ru-RU"/>
        </a:p>
      </dgm:t>
    </dgm:pt>
    <dgm:pt modelId="{84C403A3-E2BA-4A60-88BC-DEE103F61461}" type="sibTrans" cxnId="{25390D3F-6B6D-4E2F-B27B-D68312383F63}">
      <dgm:prSet/>
      <dgm:spPr/>
      <dgm:t>
        <a:bodyPr/>
        <a:lstStyle/>
        <a:p>
          <a:endParaRPr lang="ru-RU"/>
        </a:p>
      </dgm:t>
    </dgm:pt>
    <dgm:pt modelId="{1C40CE48-2CA5-44AD-BBC5-ADD8DDC55426}">
      <dgm:prSet custT="1"/>
      <dgm:spPr/>
      <dgm:t>
        <a:bodyPr/>
        <a:lstStyle/>
        <a:p>
          <a:r>
            <a:rPr lang="ru-RU" sz="1400" dirty="0" err="1" smtClean="0">
              <a:solidFill>
                <a:schemeClr val="bg1">
                  <a:lumMod val="50000"/>
                </a:schemeClr>
              </a:solidFill>
            </a:rPr>
            <a:t>Дид</a:t>
          </a:r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. функция наглядности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dgm:t>
    </dgm:pt>
    <dgm:pt modelId="{E0CEE654-5328-45B2-82CA-F38FAAD7A096}" type="parTrans" cxnId="{F4990122-1B18-4246-A80E-69B04BF5A969}">
      <dgm:prSet/>
      <dgm:spPr/>
      <dgm:t>
        <a:bodyPr/>
        <a:lstStyle/>
        <a:p>
          <a:endParaRPr lang="ru-RU"/>
        </a:p>
      </dgm:t>
    </dgm:pt>
    <dgm:pt modelId="{A14994DE-2819-4259-8EA6-3F00AA908A04}" type="sibTrans" cxnId="{F4990122-1B18-4246-A80E-69B04BF5A969}">
      <dgm:prSet/>
      <dgm:spPr/>
      <dgm:t>
        <a:bodyPr/>
        <a:lstStyle/>
        <a:p>
          <a:endParaRPr lang="ru-RU"/>
        </a:p>
      </dgm:t>
    </dgm:pt>
    <dgm:pt modelId="{9452553D-A844-4664-B23D-3DFB78CC019B}">
      <dgm:prSet custT="1"/>
      <dgm:spPr/>
      <dgm:t>
        <a:bodyPr/>
        <a:lstStyle/>
        <a:p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Структура и преемственность этапов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dgm:t>
    </dgm:pt>
    <dgm:pt modelId="{92077075-892E-4568-95A7-7C55B176ED30}" type="parTrans" cxnId="{AE7EA269-D892-44C4-A368-3B60C5463C7D}">
      <dgm:prSet/>
      <dgm:spPr/>
      <dgm:t>
        <a:bodyPr/>
        <a:lstStyle/>
        <a:p>
          <a:endParaRPr lang="ru-RU"/>
        </a:p>
      </dgm:t>
    </dgm:pt>
    <dgm:pt modelId="{D46482EB-6A9D-46D6-99E7-AFCBD0C04EB2}" type="sibTrans" cxnId="{AE7EA269-D892-44C4-A368-3B60C5463C7D}">
      <dgm:prSet/>
      <dgm:spPr/>
      <dgm:t>
        <a:bodyPr/>
        <a:lstStyle/>
        <a:p>
          <a:endParaRPr lang="ru-RU"/>
        </a:p>
      </dgm:t>
    </dgm:pt>
    <dgm:pt modelId="{5ECC7D91-BA12-4DB3-97BA-AC5C373857BC}">
      <dgm:prSet custT="1"/>
      <dgm:spPr/>
      <dgm:t>
        <a:bodyPr/>
        <a:lstStyle/>
        <a:p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Рацион. комбинация методов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dgm:t>
    </dgm:pt>
    <dgm:pt modelId="{1CAD5950-032D-4D49-A90F-24A7B712944E}" type="parTrans" cxnId="{E74CB332-4FA2-44E5-9246-18EE74AF7502}">
      <dgm:prSet/>
      <dgm:spPr/>
      <dgm:t>
        <a:bodyPr/>
        <a:lstStyle/>
        <a:p>
          <a:endParaRPr lang="ru-RU"/>
        </a:p>
      </dgm:t>
    </dgm:pt>
    <dgm:pt modelId="{50AEF212-5D5F-40AF-840B-64FE8E77AA41}" type="sibTrans" cxnId="{E74CB332-4FA2-44E5-9246-18EE74AF7502}">
      <dgm:prSet/>
      <dgm:spPr/>
      <dgm:t>
        <a:bodyPr/>
        <a:lstStyle/>
        <a:p>
          <a:endParaRPr lang="ru-RU"/>
        </a:p>
      </dgm:t>
    </dgm:pt>
    <dgm:pt modelId="{F3604EFA-5129-472A-ADFD-C6B4DFE608EB}" type="pres">
      <dgm:prSet presAssocID="{4ED6993A-91A5-4CC5-A35F-34CFDFBBC880}" presName="linearFlow" presStyleCnt="0">
        <dgm:presLayoutVars>
          <dgm:dir/>
          <dgm:resizeHandles val="exact"/>
        </dgm:presLayoutVars>
      </dgm:prSet>
      <dgm:spPr/>
    </dgm:pt>
    <dgm:pt modelId="{BE866421-070A-4FA6-AE36-2A090B578F42}" type="pres">
      <dgm:prSet presAssocID="{C8CFF449-DD6E-41E5-BB3C-A1757873D25E}" presName="node" presStyleLbl="node1" presStyleIdx="0" presStyleCnt="6" custScaleX="111767" custScaleY="1273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3E5F5-43FE-4909-833A-5AB0D2E98581}" type="pres">
      <dgm:prSet presAssocID="{244771C2-5F2A-4B28-98EA-015867572AE1}" presName="spacerL" presStyleCnt="0"/>
      <dgm:spPr/>
    </dgm:pt>
    <dgm:pt modelId="{00F74EC1-6F19-4DAB-92AC-C97AC5BC910F}" type="pres">
      <dgm:prSet presAssocID="{244771C2-5F2A-4B28-98EA-015867572AE1}" presName="sibTrans" presStyleLbl="sibTrans2D1" presStyleIdx="0" presStyleCnt="5"/>
      <dgm:spPr/>
      <dgm:t>
        <a:bodyPr/>
        <a:lstStyle/>
        <a:p>
          <a:endParaRPr lang="ru-RU"/>
        </a:p>
      </dgm:t>
    </dgm:pt>
    <dgm:pt modelId="{C27331C3-5221-4CD7-90AA-CA8F08D4E464}" type="pres">
      <dgm:prSet presAssocID="{244771C2-5F2A-4B28-98EA-015867572AE1}" presName="spacerR" presStyleCnt="0"/>
      <dgm:spPr/>
    </dgm:pt>
    <dgm:pt modelId="{EFA42437-53CD-4367-918E-4C0C00DE5568}" type="pres">
      <dgm:prSet presAssocID="{9452553D-A844-4664-B23D-3DFB78CC019B}" presName="node" presStyleLbl="node1" presStyleIdx="1" presStyleCnt="6" custScaleX="127497" custScaleY="121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97EA3C-D062-411A-ACF8-1E8B5F03CE32}" type="pres">
      <dgm:prSet presAssocID="{D46482EB-6A9D-46D6-99E7-AFCBD0C04EB2}" presName="spacerL" presStyleCnt="0"/>
      <dgm:spPr/>
    </dgm:pt>
    <dgm:pt modelId="{876E9043-BEA1-47B1-828F-993823F2F619}" type="pres">
      <dgm:prSet presAssocID="{D46482EB-6A9D-46D6-99E7-AFCBD0C04EB2}" presName="sibTrans" presStyleLbl="sibTrans2D1" presStyleIdx="1" presStyleCnt="5"/>
      <dgm:spPr/>
      <dgm:t>
        <a:bodyPr/>
        <a:lstStyle/>
        <a:p>
          <a:endParaRPr lang="ru-RU"/>
        </a:p>
      </dgm:t>
    </dgm:pt>
    <dgm:pt modelId="{BDEA7D0F-A7C4-47D9-95CB-0EC828BA9934}" type="pres">
      <dgm:prSet presAssocID="{D46482EB-6A9D-46D6-99E7-AFCBD0C04EB2}" presName="spacerR" presStyleCnt="0"/>
      <dgm:spPr/>
    </dgm:pt>
    <dgm:pt modelId="{B723D1FC-6C37-411E-8D0B-F8B68BE0CBE2}" type="pres">
      <dgm:prSet presAssocID="{5ECC7D91-BA12-4DB3-97BA-AC5C373857BC}" presName="node" presStyleLbl="node1" presStyleIdx="2" presStyleCnt="6" custScaleX="131212" custScaleY="112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236CC-864A-47A4-960B-1C282566B5CD}" type="pres">
      <dgm:prSet presAssocID="{50AEF212-5D5F-40AF-840B-64FE8E77AA41}" presName="spacerL" presStyleCnt="0"/>
      <dgm:spPr/>
    </dgm:pt>
    <dgm:pt modelId="{9CCB872F-4A13-4100-A9AE-CC44C5381CD9}" type="pres">
      <dgm:prSet presAssocID="{50AEF212-5D5F-40AF-840B-64FE8E77AA41}" presName="sibTrans" presStyleLbl="sibTrans2D1" presStyleIdx="2" presStyleCnt="5"/>
      <dgm:spPr/>
      <dgm:t>
        <a:bodyPr/>
        <a:lstStyle/>
        <a:p>
          <a:endParaRPr lang="ru-RU"/>
        </a:p>
      </dgm:t>
    </dgm:pt>
    <dgm:pt modelId="{4BF75B4F-0835-444C-BA65-675D8FCBC48D}" type="pres">
      <dgm:prSet presAssocID="{50AEF212-5D5F-40AF-840B-64FE8E77AA41}" presName="spacerR" presStyleCnt="0"/>
      <dgm:spPr/>
    </dgm:pt>
    <dgm:pt modelId="{6F5F5DBD-99BA-4A44-B4E6-305E5147D084}" type="pres">
      <dgm:prSet presAssocID="{1C40CE48-2CA5-44AD-BBC5-ADD8DDC55426}" presName="node" presStyleLbl="node1" presStyleIdx="3" presStyleCnt="6" custScaleX="119973" custScaleY="112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2652E-469E-4E93-B10C-8B3F8F325A38}" type="pres">
      <dgm:prSet presAssocID="{A14994DE-2819-4259-8EA6-3F00AA908A04}" presName="spacerL" presStyleCnt="0"/>
      <dgm:spPr/>
    </dgm:pt>
    <dgm:pt modelId="{955C278C-C42F-4C9A-8384-FB4389DEEFCF}" type="pres">
      <dgm:prSet presAssocID="{A14994DE-2819-4259-8EA6-3F00AA908A0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AA733D39-5382-45F2-99A5-67322DA10E4E}" type="pres">
      <dgm:prSet presAssocID="{A14994DE-2819-4259-8EA6-3F00AA908A04}" presName="spacerR" presStyleCnt="0"/>
      <dgm:spPr/>
    </dgm:pt>
    <dgm:pt modelId="{BACFC62D-7FEB-494F-BC12-750A6D482253}" type="pres">
      <dgm:prSet presAssocID="{DB2DF302-44DA-4304-BE26-8F3370748617}" presName="node" presStyleLbl="node1" presStyleIdx="4" presStyleCnt="6" custScaleX="130793" custScaleY="116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0F42C-AD87-43B6-AC06-FF583A03FD58}" type="pres">
      <dgm:prSet presAssocID="{EB7BA5EF-6514-4950-AAF5-0EE607C880E3}" presName="spacerL" presStyleCnt="0"/>
      <dgm:spPr/>
    </dgm:pt>
    <dgm:pt modelId="{134200ED-2A6A-45D5-81EB-FF5336DEFE18}" type="pres">
      <dgm:prSet presAssocID="{EB7BA5EF-6514-4950-AAF5-0EE607C880E3}" presName="sibTrans" presStyleLbl="sibTrans2D1" presStyleIdx="4" presStyleCnt="5"/>
      <dgm:spPr/>
      <dgm:t>
        <a:bodyPr/>
        <a:lstStyle/>
        <a:p>
          <a:endParaRPr lang="ru-RU"/>
        </a:p>
      </dgm:t>
    </dgm:pt>
    <dgm:pt modelId="{CCF511F4-8E4F-4BED-B258-4B3D86E848E0}" type="pres">
      <dgm:prSet presAssocID="{EB7BA5EF-6514-4950-AAF5-0EE607C880E3}" presName="spacerR" presStyleCnt="0"/>
      <dgm:spPr/>
    </dgm:pt>
    <dgm:pt modelId="{D2220A9A-056F-4CC0-9647-7F10A164A577}" type="pres">
      <dgm:prSet presAssocID="{286248F5-5B78-4497-9514-B0A83755EFB3}" presName="node" presStyleLbl="node1" presStyleIdx="5" presStyleCnt="6" custScaleX="152037" custScaleY="1331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8D28C1-15D2-4EF8-9015-4D92F92A2BB6}" type="presOf" srcId="{EB7BA5EF-6514-4950-AAF5-0EE607C880E3}" destId="{134200ED-2A6A-45D5-81EB-FF5336DEFE18}" srcOrd="0" destOrd="0" presId="urn:microsoft.com/office/officeart/2005/8/layout/equation1"/>
    <dgm:cxn modelId="{25390D3F-6B6D-4E2F-B27B-D68312383F63}" srcId="{4ED6993A-91A5-4CC5-A35F-34CFDFBBC880}" destId="{286248F5-5B78-4497-9514-B0A83755EFB3}" srcOrd="5" destOrd="0" parTransId="{596112E3-FE05-4166-8EEE-0B5962E1E195}" sibTransId="{84C403A3-E2BA-4A60-88BC-DEE103F61461}"/>
    <dgm:cxn modelId="{8F854677-E14E-4BA8-957B-76D28E6DD284}" type="presOf" srcId="{50AEF212-5D5F-40AF-840B-64FE8E77AA41}" destId="{9CCB872F-4A13-4100-A9AE-CC44C5381CD9}" srcOrd="0" destOrd="0" presId="urn:microsoft.com/office/officeart/2005/8/layout/equation1"/>
    <dgm:cxn modelId="{EC978204-70B6-401E-9D6B-4AA255706C67}" type="presOf" srcId="{1C40CE48-2CA5-44AD-BBC5-ADD8DDC55426}" destId="{6F5F5DBD-99BA-4A44-B4E6-305E5147D084}" srcOrd="0" destOrd="0" presId="urn:microsoft.com/office/officeart/2005/8/layout/equation1"/>
    <dgm:cxn modelId="{7A29CADD-F693-4171-9CA8-42CCF2881B10}" type="presOf" srcId="{4ED6993A-91A5-4CC5-A35F-34CFDFBBC880}" destId="{F3604EFA-5129-472A-ADFD-C6B4DFE608EB}" srcOrd="0" destOrd="0" presId="urn:microsoft.com/office/officeart/2005/8/layout/equation1"/>
    <dgm:cxn modelId="{AE7EA269-D892-44C4-A368-3B60C5463C7D}" srcId="{4ED6993A-91A5-4CC5-A35F-34CFDFBBC880}" destId="{9452553D-A844-4664-B23D-3DFB78CC019B}" srcOrd="1" destOrd="0" parTransId="{92077075-892E-4568-95A7-7C55B176ED30}" sibTransId="{D46482EB-6A9D-46D6-99E7-AFCBD0C04EB2}"/>
    <dgm:cxn modelId="{E74CB332-4FA2-44E5-9246-18EE74AF7502}" srcId="{4ED6993A-91A5-4CC5-A35F-34CFDFBBC880}" destId="{5ECC7D91-BA12-4DB3-97BA-AC5C373857BC}" srcOrd="2" destOrd="0" parTransId="{1CAD5950-032D-4D49-A90F-24A7B712944E}" sibTransId="{50AEF212-5D5F-40AF-840B-64FE8E77AA41}"/>
    <dgm:cxn modelId="{F4990122-1B18-4246-A80E-69B04BF5A969}" srcId="{4ED6993A-91A5-4CC5-A35F-34CFDFBBC880}" destId="{1C40CE48-2CA5-44AD-BBC5-ADD8DDC55426}" srcOrd="3" destOrd="0" parTransId="{E0CEE654-5328-45B2-82CA-F38FAAD7A096}" sibTransId="{A14994DE-2819-4259-8EA6-3F00AA908A04}"/>
    <dgm:cxn modelId="{4C4C365E-B7D8-4B53-B798-F55E92DAEB86}" srcId="{4ED6993A-91A5-4CC5-A35F-34CFDFBBC880}" destId="{C8CFF449-DD6E-41E5-BB3C-A1757873D25E}" srcOrd="0" destOrd="0" parTransId="{07BA3276-FDAE-4075-83C5-EACF8B676EC0}" sibTransId="{244771C2-5F2A-4B28-98EA-015867572AE1}"/>
    <dgm:cxn modelId="{78D7FB57-3A20-403C-B387-2E20EC301BBC}" type="presOf" srcId="{DB2DF302-44DA-4304-BE26-8F3370748617}" destId="{BACFC62D-7FEB-494F-BC12-750A6D482253}" srcOrd="0" destOrd="0" presId="urn:microsoft.com/office/officeart/2005/8/layout/equation1"/>
    <dgm:cxn modelId="{E81BD4B8-8A18-4F6A-9CB2-BC0BF0D6D1AF}" type="presOf" srcId="{C8CFF449-DD6E-41E5-BB3C-A1757873D25E}" destId="{BE866421-070A-4FA6-AE36-2A090B578F42}" srcOrd="0" destOrd="0" presId="urn:microsoft.com/office/officeart/2005/8/layout/equation1"/>
    <dgm:cxn modelId="{46B34B3A-400C-4F3E-BC61-86B64915578E}" srcId="{4ED6993A-91A5-4CC5-A35F-34CFDFBBC880}" destId="{DB2DF302-44DA-4304-BE26-8F3370748617}" srcOrd="4" destOrd="0" parTransId="{020F5CA1-7ECD-4662-B662-4ECB03C62F96}" sibTransId="{EB7BA5EF-6514-4950-AAF5-0EE607C880E3}"/>
    <dgm:cxn modelId="{033ACA1F-B938-4507-8EFE-D43254AB5C49}" type="presOf" srcId="{286248F5-5B78-4497-9514-B0A83755EFB3}" destId="{D2220A9A-056F-4CC0-9647-7F10A164A577}" srcOrd="0" destOrd="0" presId="urn:microsoft.com/office/officeart/2005/8/layout/equation1"/>
    <dgm:cxn modelId="{97D13CDC-AACC-4D9D-A58F-836B99C0CF83}" type="presOf" srcId="{9452553D-A844-4664-B23D-3DFB78CC019B}" destId="{EFA42437-53CD-4367-918E-4C0C00DE5568}" srcOrd="0" destOrd="0" presId="urn:microsoft.com/office/officeart/2005/8/layout/equation1"/>
    <dgm:cxn modelId="{5D541E34-84DD-4952-9233-BB41582ECF81}" type="presOf" srcId="{A14994DE-2819-4259-8EA6-3F00AA908A04}" destId="{955C278C-C42F-4C9A-8384-FB4389DEEFCF}" srcOrd="0" destOrd="0" presId="urn:microsoft.com/office/officeart/2005/8/layout/equation1"/>
    <dgm:cxn modelId="{A20D3178-85B1-4714-A45D-F4E195F104CF}" type="presOf" srcId="{5ECC7D91-BA12-4DB3-97BA-AC5C373857BC}" destId="{B723D1FC-6C37-411E-8D0B-F8B68BE0CBE2}" srcOrd="0" destOrd="0" presId="urn:microsoft.com/office/officeart/2005/8/layout/equation1"/>
    <dgm:cxn modelId="{A54DFB90-61D4-4307-BBB5-EEA8F456D826}" type="presOf" srcId="{244771C2-5F2A-4B28-98EA-015867572AE1}" destId="{00F74EC1-6F19-4DAB-92AC-C97AC5BC910F}" srcOrd="0" destOrd="0" presId="urn:microsoft.com/office/officeart/2005/8/layout/equation1"/>
    <dgm:cxn modelId="{E937DE1E-13E4-4D20-85A6-DA723367DE21}" type="presOf" srcId="{D46482EB-6A9D-46D6-99E7-AFCBD0C04EB2}" destId="{876E9043-BEA1-47B1-828F-993823F2F619}" srcOrd="0" destOrd="0" presId="urn:microsoft.com/office/officeart/2005/8/layout/equation1"/>
    <dgm:cxn modelId="{92EBADEC-C234-43A4-96BD-198EA76DC343}" type="presParOf" srcId="{F3604EFA-5129-472A-ADFD-C6B4DFE608EB}" destId="{BE866421-070A-4FA6-AE36-2A090B578F42}" srcOrd="0" destOrd="0" presId="urn:microsoft.com/office/officeart/2005/8/layout/equation1"/>
    <dgm:cxn modelId="{C1704975-CCEE-423E-8F6C-3C789A6831C9}" type="presParOf" srcId="{F3604EFA-5129-472A-ADFD-C6B4DFE608EB}" destId="{4BA3E5F5-43FE-4909-833A-5AB0D2E98581}" srcOrd="1" destOrd="0" presId="urn:microsoft.com/office/officeart/2005/8/layout/equation1"/>
    <dgm:cxn modelId="{5CDC4DD3-EB1D-4AE3-88E0-AFD34547EE06}" type="presParOf" srcId="{F3604EFA-5129-472A-ADFD-C6B4DFE608EB}" destId="{00F74EC1-6F19-4DAB-92AC-C97AC5BC910F}" srcOrd="2" destOrd="0" presId="urn:microsoft.com/office/officeart/2005/8/layout/equation1"/>
    <dgm:cxn modelId="{98B3E775-97C1-4BA3-AEBE-85C25273F2FB}" type="presParOf" srcId="{F3604EFA-5129-472A-ADFD-C6B4DFE608EB}" destId="{C27331C3-5221-4CD7-90AA-CA8F08D4E464}" srcOrd="3" destOrd="0" presId="urn:microsoft.com/office/officeart/2005/8/layout/equation1"/>
    <dgm:cxn modelId="{7331255A-030A-4D72-8F43-856D007695C6}" type="presParOf" srcId="{F3604EFA-5129-472A-ADFD-C6B4DFE608EB}" destId="{EFA42437-53CD-4367-918E-4C0C00DE5568}" srcOrd="4" destOrd="0" presId="urn:microsoft.com/office/officeart/2005/8/layout/equation1"/>
    <dgm:cxn modelId="{6C4BB504-BE7C-4EBD-BA1F-496BBC1256E5}" type="presParOf" srcId="{F3604EFA-5129-472A-ADFD-C6B4DFE608EB}" destId="{D297EA3C-D062-411A-ACF8-1E8B5F03CE32}" srcOrd="5" destOrd="0" presId="urn:microsoft.com/office/officeart/2005/8/layout/equation1"/>
    <dgm:cxn modelId="{47869ADE-76A2-4BC2-AB19-26A496E03F16}" type="presParOf" srcId="{F3604EFA-5129-472A-ADFD-C6B4DFE608EB}" destId="{876E9043-BEA1-47B1-828F-993823F2F619}" srcOrd="6" destOrd="0" presId="urn:microsoft.com/office/officeart/2005/8/layout/equation1"/>
    <dgm:cxn modelId="{6EC928D9-7406-45A6-A649-15128E7BE1D7}" type="presParOf" srcId="{F3604EFA-5129-472A-ADFD-C6B4DFE608EB}" destId="{BDEA7D0F-A7C4-47D9-95CB-0EC828BA9934}" srcOrd="7" destOrd="0" presId="urn:microsoft.com/office/officeart/2005/8/layout/equation1"/>
    <dgm:cxn modelId="{9626D73A-FA9D-457F-B1E3-4BBD357DD90E}" type="presParOf" srcId="{F3604EFA-5129-472A-ADFD-C6B4DFE608EB}" destId="{B723D1FC-6C37-411E-8D0B-F8B68BE0CBE2}" srcOrd="8" destOrd="0" presId="urn:microsoft.com/office/officeart/2005/8/layout/equation1"/>
    <dgm:cxn modelId="{384067A3-EA61-45ED-8EC1-30F760B86B42}" type="presParOf" srcId="{F3604EFA-5129-472A-ADFD-C6B4DFE608EB}" destId="{6C6236CC-864A-47A4-960B-1C282566B5CD}" srcOrd="9" destOrd="0" presId="urn:microsoft.com/office/officeart/2005/8/layout/equation1"/>
    <dgm:cxn modelId="{10653ED6-739A-430C-B02A-3A31928E06F3}" type="presParOf" srcId="{F3604EFA-5129-472A-ADFD-C6B4DFE608EB}" destId="{9CCB872F-4A13-4100-A9AE-CC44C5381CD9}" srcOrd="10" destOrd="0" presId="urn:microsoft.com/office/officeart/2005/8/layout/equation1"/>
    <dgm:cxn modelId="{13FBE5EC-A8B5-44A1-AE54-9B65BB832BA0}" type="presParOf" srcId="{F3604EFA-5129-472A-ADFD-C6B4DFE608EB}" destId="{4BF75B4F-0835-444C-BA65-675D8FCBC48D}" srcOrd="11" destOrd="0" presId="urn:microsoft.com/office/officeart/2005/8/layout/equation1"/>
    <dgm:cxn modelId="{F69B2ADE-DAF6-4524-9DB4-5D377CFF7A78}" type="presParOf" srcId="{F3604EFA-5129-472A-ADFD-C6B4DFE608EB}" destId="{6F5F5DBD-99BA-4A44-B4E6-305E5147D084}" srcOrd="12" destOrd="0" presId="urn:microsoft.com/office/officeart/2005/8/layout/equation1"/>
    <dgm:cxn modelId="{9F847F3D-EFAB-48F8-887E-A9B2A971D8C9}" type="presParOf" srcId="{F3604EFA-5129-472A-ADFD-C6B4DFE608EB}" destId="{5D72652E-469E-4E93-B10C-8B3F8F325A38}" srcOrd="13" destOrd="0" presId="urn:microsoft.com/office/officeart/2005/8/layout/equation1"/>
    <dgm:cxn modelId="{EC06BF80-FB5B-4A05-8AAB-C03F551CF375}" type="presParOf" srcId="{F3604EFA-5129-472A-ADFD-C6B4DFE608EB}" destId="{955C278C-C42F-4C9A-8384-FB4389DEEFCF}" srcOrd="14" destOrd="0" presId="urn:microsoft.com/office/officeart/2005/8/layout/equation1"/>
    <dgm:cxn modelId="{4A1108D0-C9D5-482D-BE17-B8DCC61A85DF}" type="presParOf" srcId="{F3604EFA-5129-472A-ADFD-C6B4DFE608EB}" destId="{AA733D39-5382-45F2-99A5-67322DA10E4E}" srcOrd="15" destOrd="0" presId="urn:microsoft.com/office/officeart/2005/8/layout/equation1"/>
    <dgm:cxn modelId="{FC849F4F-DAAA-404E-8CB2-16733911C067}" type="presParOf" srcId="{F3604EFA-5129-472A-ADFD-C6B4DFE608EB}" destId="{BACFC62D-7FEB-494F-BC12-750A6D482253}" srcOrd="16" destOrd="0" presId="urn:microsoft.com/office/officeart/2005/8/layout/equation1"/>
    <dgm:cxn modelId="{0D5C8613-BA0D-4AA3-8DDD-173D3C52BD7F}" type="presParOf" srcId="{F3604EFA-5129-472A-ADFD-C6B4DFE608EB}" destId="{CB80F42C-AD87-43B6-AC06-FF583A03FD58}" srcOrd="17" destOrd="0" presId="urn:microsoft.com/office/officeart/2005/8/layout/equation1"/>
    <dgm:cxn modelId="{6CF2FB8E-B9DE-4382-BFEA-1AAD0D70FBB7}" type="presParOf" srcId="{F3604EFA-5129-472A-ADFD-C6B4DFE608EB}" destId="{134200ED-2A6A-45D5-81EB-FF5336DEFE18}" srcOrd="18" destOrd="0" presId="urn:microsoft.com/office/officeart/2005/8/layout/equation1"/>
    <dgm:cxn modelId="{C8738D89-5CB6-4D8A-88F7-D27C92F7D4FD}" type="presParOf" srcId="{F3604EFA-5129-472A-ADFD-C6B4DFE608EB}" destId="{CCF511F4-8E4F-4BED-B258-4B3D86E848E0}" srcOrd="19" destOrd="0" presId="urn:microsoft.com/office/officeart/2005/8/layout/equation1"/>
    <dgm:cxn modelId="{0D41093B-4484-4BF3-8C08-CFD5D773EDE7}" type="presParOf" srcId="{F3604EFA-5129-472A-ADFD-C6B4DFE608EB}" destId="{D2220A9A-056F-4CC0-9647-7F10A164A577}" srcOrd="20" destOrd="0" presId="urn:microsoft.com/office/officeart/2005/8/layout/equati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6.bin"/><Relationship Id="rId2" Type="http://schemas.microsoft.com/office/2006/relationships/legacyDiagramText" Target="legacyDiagramText5.bin"/><Relationship Id="rId1" Type="http://schemas.microsoft.com/office/2006/relationships/legacyDiagramText" Target="legacyDiagramText4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9.bin"/><Relationship Id="rId2" Type="http://schemas.microsoft.com/office/2006/relationships/legacyDiagramText" Target="legacyDiagramText8.bin"/><Relationship Id="rId1" Type="http://schemas.microsoft.com/office/2006/relationships/legacyDiagramText" Target="legacyDiagramText7.bin"/><Relationship Id="rId4" Type="http://schemas.microsoft.com/office/2006/relationships/legacyDiagramText" Target="legacyDiagramText10.bin"/></Relationships>
</file>

<file path=ppt/drawings/_rels/vmlDrawing4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3.bin"/><Relationship Id="rId2" Type="http://schemas.microsoft.com/office/2006/relationships/legacyDiagramText" Target="legacyDiagramText12.bin"/><Relationship Id="rId1" Type="http://schemas.microsoft.com/office/2006/relationships/legacyDiagramText" Target="legacyDiagramText11.bin"/><Relationship Id="rId5" Type="http://schemas.microsoft.com/office/2006/relationships/legacyDiagramText" Target="legacyDiagramText15.bin"/><Relationship Id="rId4" Type="http://schemas.microsoft.com/office/2006/relationships/legacyDiagramText" Target="legacyDiagramText14.bin"/></Relationships>
</file>

<file path=ppt/drawings/_rels/vmlDrawing5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8.bin"/><Relationship Id="rId2" Type="http://schemas.microsoft.com/office/2006/relationships/legacyDiagramText" Target="legacyDiagramText17.bin"/><Relationship Id="rId1" Type="http://schemas.microsoft.com/office/2006/relationships/legacyDiagramText" Target="legacyDiagramText16.bin"/><Relationship Id="rId6" Type="http://schemas.microsoft.com/office/2006/relationships/legacyDiagramText" Target="legacyDiagramText21.bin"/><Relationship Id="rId5" Type="http://schemas.microsoft.com/office/2006/relationships/legacyDiagramText" Target="legacyDiagramText20.bin"/><Relationship Id="rId4" Type="http://schemas.microsoft.com/office/2006/relationships/legacyDiagramText" Target="legacyDiagramText19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3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3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26575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0411D926-998F-4887-A7FD-0E3F50B47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7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7840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7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7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28163"/>
            <a:ext cx="29416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5AC6EC2F-C420-492C-A096-CE5CFD030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C6EC2F-C420-492C-A096-CE5CFD03068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0965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0965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83BB14-0554-438E-8766-8A6EAB37F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21416-E00D-4EA7-A0DD-943EA58A5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34304-6E40-4C76-BB3E-1912F27DF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Заголовок,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FA325-0282-41F6-8A2E-5BC808AF7A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1FDCA-EE81-4DBB-9E66-5DB7579C83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6A9C5-0A1F-4DF1-BB12-73761995DB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CDB6D-96E6-4605-B58C-642AD03F7C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3153F-55E5-4266-B303-2E61286C4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5FD6D-2258-4DC4-BB8E-F60B94D2A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B5DE3-C96E-4225-977E-1078BC3D9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B646B-4BE3-4076-ABEC-42C5102E0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7EC69-DC9A-42C3-BB72-A67EF0E19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80191-7FBF-4A20-820F-2295E5B79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0861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1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1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1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1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1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1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1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1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2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2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2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2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2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2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2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2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862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0862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86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863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863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863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540A62B-D814-4E3E-91A6-E7395802FF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0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0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8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8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8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08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8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8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08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8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8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8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8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8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29" grpId="0"/>
      <p:bldP spid="708630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86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086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86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086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86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086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86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086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86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086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86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7" name="Rectangle 5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Коррекционно-развивающий урок </a:t>
            </a:r>
            <a:br>
              <a:rPr lang="ru-RU" dirty="0" smtClean="0"/>
            </a:br>
            <a:r>
              <a:rPr lang="ru-RU" dirty="0" smtClean="0"/>
              <a:t>в начальной школе.</a:t>
            </a:r>
          </a:p>
        </p:txBody>
      </p:sp>
      <p:sp>
        <p:nvSpPr>
          <p:cNvPr id="69939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6400" y="4318000"/>
            <a:ext cx="7366000" cy="1993900"/>
          </a:xfrm>
        </p:spPr>
        <p:txBody>
          <a:bodyPr/>
          <a:lstStyle/>
          <a:p>
            <a:pPr algn="l" eaLnBrk="1" hangingPunct="1">
              <a:defRPr/>
            </a:pPr>
            <a:endParaRPr lang="ru-RU" dirty="0" smtClean="0"/>
          </a:p>
          <a:p>
            <a:pPr algn="l" eaLnBrk="1" hangingPunct="1">
              <a:defRPr/>
            </a:pP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Подготовила: </a:t>
            </a:r>
          </a:p>
          <a:p>
            <a:pPr algn="l" eaLnBrk="1" hangingPunct="1">
              <a:defRPr/>
            </a:pP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у</a:t>
            </a:r>
            <a:r>
              <a:rPr lang="ru-RU" sz="2000" smtClean="0">
                <a:solidFill>
                  <a:schemeClr val="bg1">
                    <a:lumMod val="50000"/>
                  </a:schemeClr>
                </a:solidFill>
              </a:rPr>
              <a:t>читель 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- дефектолог</a:t>
            </a:r>
            <a:endParaRPr lang="ru-RU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 eaLnBrk="1" hangingPunct="1">
              <a:defRPr/>
            </a:pP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Парамонова С. А.</a:t>
            </a:r>
          </a:p>
        </p:txBody>
      </p:sp>
      <p:pic>
        <p:nvPicPr>
          <p:cNvPr id="8196" name="Picture 7" descr="j0301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32964">
            <a:off x="5903913" y="4316413"/>
            <a:ext cx="2414587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477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Программированные задания.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1100"/>
            <a:ext cx="8229600" cy="5407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u="sng" dirty="0" smtClean="0"/>
              <a:t>Цель таких заданий:</a:t>
            </a:r>
            <a:r>
              <a:rPr lang="ru-RU" sz="2400" dirty="0" smtClean="0"/>
              <a:t>  контроль за качеством усвоения материала. К заданному вопросу прилагается несколько ответов, лишь один из которых правильный.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tx2"/>
                </a:solidFill>
              </a:rPr>
              <a:t>Задания могут быть в текстовой или графической форме, для индивидуальной или фронтальной работы.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accent1"/>
                </a:solidFill>
              </a:rPr>
              <a:t>Могут быть использованы такие работы, как </a:t>
            </a:r>
            <a:r>
              <a:rPr lang="ru-RU" sz="2400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программированный диктант</a:t>
            </a:r>
            <a:r>
              <a:rPr lang="ru-RU" sz="2400" dirty="0" smtClean="0">
                <a:solidFill>
                  <a:schemeClr val="accent1"/>
                </a:solidFill>
              </a:rPr>
              <a:t> ( даны предложения, в которых нужно вставить выбранное слово), различного рода </a:t>
            </a:r>
            <a:r>
              <a:rPr lang="ru-RU" sz="2400" dirty="0" smtClean="0">
                <a:solidFill>
                  <a:srgbClr val="07060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тесты</a:t>
            </a:r>
            <a:r>
              <a:rPr lang="ru-RU" sz="2400" dirty="0" smtClean="0">
                <a:solidFill>
                  <a:schemeClr val="accent1"/>
                </a:solidFill>
              </a:rPr>
              <a:t> и т.п.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Эффективнее всего их использовать на этапах урока: проверки домашнего задания и закреплении.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0200"/>
            <a:ext cx="8229600" cy="58007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Для 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индивидуальной работы </a:t>
            </a:r>
            <a:r>
              <a:rPr lang="ru-RU" sz="2800" dirty="0" smtClean="0"/>
              <a:t>программированные задания пишутся на отдельных карточках.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Ученику дается набор нумерованных карточек, каждая из которых содержит 1 вопрос и 3 варианта ответа.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Яблоко – это: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1. Ягода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2. Овощ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3. Фрукт</a:t>
            </a:r>
            <a:endParaRPr lang="ru-RU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9400"/>
            <a:ext cx="8229600" cy="5851525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ходе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фронтальной работы </a:t>
            </a:r>
            <a:r>
              <a:rPr lang="ru-RU" dirty="0" smtClean="0"/>
              <a:t>текст задания или рисунок с заданиями заранее пишутся на доске, а каждый ученик в своей тетради пишет лишь ответ или дает ответы устно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54100"/>
          </a:xfrm>
        </p:spPr>
        <p:txBody>
          <a:bodyPr/>
          <a:lstStyle/>
          <a:p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ЛИЦО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1. Чем человек слышит?</a:t>
            </a:r>
            <a:br>
              <a:rPr lang="ru-RU" sz="2800" dirty="0" smtClean="0"/>
            </a:br>
            <a:r>
              <a:rPr lang="ru-RU" sz="2800" dirty="0" smtClean="0"/>
              <a:t>2. Чем он видит?</a:t>
            </a:r>
            <a:br>
              <a:rPr lang="ru-RU" sz="2800" dirty="0" smtClean="0"/>
            </a:br>
            <a:r>
              <a:rPr lang="ru-RU" sz="2800" dirty="0" smtClean="0"/>
              <a:t>3. Что помогает нам дышать?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5740400"/>
            <a:ext cx="4040188" cy="838199"/>
          </a:xfrm>
        </p:spPr>
        <p:txBody>
          <a:bodyPr/>
          <a:lstStyle/>
          <a:p>
            <a:r>
              <a:rPr lang="ru-RU" dirty="0" smtClean="0"/>
              <a:t>1. ГЛАЗА   2. УШИ  3. НОС</a:t>
            </a:r>
            <a:endParaRPr lang="ru-RU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1125874" y="2235201"/>
            <a:ext cx="2241939" cy="253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46751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 bwMode="auto">
          <a:xfrm rot="10800000" flipV="1">
            <a:off x="2387600" y="2489200"/>
            <a:ext cx="2247900" cy="635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 bwMode="auto">
          <a:xfrm rot="10800000">
            <a:off x="3162300" y="3670300"/>
            <a:ext cx="14351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 bwMode="auto">
          <a:xfrm rot="10800000">
            <a:off x="2044700" y="3479800"/>
            <a:ext cx="2540000" cy="1498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Учащиеся дают ответы цифровыми обозначениями, что очень экономит время и позволяет быстро проверить весь класс.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Проверка правильности может осуществляться самими учащимися или учителем.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1538288"/>
          </a:xfrm>
        </p:spPr>
        <p:txBody>
          <a:bodyPr/>
          <a:lstStyle/>
          <a:p>
            <a:r>
              <a:rPr lang="ru-RU" dirty="0" smtClean="0"/>
              <a:t>	Формула эффективного коррекционно-развивающего урока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032000"/>
          <a:ext cx="91440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241300"/>
          <a:ext cx="8991600" cy="6616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9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Методы обучения.</a:t>
            </a:r>
          </a:p>
        </p:txBody>
      </p:sp>
      <p:graphicFrame>
        <p:nvGraphicFramePr>
          <p:cNvPr id="1026" name="Diagram 12"/>
          <p:cNvGraphicFramePr>
            <a:graphicFrameLocks/>
          </p:cNvGraphicFramePr>
          <p:nvPr/>
        </p:nvGraphicFramePr>
        <p:xfrm>
          <a:off x="1428750" y="2057400"/>
          <a:ext cx="5486400" cy="36576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pic>
        <p:nvPicPr>
          <p:cNvPr id="1035" name="Picture 22" descr="j01863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3975" y="1292225"/>
            <a:ext cx="19367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23" descr="j023468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3138" y="1517650"/>
            <a:ext cx="2028825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24" descr="j029202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99263" y="4713288"/>
            <a:ext cx="1868487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953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Словесные методы обучения.</a:t>
            </a:r>
          </a:p>
        </p:txBody>
      </p:sp>
      <p:graphicFrame>
        <p:nvGraphicFramePr>
          <p:cNvPr id="2050" name="Diagram 5"/>
          <p:cNvGraphicFramePr>
            <a:graphicFrameLocks/>
          </p:cNvGraphicFramePr>
          <p:nvPr>
            <p:ph type="chart" sz="half" idx="1"/>
          </p:nvPr>
        </p:nvGraphicFramePr>
        <p:xfrm>
          <a:off x="457200" y="1600200"/>
          <a:ext cx="3708400" cy="4530725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sp>
        <p:nvSpPr>
          <p:cNvPr id="716815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216400" y="838200"/>
            <a:ext cx="4419600" cy="57880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1600" b="1" u="sng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b="1" u="sng" smtClean="0"/>
              <a:t>Беседа</a:t>
            </a:r>
            <a:r>
              <a:rPr lang="ru-RU" sz="1400" smtClean="0"/>
              <a:t> – воспроизведение нового материала.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400" smtClean="0"/>
              <a:t>                                      Может быть: </a:t>
            </a:r>
          </a:p>
          <a:p>
            <a:pPr eaLnBrk="1" hangingPunct="1">
              <a:defRPr/>
            </a:pPr>
            <a:r>
              <a:rPr lang="ru-RU" sz="1400" i="1" u="sng" smtClean="0"/>
              <a:t>Информационная</a:t>
            </a:r>
            <a:r>
              <a:rPr lang="ru-RU" sz="1400" i="1" smtClean="0"/>
              <a:t>    </a:t>
            </a:r>
            <a:r>
              <a:rPr lang="ru-RU" sz="1400" smtClean="0"/>
              <a:t>(Цель - выявить объём информации, уточнить знания )</a:t>
            </a:r>
          </a:p>
          <a:p>
            <a:pPr eaLnBrk="1" hangingPunct="1">
              <a:defRPr/>
            </a:pPr>
            <a:r>
              <a:rPr lang="ru-RU" sz="1400" i="1" u="sng" smtClean="0"/>
              <a:t>Проблемная</a:t>
            </a:r>
            <a:r>
              <a:rPr lang="ru-RU" sz="1400" smtClean="0"/>
              <a:t>    (Цель - стимулировать интерес к новой теме, для проверки осмысления воспринимаемой информации). Заставляет учащихся думать, отбирать информацию, проявляют логику, сопоставляют факты.</a:t>
            </a:r>
          </a:p>
          <a:p>
            <a:pPr eaLnBrk="1" hangingPunct="1">
              <a:defRPr/>
            </a:pPr>
            <a:r>
              <a:rPr lang="ru-RU" sz="1400" i="1" u="sng" smtClean="0"/>
              <a:t>Объяснительная</a:t>
            </a:r>
            <a:r>
              <a:rPr lang="ru-RU" sz="1400" i="1" smtClean="0"/>
              <a:t>    </a:t>
            </a:r>
            <a:r>
              <a:rPr lang="ru-RU" sz="1400" smtClean="0"/>
              <a:t>(Цель - изложение новой информации) Имеет доказательный характер изложения. Применяется на этапе «систематизации знаний». Работает на логику, память, развитие мыслительной деятельности.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b="1" u="sng" smtClean="0"/>
              <a:t>Рассказ</a:t>
            </a:r>
            <a:r>
              <a:rPr lang="ru-RU" sz="1400" smtClean="0"/>
              <a:t> 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1400" smtClean="0"/>
              <a:t>Должен быть:</a:t>
            </a:r>
          </a:p>
          <a:p>
            <a:pPr eaLnBrk="1" hangingPunct="1">
              <a:defRPr/>
            </a:pPr>
            <a:r>
              <a:rPr lang="ru-RU" sz="1400" smtClean="0"/>
              <a:t>доступен (при изучении нового материала);</a:t>
            </a:r>
          </a:p>
          <a:p>
            <a:pPr eaLnBrk="1" hangingPunct="1">
              <a:defRPr/>
            </a:pPr>
            <a:r>
              <a:rPr lang="ru-RU" sz="1400" smtClean="0"/>
              <a:t>иллюстрирован, иметь зрительный образ слова (словарная работа, таблицы, схемы);</a:t>
            </a:r>
          </a:p>
          <a:p>
            <a:pPr eaLnBrk="1" hangingPunct="1">
              <a:defRPr/>
            </a:pPr>
            <a:r>
              <a:rPr lang="ru-RU" sz="1400" smtClean="0"/>
              <a:t>эмоционален;</a:t>
            </a:r>
          </a:p>
          <a:p>
            <a:pPr eaLnBrk="1" hangingPunct="1">
              <a:defRPr/>
            </a:pPr>
            <a:r>
              <a:rPr lang="ru-RU" sz="1400" smtClean="0"/>
              <a:t>логичен (четко структурирован)</a:t>
            </a:r>
          </a:p>
          <a:p>
            <a:pPr eaLnBrk="1" hangingPunct="1">
              <a:defRPr/>
            </a:pPr>
            <a:endParaRPr lang="ru-RU" sz="1400" smtClean="0"/>
          </a:p>
          <a:p>
            <a:pPr eaLnBrk="1" hangingPunct="1">
              <a:defRPr/>
            </a:pPr>
            <a:endParaRPr lang="ru-RU" sz="1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93" name="Rectangle 2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15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Наглядные методы.</a:t>
            </a:r>
          </a:p>
        </p:txBody>
      </p:sp>
      <p:sp>
        <p:nvSpPr>
          <p:cNvPr id="719894" name="Rectangle 2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11200"/>
            <a:ext cx="4038600" cy="5419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</p:txBody>
      </p:sp>
      <p:sp>
        <p:nvSpPr>
          <p:cNvPr id="719895" name="Rectangle 23"/>
          <p:cNvSpPr>
            <a:spLocks noGrp="1" noChangeArrowheads="1"/>
          </p:cNvSpPr>
          <p:nvPr>
            <p:ph type="body" sz="half" idx="2"/>
          </p:nvPr>
        </p:nvSpPr>
        <p:spPr>
          <a:xfrm>
            <a:off x="4470400" y="876300"/>
            <a:ext cx="4216400" cy="5254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200" i="1" u="sng" smtClean="0">
                <a:effectLst/>
              </a:rPr>
              <a:t>Цель -</a:t>
            </a:r>
            <a:r>
              <a:rPr lang="ru-RU" sz="1200" i="1" smtClean="0">
                <a:effectLst/>
              </a:rPr>
              <a:t> создание  четких и конкретных образов изучаемых объектов, облегчение усвоения  материала. Работает на развитие произвольного внимания, восприятия, памяти, стимулирует процесс познания, помогает формированию логического мышления.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400" u="sng" smtClean="0"/>
              <a:t>Натуральная наглядность.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000" smtClean="0"/>
              <a:t>         </a:t>
            </a:r>
            <a:r>
              <a:rPr lang="ru-RU" sz="1200" smtClean="0"/>
              <a:t>Задания должны быть направлены на выявление качественного своеобразия изучаемого. Задача учителя – организовать целенаправленное восприятие предмета, учитывая специфические особенности познавательной деятельности.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200" smtClean="0"/>
              <a:t>          Важно участие в восприятии максимального количества анализаторов (слуховой, зрительный, тактильный, обонятельный). При использовании таблиц включить элемент, делающий её «живой».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400" u="sng" smtClean="0">
                <a:effectLst/>
              </a:rPr>
              <a:t>Изобразительная деятельность</a:t>
            </a:r>
            <a:r>
              <a:rPr lang="ru-RU" sz="1000" smtClean="0">
                <a:effectLst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900" smtClean="0">
                <a:effectLst/>
              </a:rPr>
              <a:t>          </a:t>
            </a:r>
            <a:r>
              <a:rPr lang="ru-RU" sz="1200" smtClean="0">
                <a:effectLst/>
              </a:rPr>
              <a:t>создавать словесный образ по рисунку, нужно уметь сопоставить словесный образ и рисунок, слово и предмет.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2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400" u="sng" smtClean="0">
                <a:effectLst/>
              </a:rPr>
              <a:t>Графические работы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000" smtClean="0">
                <a:effectLst/>
              </a:rPr>
              <a:t>         </a:t>
            </a:r>
            <a:r>
              <a:rPr lang="ru-RU" sz="1200" smtClean="0">
                <a:effectLst/>
              </a:rPr>
              <a:t>повышают степень сознания и усвоения материала, ученик получает навыки создания и оформления таблиц, схем, рисунков и т.п. Схемы показывают принципы соподчинения.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200" smtClean="0">
                <a:effectLst/>
              </a:rPr>
              <a:t>Цель: формирование системы знаний, выделение главного, повышение роли самостоятельности. Умения: оперировать материалом, уметь делать умозаключения, уметь дифференцировать.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2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00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0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1000" u="sng" smtClean="0"/>
          </a:p>
        </p:txBody>
      </p:sp>
      <p:graphicFrame>
        <p:nvGraphicFramePr>
          <p:cNvPr id="3074" name="Organization Chart 5"/>
          <p:cNvGraphicFramePr>
            <a:graphicFrameLocks/>
          </p:cNvGraphicFramePr>
          <p:nvPr/>
        </p:nvGraphicFramePr>
        <p:xfrm>
          <a:off x="488950" y="812800"/>
          <a:ext cx="3454400" cy="5219700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Практические методы.</a:t>
            </a:r>
          </a:p>
        </p:txBody>
      </p:sp>
      <p:sp>
        <p:nvSpPr>
          <p:cNvPr id="724019" name="Rectangle 5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smtClean="0"/>
              <a:t> </a:t>
            </a:r>
            <a:r>
              <a:rPr lang="ru-RU" sz="2000" u="sng" smtClean="0"/>
              <a:t>У учащихся: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smtClean="0"/>
              <a:t>развивается и корректируется внимание,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smtClean="0"/>
              <a:t>наблюдательность,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smtClean="0"/>
              <a:t>значительно активизируется познавательная деятельность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smtClean="0"/>
              <a:t> Ученики приучаются оперировать теоретической информацией, формируется умение самостоятельно принимать решения.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smtClean="0"/>
          </a:p>
        </p:txBody>
      </p:sp>
      <p:graphicFrame>
        <p:nvGraphicFramePr>
          <p:cNvPr id="4098" name="Diagram 54"/>
          <p:cNvGraphicFramePr>
            <a:graphicFrameLocks/>
          </p:cNvGraphicFramePr>
          <p:nvPr>
            <p:ph sz="half" idx="2"/>
          </p:nvPr>
        </p:nvGraphicFramePr>
        <p:xfrm>
          <a:off x="4648200" y="1231900"/>
          <a:ext cx="4318000" cy="4899025"/>
        </p:xfrm>
        <a:graphic>
          <a:graphicData uri="http://schemas.openxmlformats.org/drawingml/2006/compatibility">
            <com:legacyDrawing xmlns:com="http://schemas.openxmlformats.org/drawingml/2006/compatibility" spid="_x0000_s4098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493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Метод наблюдения.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04900"/>
            <a:ext cx="8229600" cy="50260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smtClean="0"/>
              <a:t>Это метод житейского наблюдения и восприятия.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u="sng" smtClean="0"/>
              <a:t>Требования:</a:t>
            </a:r>
          </a:p>
          <a:p>
            <a:pPr eaLnBrk="1" hangingPunct="1">
              <a:defRPr/>
            </a:pPr>
            <a:r>
              <a:rPr lang="ru-RU" sz="2800" smtClean="0"/>
              <a:t>наличие чёткой целевой установки;</a:t>
            </a:r>
          </a:p>
          <a:p>
            <a:pPr eaLnBrk="1" hangingPunct="1">
              <a:defRPr/>
            </a:pPr>
            <a:r>
              <a:rPr lang="ru-RU" sz="2800" smtClean="0"/>
              <a:t>должен быть план наблюдения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          (планирование и систематичность!!!)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u="sng" smtClean="0"/>
              <a:t>Восприятие предметов по чёткой схеме.</a:t>
            </a:r>
          </a:p>
          <a:p>
            <a:pPr eaLnBrk="1" hangingPunct="1">
              <a:defRPr/>
            </a:pPr>
            <a:r>
              <a:rPr lang="ru-RU" sz="2400" smtClean="0"/>
              <a:t>Формирование умения наблюдать через избирательность</a:t>
            </a:r>
          </a:p>
          <a:p>
            <a:pPr eaLnBrk="1" hangingPunct="1">
              <a:defRPr/>
            </a:pPr>
            <a:r>
              <a:rPr lang="ru-RU" sz="2400" smtClean="0"/>
              <a:t>Качественная обработка данных (суждения, предположения)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318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Дидактические игры.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60400"/>
            <a:ext cx="8229600" cy="5470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smtClean="0"/>
              <a:t>Задания в игровой форме., нацеленные на решение учебных задач </a:t>
            </a:r>
            <a:r>
              <a:rPr lang="ru-RU" sz="2800" u="sng" smtClean="0"/>
              <a:t>имеющие цели: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smtClean="0"/>
              <a:t>обобщить материал;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smtClean="0"/>
              <a:t>повторить материал;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smtClean="0"/>
              <a:t>изучить материал</a:t>
            </a:r>
            <a:r>
              <a:rPr lang="ru-RU" sz="280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smtClean="0"/>
              <a:t>Применяется на этапе «Актуализация опорных знаний и представлений».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smtClean="0"/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18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360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smtClean="0">
                <a:solidFill>
                  <a:schemeClr val="tx2"/>
                </a:solidFill>
              </a:rPr>
              <a:t>Ролевые игры.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                     Применяются на этапе «закрепления изученного»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smtClean="0"/>
              <a:t>Имитируют жизненную ситуацию.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smtClean="0"/>
              <a:t>От учащегося требуют «вхождения в роль».</a:t>
            </a:r>
          </a:p>
        </p:txBody>
      </p:sp>
      <p:pic>
        <p:nvPicPr>
          <p:cNvPr id="11268" name="Picture 4" descr="j02856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525" y="3494088"/>
            <a:ext cx="1706563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Самостоятельная работа.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u="sng" smtClean="0"/>
              <a:t>Самостоятельная работа</a:t>
            </a:r>
            <a:r>
              <a:rPr lang="ru-RU" sz="1800" smtClean="0"/>
              <a:t> – способ усвоения материала, навыков, умений.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/>
              <a:t>При любом методе обучения учащийся должен проявлять определенную степень самостоятельности (в мышлении, восприятии, суждении, умозаключении)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/>
              <a:t>Самостоятельная работа должна быть рассчитана на достаточные знания, применяется как способ коррекции личности.</a:t>
            </a:r>
          </a:p>
        </p:txBody>
      </p:sp>
      <p:pic>
        <p:nvPicPr>
          <p:cNvPr id="5132" name="Picture 6" descr="j02991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4738" y="1751013"/>
            <a:ext cx="1100137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2" name="Diagram 8"/>
          <p:cNvGraphicFramePr>
            <a:graphicFrameLocks/>
          </p:cNvGraphicFramePr>
          <p:nvPr>
            <p:ph sz="half" idx="2"/>
          </p:nvPr>
        </p:nvGraphicFramePr>
        <p:xfrm>
          <a:off x="4648200" y="1231900"/>
          <a:ext cx="4038600" cy="4899025"/>
        </p:xfrm>
        <a:graphic>
          <a:graphicData uri="http://schemas.openxmlformats.org/drawingml/2006/compatibility">
            <com:legacyDrawing xmlns:com="http://schemas.openxmlformats.org/drawingml/2006/compatibility" spid="_x0000_s512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5517</TotalTime>
  <Words>781</Words>
  <Application>Microsoft PowerPoint</Application>
  <PresentationFormat>Экран (4:3)</PresentationFormat>
  <Paragraphs>154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Wingdings</vt:lpstr>
      <vt:lpstr>Arial Narrow</vt:lpstr>
      <vt:lpstr>Клен</vt:lpstr>
      <vt:lpstr>Коррекционно-развивающий урок  в начальной школе.</vt:lpstr>
      <vt:lpstr>Слайд 2</vt:lpstr>
      <vt:lpstr>Методы обучения.</vt:lpstr>
      <vt:lpstr>Словесные методы обучения.</vt:lpstr>
      <vt:lpstr>Наглядные методы.</vt:lpstr>
      <vt:lpstr>Практические методы.</vt:lpstr>
      <vt:lpstr>Метод наблюдения.</vt:lpstr>
      <vt:lpstr>Дидактические игры. </vt:lpstr>
      <vt:lpstr>Самостоятельная работа.</vt:lpstr>
      <vt:lpstr>Программированные задания.</vt:lpstr>
      <vt:lpstr>Слайд 11</vt:lpstr>
      <vt:lpstr>Слайд 12</vt:lpstr>
      <vt:lpstr>ЛИЦО 1. Чем человек слышит? 2. Чем он видит? 3. Что помогает нам дышать?  </vt:lpstr>
      <vt:lpstr>Слайд 14</vt:lpstr>
      <vt:lpstr> Формула эффективного коррекционно-развивающего урока</vt:lpstr>
    </vt:vector>
  </TitlesOfParts>
  <Company>TechRepublic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kwright</dc:creator>
  <cp:lastModifiedBy>Светлана</cp:lastModifiedBy>
  <cp:revision>199</cp:revision>
  <cp:lastPrinted>1601-01-01T00:00:00Z</cp:lastPrinted>
  <dcterms:created xsi:type="dcterms:W3CDTF">2002-04-15T15:56:44Z</dcterms:created>
  <dcterms:modified xsi:type="dcterms:W3CDTF">2012-12-26T17:25:48Z</dcterms:modified>
</cp:coreProperties>
</file>