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handoutMasterIdLst>
    <p:handoutMasterId r:id="rId18"/>
  </p:handoutMasterIdLst>
  <p:sldIdLst>
    <p:sldId id="258" r:id="rId3"/>
    <p:sldId id="268" r:id="rId4"/>
    <p:sldId id="269" r:id="rId5"/>
    <p:sldId id="272" r:id="rId6"/>
    <p:sldId id="274" r:id="rId7"/>
    <p:sldId id="276" r:id="rId8"/>
    <p:sldId id="270" r:id="rId9"/>
    <p:sldId id="278" r:id="rId10"/>
    <p:sldId id="291" r:id="rId11"/>
    <p:sldId id="293" r:id="rId12"/>
    <p:sldId id="295" r:id="rId13"/>
    <p:sldId id="297" r:id="rId14"/>
    <p:sldId id="299" r:id="rId15"/>
    <p:sldId id="279" r:id="rId16"/>
    <p:sldId id="28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8CC1C-9A21-42A1-81B5-1E26E6906B3B}" type="datetimeFigureOut">
              <a:rPr lang="ru-RU" smtClean="0"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FB07D-BDE5-4354-8321-179FC8CE28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E3B1-425E-4AAB-8E84-84AF7BCDAEAA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D5DBA-7199-4061-858F-135EC2738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labirint.ru/screenshot/comments/19235/3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labirint.ru/screenshot/comments/55244/1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www.nogtiki.com/data/design/ethnic_nail_art/gjel_element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rolmary.ucoz.ru/_ph/15/2/202002130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www.slonek.com/files/birdie_gzhe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214422"/>
            <a:ext cx="5410200" cy="2714644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0000FF"/>
                </a:solidFill>
                <a:latin typeface="Bookman Old Style" pitchFamily="18" charset="0"/>
              </a:rPr>
              <a:t>Гжельская роспись</a:t>
            </a:r>
            <a:endParaRPr lang="ru-RU" sz="66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143380"/>
            <a:ext cx="4143404" cy="242889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200" dirty="0" smtClean="0">
                <a:solidFill>
                  <a:srgbClr val="0000FF"/>
                </a:solidFill>
              </a:rPr>
              <a:t>Выполнила</a:t>
            </a:r>
            <a:r>
              <a:rPr lang="ru-RU" sz="2200" dirty="0" smtClean="0">
                <a:solidFill>
                  <a:srgbClr val="0000FF"/>
                </a:solidFill>
              </a:rPr>
              <a:t> </a:t>
            </a:r>
            <a:r>
              <a:rPr lang="ru-RU" sz="2200" dirty="0" err="1" smtClean="0">
                <a:solidFill>
                  <a:srgbClr val="0000FF"/>
                </a:solidFill>
              </a:rPr>
              <a:t>Белешина</a:t>
            </a:r>
            <a:r>
              <a:rPr lang="ru-RU" sz="2200" dirty="0" smtClean="0">
                <a:solidFill>
                  <a:srgbClr val="0000FF"/>
                </a:solidFill>
              </a:rPr>
              <a:t> С.Н. Учитель ИЗО ГБОУ СОШ №288</a:t>
            </a:r>
          </a:p>
          <a:p>
            <a:r>
              <a:rPr lang="ru-RU" sz="2200" dirty="0" smtClean="0">
                <a:solidFill>
                  <a:srgbClr val="0000FF"/>
                </a:solidFill>
              </a:rPr>
              <a:t>Санкт-Петербург</a:t>
            </a:r>
          </a:p>
          <a:p>
            <a:r>
              <a:rPr lang="ru-RU" sz="2000" dirty="0" smtClean="0">
                <a:solidFill>
                  <a:srgbClr val="0000FF"/>
                </a:solidFill>
              </a:rPr>
              <a:t>2012-2013г.</a:t>
            </a:r>
          </a:p>
          <a:p>
            <a:endParaRPr lang="ru-RU" dirty="0"/>
          </a:p>
        </p:txBody>
      </p:sp>
      <p:pic>
        <p:nvPicPr>
          <p:cNvPr id="4" name="Рисунок 3" descr="http://www.home-edu.ru/pages/severjanova/urok2.10/kollekzij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071942"/>
            <a:ext cx="3429000" cy="2514600"/>
          </a:xfrm>
          <a:prstGeom prst="rect">
            <a:avLst/>
          </a:prstGeom>
          <a:ln w="190500" cap="sq">
            <a:solidFill>
              <a:srgbClr val="0000FF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357166"/>
            <a:ext cx="4286280" cy="621510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100" b="1" i="1" dirty="0" smtClean="0">
                <a:solidFill>
                  <a:srgbClr val="0000FF"/>
                </a:solidFill>
              </a:rPr>
              <a:t>«Мазок с тенями». </a:t>
            </a:r>
            <a:r>
              <a:rPr lang="ru-RU" sz="3100" dirty="0" smtClean="0">
                <a:solidFill>
                  <a:srgbClr val="0000FF"/>
                </a:solidFill>
              </a:rPr>
              <a:t>Краска набирается на одну сторону кисточки и наносится легким круговым разворотом, т.е. поворачивается вокруг черенка. </a:t>
            </a:r>
          </a:p>
          <a:p>
            <a:pPr lvl="0">
              <a:buNone/>
            </a:pPr>
            <a:r>
              <a:rPr lang="ru-RU" sz="3100" dirty="0" smtClean="0">
                <a:solidFill>
                  <a:srgbClr val="0000FF"/>
                </a:solidFill>
              </a:rPr>
              <a:t>    В утолщённой части кисти краски больше – мазок тёмный, к середине краски чуть поменьше – мазок высветляется, а тонкий кончик оставляет совсем светлый след. Так получается разноокрашенная объёмная розочка или листочек.</a:t>
            </a:r>
          </a:p>
          <a:p>
            <a:endParaRPr lang="ru-RU" sz="3100" dirty="0" smtClean="0">
              <a:solidFill>
                <a:srgbClr val="0000FF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http://img.labirint.ru/images/comments_pic/0836/02lab7a1m1220718871.jpg">
            <a:hlinkClick r:id="rId2"/>
          </p:cNvPr>
          <p:cNvPicPr/>
          <p:nvPr/>
        </p:nvPicPr>
        <p:blipFill>
          <a:blip r:embed="rId3"/>
          <a:srcRect t="6335" b="3767"/>
          <a:stretch>
            <a:fillRect/>
          </a:stretch>
        </p:blipFill>
        <p:spPr bwMode="auto">
          <a:xfrm>
            <a:off x="428596" y="1000108"/>
            <a:ext cx="4143404" cy="421484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6572271"/>
          </a:xfrm>
        </p:spPr>
        <p:txBody>
          <a:bodyPr/>
          <a:lstStyle/>
          <a:p>
            <a:pPr lvl="0"/>
            <a:r>
              <a:rPr lang="ru-RU" sz="2800" dirty="0" smtClean="0">
                <a:solidFill>
                  <a:srgbClr val="0000FF"/>
                </a:solidFill>
              </a:rPr>
              <a:t>А роспись </a:t>
            </a:r>
            <a:r>
              <a:rPr lang="ru-RU" sz="2800" b="1" i="1" dirty="0" smtClean="0">
                <a:solidFill>
                  <a:srgbClr val="0000FF"/>
                </a:solidFill>
              </a:rPr>
              <a:t>«одной кистью» </a:t>
            </a:r>
            <a:r>
              <a:rPr lang="ru-RU" sz="2800" dirty="0" smtClean="0">
                <a:solidFill>
                  <a:srgbClr val="0000FF"/>
                </a:solidFill>
              </a:rPr>
              <a:t>получается тогда, когда василек или веточка пишутся одним набором краски на кисть – тогда  первые лепестки будут темные, а остальные постепенно светлеют.</a:t>
            </a: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lvl="0" algn="just"/>
            <a:endParaRPr lang="ru-RU" b="1" i="1" dirty="0" smtClean="0">
              <a:solidFill>
                <a:srgbClr val="000000"/>
              </a:solidFill>
            </a:endParaRPr>
          </a:p>
          <a:p>
            <a:pPr algn="just"/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7" name="Содержимое 3" descr="http://festival.1september.ru/articles/525938/img2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00306"/>
            <a:ext cx="4714908" cy="235745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8" name="Рисунок 7" descr="http://festival.1september.ru/articles/525938/img1.jpg"/>
          <p:cNvPicPr/>
          <p:nvPr/>
        </p:nvPicPr>
        <p:blipFill>
          <a:blip r:embed="rId3"/>
          <a:srcRect l="55490"/>
          <a:stretch>
            <a:fillRect/>
          </a:stretch>
        </p:blipFill>
        <p:spPr bwMode="auto">
          <a:xfrm>
            <a:off x="6286512" y="2928934"/>
            <a:ext cx="2214578" cy="292895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glow rad="228600">
              <a:schemeClr val="tx1">
                <a:lumMod val="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429684" cy="607222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Для того чтобы нарисовать розу, нужна среднеширокая кисточка. Поворачиваем её вокруг черенка, потом от середины цветка накладываем широкие мазки синей и </a:t>
            </a:r>
            <a:r>
              <a:rPr lang="ru-RU" sz="2400" dirty="0" err="1" smtClean="0">
                <a:solidFill>
                  <a:srgbClr val="0000FF"/>
                </a:solidFill>
              </a:rPr>
              <a:t>голубой</a:t>
            </a:r>
            <a:r>
              <a:rPr lang="ru-RU" sz="2400" dirty="0" smtClean="0">
                <a:solidFill>
                  <a:srgbClr val="0000FF"/>
                </a:solidFill>
              </a:rPr>
              <a:t> краски, т.е. как бы наращиваем лепестки широкими мазками. </a:t>
            </a:r>
          </a:p>
          <a:p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http://img.labirint.ru/images/comments_pic/0847/02labl8p01227032758.jpg">
            <a:hlinkClick r:id="rId2"/>
          </p:cNvPr>
          <p:cNvPicPr/>
          <p:nvPr/>
        </p:nvPicPr>
        <p:blipFill>
          <a:blip r:embed="rId3"/>
          <a:srcRect l="6013" t="12827" r="6199" b="5398"/>
          <a:stretch>
            <a:fillRect/>
          </a:stretch>
        </p:blipFill>
        <p:spPr bwMode="auto">
          <a:xfrm>
            <a:off x="3286116" y="2786058"/>
            <a:ext cx="5214974" cy="3643338"/>
          </a:xfrm>
          <a:prstGeom prst="rect">
            <a:avLst/>
          </a:prstGeom>
          <a:ln w="190500" cap="sq">
            <a:solidFill>
              <a:srgbClr val="0000FF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5786478" cy="5643601"/>
          </a:xfrm>
        </p:spPr>
        <p:txBody>
          <a:bodyPr/>
          <a:lstStyle/>
          <a:p>
            <a:pPr>
              <a:buNone/>
            </a:pPr>
            <a:r>
              <a:rPr lang="ru-RU" sz="2800" b="1" i="1" u="sng" dirty="0" smtClean="0">
                <a:solidFill>
                  <a:srgbClr val="0000FF"/>
                </a:solidFill>
              </a:rPr>
              <a:t>Сюжеты. </a:t>
            </a:r>
            <a:r>
              <a:rPr lang="ru-RU" sz="2800" dirty="0" smtClean="0">
                <a:solidFill>
                  <a:srgbClr val="0000FF"/>
                </a:solidFill>
              </a:rPr>
              <a:t>Это природа и времена года. Это сценки городской жизни, деревенский пейзаж и быт и т.п. Это персонажи из русских сказок: Синие птицы, </a:t>
            </a:r>
            <a:r>
              <a:rPr lang="ru-RU" sz="2800" dirty="0" err="1" smtClean="0">
                <a:solidFill>
                  <a:srgbClr val="0000FF"/>
                </a:solidFill>
              </a:rPr>
              <a:t>Полканы</a:t>
            </a:r>
            <a:r>
              <a:rPr lang="ru-RU" sz="2800" dirty="0" smtClean="0">
                <a:solidFill>
                  <a:srgbClr val="0000FF"/>
                </a:solidFill>
              </a:rPr>
              <a:t>, птицы Сирины, разные Русалки, </a:t>
            </a:r>
            <a:r>
              <a:rPr lang="ru-RU" sz="2800" dirty="0" err="1" smtClean="0">
                <a:solidFill>
                  <a:srgbClr val="0000FF"/>
                </a:solidFill>
              </a:rPr>
              <a:t>Коты-Баюны</a:t>
            </a:r>
            <a:r>
              <a:rPr lang="ru-RU" sz="2800" dirty="0" smtClean="0">
                <a:solidFill>
                  <a:srgbClr val="0000FF"/>
                </a:solidFill>
              </a:rPr>
              <a:t> и т.п.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000504"/>
            <a:ext cx="2228850" cy="2057400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3929066"/>
            <a:ext cx="2143125" cy="2143125"/>
          </a:xfrm>
          <a:prstGeom prst="rect">
            <a:avLst/>
          </a:prstGeom>
          <a:ln>
            <a:solidFill>
              <a:srgbClr val="0000FF"/>
            </a:solidFill>
          </a:ln>
        </p:spPr>
      </p:pic>
      <p:pic>
        <p:nvPicPr>
          <p:cNvPr id="9" name="Рисунок 8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1571612"/>
            <a:ext cx="2152650" cy="2124075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358246" cy="5786478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Фарфор </a:t>
            </a:r>
            <a:r>
              <a:rPr lang="ru-RU" sz="2000" dirty="0" smtClean="0">
                <a:solidFill>
                  <a:srgbClr val="0000FF"/>
                </a:solidFill>
              </a:rPr>
              <a:t>– изделия тонкой керамики, непроницаемые для воды, обычно белые, звонкие, просвечивающиеся в тонком слое. Фарфоровое сырьё: каолин, пластичная глина, кварц и полевой шпат. А пропорция компонентов – это секрет!  Фарфор обычно получают высокотемпературным обжигом.</a:t>
            </a:r>
          </a:p>
          <a:p>
            <a:r>
              <a:rPr lang="ru-RU" sz="2000" b="1" dirty="0" smtClean="0">
                <a:solidFill>
                  <a:srgbClr val="0000FF"/>
                </a:solidFill>
              </a:rPr>
              <a:t>Фаянс </a:t>
            </a:r>
            <a:r>
              <a:rPr lang="ru-RU" sz="2000" dirty="0" smtClean="0">
                <a:solidFill>
                  <a:srgbClr val="0000FF"/>
                </a:solidFill>
              </a:rPr>
              <a:t>– изделия тонкой керамики, плотные и мелкопористые. Отличается от фарфора большей пористостью и </a:t>
            </a:r>
            <a:r>
              <a:rPr lang="ru-RU" sz="2000" dirty="0" err="1" smtClean="0">
                <a:solidFill>
                  <a:srgbClr val="0000FF"/>
                </a:solidFill>
              </a:rPr>
              <a:t>водопоглощением</a:t>
            </a:r>
            <a:r>
              <a:rPr lang="ru-RU" sz="2000" dirty="0" smtClean="0">
                <a:solidFill>
                  <a:srgbClr val="0000FF"/>
                </a:solidFill>
              </a:rPr>
              <a:t>, поэтому все фаянсовые изделия покрывают тонким сплошным слоем глазури. Фаянсовое сырьё: 60-65% пластичных материалов (каолин, глина); 30-36% кварца; 3-5% полевого шпата. Фаянс получают трехэтапным обжигом: бисквитным (t-1250˚), глазурным (t-1100˚) и закрепляющим рисунок (t-700-900˚). </a:t>
            </a:r>
          </a:p>
          <a:p>
            <a:r>
              <a:rPr lang="ru-RU" sz="2000" b="1" dirty="0" smtClean="0">
                <a:solidFill>
                  <a:srgbClr val="0000FF"/>
                </a:solidFill>
              </a:rPr>
              <a:t>Керамика –</a:t>
            </a:r>
            <a:r>
              <a:rPr lang="ru-RU" sz="2000" dirty="0" smtClean="0">
                <a:solidFill>
                  <a:srgbClr val="0000FF"/>
                </a:solidFill>
              </a:rPr>
              <a:t> изделия из обожженной глины. </a:t>
            </a:r>
          </a:p>
          <a:p>
            <a:r>
              <a:rPr lang="ru-RU" sz="2000" b="1" dirty="0" smtClean="0">
                <a:solidFill>
                  <a:srgbClr val="0000FF"/>
                </a:solidFill>
              </a:rPr>
              <a:t>Майолика</a:t>
            </a:r>
            <a:r>
              <a:rPr lang="ru-RU" sz="2000" dirty="0" smtClean="0">
                <a:solidFill>
                  <a:srgbClr val="0000FF"/>
                </a:solidFill>
              </a:rPr>
              <a:t> – художественная керамика, т.е. покрытая непрозрачной глазурью.</a:t>
            </a:r>
          </a:p>
          <a:p>
            <a:r>
              <a:rPr lang="ru-RU" sz="2000" b="1" dirty="0" smtClean="0">
                <a:solidFill>
                  <a:srgbClr val="0000FF"/>
                </a:solidFill>
              </a:rPr>
              <a:t>Квасник</a:t>
            </a:r>
            <a:r>
              <a:rPr lang="ru-RU" sz="2000" dirty="0" smtClean="0">
                <a:solidFill>
                  <a:srgbClr val="0000FF"/>
                </a:solidFill>
              </a:rPr>
              <a:t> – кувшин с отверстием в центре.</a:t>
            </a:r>
          </a:p>
          <a:p>
            <a:r>
              <a:rPr lang="ru-RU" sz="2000" b="1" dirty="0" err="1" smtClean="0">
                <a:solidFill>
                  <a:srgbClr val="0000FF"/>
                </a:solidFill>
              </a:rPr>
              <a:t>Кумган</a:t>
            </a:r>
            <a:r>
              <a:rPr lang="ru-RU" sz="2000" dirty="0" smtClean="0">
                <a:solidFill>
                  <a:srgbClr val="0000FF"/>
                </a:solidFill>
              </a:rPr>
              <a:t> – сосуд, в котором в старину подавали напитки на праздничный стол. </a:t>
            </a:r>
            <a:r>
              <a:rPr lang="ru-RU" sz="2000" dirty="0" err="1" smtClean="0">
                <a:solidFill>
                  <a:srgbClr val="0000FF"/>
                </a:solidFill>
              </a:rPr>
              <a:t>Кумганы</a:t>
            </a:r>
            <a:r>
              <a:rPr lang="ru-RU" sz="2000" dirty="0" smtClean="0">
                <a:solidFill>
                  <a:srgbClr val="0000FF"/>
                </a:solidFill>
              </a:rPr>
              <a:t> – кувшины похожие на птицу с округлым туловищем, с плоским, выгнутым носиком и ручкой - хвостом.</a:t>
            </a:r>
          </a:p>
          <a:p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214290"/>
            <a:ext cx="5311562" cy="785818"/>
          </a:xfrm>
        </p:spPr>
        <p:txBody>
          <a:bodyPr>
            <a:noAutofit/>
          </a:bodyPr>
          <a:lstStyle/>
          <a:p>
            <a:pPr lvl="0" algn="ctr"/>
            <a:r>
              <a:rPr lang="ru-RU" sz="3600" b="1" u="sng" dirty="0" smtClean="0">
                <a:solidFill>
                  <a:srgbClr val="0000FF"/>
                </a:solidFill>
              </a:rPr>
              <a:t>3. Словарь: 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43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0000FF"/>
                </a:solidFill>
              </a:rPr>
              <a:t>ЖЕЛАЮ ТВОРЧЕСКИХ УСПЕХОВ</a:t>
            </a:r>
            <a:endParaRPr lang="ru-RU" sz="4400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0_6281e_be5cc83d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643182"/>
            <a:ext cx="2605292" cy="35480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643042" y="642918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</a:rPr>
              <a:t>СПАСИБО ЗА ВНИМАНИЕ!</a:t>
            </a:r>
            <a:endParaRPr lang="ru-RU" sz="3200" dirty="0">
              <a:solidFill>
                <a:srgbClr val="0000FF"/>
              </a:solidFill>
            </a:endParaRPr>
          </a:p>
        </p:txBody>
      </p:sp>
      <p:pic>
        <p:nvPicPr>
          <p:cNvPr id="7" name="Рисунок 6" descr="http://www.bytic.ru/compsc/2001_dip/Voronin/Wor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214290"/>
            <a:ext cx="92869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http://www.bytic.ru/compsc/2001_dip/Voronin/Wor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85728"/>
            <a:ext cx="92869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59"/>
            <a:ext cx="8501122" cy="5000661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Самое древнее упоминание о Гжели нашлось в завещании Ивана </a:t>
            </a:r>
            <a:r>
              <a:rPr lang="ru-RU" sz="1800" dirty="0" err="1" smtClean="0">
                <a:solidFill>
                  <a:srgbClr val="0000FF"/>
                </a:solidFill>
              </a:rPr>
              <a:t>Калиты</a:t>
            </a:r>
            <a:r>
              <a:rPr lang="ru-RU" sz="1800" dirty="0" smtClean="0">
                <a:solidFill>
                  <a:srgbClr val="0000FF"/>
                </a:solidFill>
              </a:rPr>
              <a:t> от 1328 года. Позднее Гжель упоминается в духовных грамотах других князей и в завещании Ивана Грозного в 1572-1578 годах.</a:t>
            </a: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Начиналось всё с глины. Сама природа одарила эту местность: здесь находится </a:t>
            </a:r>
            <a:r>
              <a:rPr lang="ru-RU" sz="1800" dirty="0" err="1" smtClean="0">
                <a:solidFill>
                  <a:srgbClr val="0000FF"/>
                </a:solidFill>
              </a:rPr>
              <a:t>Гжельско-Кудиновское</a:t>
            </a:r>
            <a:r>
              <a:rPr lang="ru-RU" sz="1800" dirty="0" smtClean="0">
                <a:solidFill>
                  <a:srgbClr val="0000FF"/>
                </a:solidFill>
              </a:rPr>
              <a:t> месторождение жирных огнеупорных глин. Это под землей, а на её поверхности раскинулись маленькие деревушки и сёла. А много ли нашему рукастому народу надо – глина есть, руки есть – вот и славно!</a:t>
            </a: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Широкая добыча разных сортов глины велась в Гжели с середины XVII века. В 1663 году царь Алексей Михайлович издал указ "во гжельской волости для аптекарских и алхимических сосудов прислать глины, которая глина годится к аптекарским сосудам". В 1770 году Гжельская волость была целиком приписана к Аптекарскому приказу "для алхимической посуды".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214290"/>
            <a:ext cx="5311562" cy="928694"/>
          </a:xfrm>
        </p:spPr>
        <p:txBody>
          <a:bodyPr>
            <a:noAutofit/>
          </a:bodyPr>
          <a:lstStyle/>
          <a:p>
            <a:pPr lvl="0" algn="ctr"/>
            <a:r>
              <a:rPr lang="ru-RU" sz="3600" u="sng" dirty="0" smtClean="0">
                <a:solidFill>
                  <a:srgbClr val="0000FF"/>
                </a:solidFill>
              </a:rPr>
              <a:t>1. История промысла.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sz="3600" dirty="0">
              <a:solidFill>
                <a:srgbClr val="0000FF"/>
              </a:solidFill>
            </a:endParaRPr>
          </a:p>
        </p:txBody>
      </p:sp>
      <p:pic>
        <p:nvPicPr>
          <p:cNvPr id="4" name="Picture 10" descr="gzh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86512" y="4643446"/>
            <a:ext cx="1378780" cy="19170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bytic.ru/compsc/2001_dip/Voronin/Wor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42852"/>
            <a:ext cx="928694" cy="1143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ttp://www.bytic.ru/compsc/2001_dip/Voronin/Wor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142852"/>
            <a:ext cx="857256" cy="1143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358246" cy="635798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  </a:t>
            </a:r>
          </a:p>
          <a:p>
            <a:pPr algn="just"/>
            <a:endParaRPr lang="ru-RU" sz="2400" dirty="0" smtClean="0">
              <a:solidFill>
                <a:schemeClr val="accent6"/>
              </a:solidFill>
            </a:endParaRPr>
          </a:p>
          <a:p>
            <a:pPr algn="just"/>
            <a:endParaRPr lang="ru-RU" sz="2400" dirty="0" smtClean="0">
              <a:solidFill>
                <a:schemeClr val="accent6"/>
              </a:solidFill>
            </a:endParaRPr>
          </a:p>
          <a:p>
            <a:pPr algn="just"/>
            <a:endParaRPr lang="ru-RU" sz="2400" dirty="0" smtClean="0">
              <a:solidFill>
                <a:schemeClr val="accent6"/>
              </a:solidFill>
            </a:endParaRPr>
          </a:p>
          <a:p>
            <a:pPr algn="just">
              <a:buNone/>
            </a:pPr>
            <a:endParaRPr lang="ru-RU" sz="2400" dirty="0" smtClean="0">
              <a:solidFill>
                <a:schemeClr val="accent6"/>
              </a:solidFill>
            </a:endParaRPr>
          </a:p>
          <a:p>
            <a:pPr algn="just">
              <a:buNone/>
            </a:pPr>
            <a:endParaRPr lang="ru-RU" sz="2400" dirty="0" smtClean="0">
              <a:solidFill>
                <a:schemeClr val="accent6"/>
              </a:solidFill>
            </a:endParaRPr>
          </a:p>
          <a:p>
            <a:pPr algn="just"/>
            <a:endParaRPr lang="ru-RU" sz="2400" dirty="0" smtClean="0">
              <a:solidFill>
                <a:schemeClr val="accent6"/>
              </a:solidFill>
            </a:endParaRPr>
          </a:p>
          <a:p>
            <a:r>
              <a:rPr lang="ru-RU" sz="2400" dirty="0" smtClean="0">
                <a:solidFill>
                  <a:srgbClr val="0000FF"/>
                </a:solidFill>
              </a:rPr>
              <a:t>В XVIII веке Михайло Ломоносов, который искал секрет фарфора и по достоинству оценивший гжельские глины, написал о них столь возвышенные слова: «Едва ли есть земля самая чистая и без </a:t>
            </a:r>
            <a:r>
              <a:rPr lang="ru-RU" sz="2400" dirty="0" err="1" smtClean="0">
                <a:solidFill>
                  <a:srgbClr val="0000FF"/>
                </a:solidFill>
              </a:rPr>
              <a:t>примешения</a:t>
            </a:r>
            <a:r>
              <a:rPr lang="ru-RU" sz="2400" dirty="0" smtClean="0">
                <a:solidFill>
                  <a:srgbClr val="0000FF"/>
                </a:solidFill>
              </a:rPr>
              <a:t> где на свете, кою химики девственностью называют, разве между глинами для фарфору употребляемыми, такова у нас гжельская, которой нигде не видал я белизною </a:t>
            </a:r>
            <a:r>
              <a:rPr lang="ru-RU" sz="2400" dirty="0" err="1" smtClean="0">
                <a:solidFill>
                  <a:srgbClr val="0000FF"/>
                </a:solidFill>
              </a:rPr>
              <a:t>превосходнее</a:t>
            </a:r>
            <a:r>
              <a:rPr lang="ru-RU" sz="2400" dirty="0" smtClean="0">
                <a:solidFill>
                  <a:srgbClr val="0000FF"/>
                </a:solidFill>
              </a:rPr>
              <a:t>».</a:t>
            </a:r>
          </a:p>
          <a:p>
            <a:r>
              <a:rPr lang="ru-RU" sz="2400" dirty="0" smtClean="0">
                <a:solidFill>
                  <a:srgbClr val="0000FF"/>
                </a:solidFill>
              </a:rPr>
              <a:t>До середины XVIII века Гжель делала обычную для того времени гончарную посуду, изготавливала кирпич, гончарные трубы, изразцы, а также примитивные детские игрушки, снабжая ими Москву. </a:t>
            </a:r>
          </a:p>
          <a:p>
            <a:endParaRPr lang="ru-RU" sz="2400" dirty="0" smtClean="0">
              <a:solidFill>
                <a:schemeClr val="accent6"/>
              </a:solidFill>
            </a:endParaRPr>
          </a:p>
        </p:txBody>
      </p:sp>
      <p:pic>
        <p:nvPicPr>
          <p:cNvPr id="4" name="Picture 4" descr="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27694"/>
            <a:ext cx="2850341" cy="24583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11" descr="12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57166"/>
            <a:ext cx="2166953" cy="23639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5"/>
            <a:ext cx="8501122" cy="5393972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rgbClr val="0000FF"/>
                </a:solidFill>
              </a:rPr>
              <a:t>К 1812 году в Гжели насчитывается 25 заводов, выпускающих посуду.</a:t>
            </a:r>
          </a:p>
          <a:p>
            <a:r>
              <a:rPr lang="ru-RU" sz="2600" dirty="0" smtClean="0">
                <a:solidFill>
                  <a:srgbClr val="0000FF"/>
                </a:solidFill>
              </a:rPr>
              <a:t>Кроме посуды, в гжели делали игрушки в виде птиц и зверей,  декоративные статуэтки на темы из русского быта. Блестящие белые лошадки, всадники, птички, куклы, миниатюрная посуда расписывались лиловой, жёлтой, синей и коричневой красками в своеобразном народном, гжельском стиле. Краски наносились кистью. Мотивами этой росписи являлись декоративные цветы, листья, травы.         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181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500570"/>
            <a:ext cx="2809894" cy="2107421"/>
          </a:xfrm>
          <a:prstGeom prst="roundRect">
            <a:avLst>
              <a:gd name="adj" fmla="val 16667"/>
            </a:avLst>
          </a:prstGeom>
          <a:ln w="57150">
            <a:solidFill>
              <a:srgbClr val="0000FF"/>
            </a:solidFill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703894"/>
            <a:ext cx="2085974" cy="19255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4786322"/>
            <a:ext cx="1928802" cy="19288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607222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После 1802 года, когда была найдена светлая серая глина близ деревни </a:t>
            </a:r>
            <a:r>
              <a:rPr lang="ru-RU" dirty="0" err="1" smtClean="0">
                <a:solidFill>
                  <a:srgbClr val="0000FF"/>
                </a:solidFill>
              </a:rPr>
              <a:t>Минино</a:t>
            </a:r>
            <a:r>
              <a:rPr lang="ru-RU" dirty="0" smtClean="0">
                <a:solidFill>
                  <a:srgbClr val="0000FF"/>
                </a:solidFill>
              </a:rPr>
              <a:t>, в Гжели возникло производство </a:t>
            </a:r>
            <a:r>
              <a:rPr lang="ru-RU" dirty="0" err="1" smtClean="0">
                <a:solidFill>
                  <a:srgbClr val="0000FF"/>
                </a:solidFill>
              </a:rPr>
              <a:t>полуфаянса</a:t>
            </a:r>
            <a:r>
              <a:rPr lang="ru-RU" dirty="0" smtClean="0">
                <a:solidFill>
                  <a:srgbClr val="0000FF"/>
                </a:solidFill>
              </a:rPr>
              <a:t>, из которого во множестве делали квасники, </a:t>
            </a:r>
            <a:r>
              <a:rPr lang="ru-RU" dirty="0" err="1" smtClean="0">
                <a:solidFill>
                  <a:srgbClr val="0000FF"/>
                </a:solidFill>
              </a:rPr>
              <a:t>кумганы</a:t>
            </a:r>
            <a:r>
              <a:rPr lang="ru-RU" dirty="0" smtClean="0">
                <a:solidFill>
                  <a:srgbClr val="0000FF"/>
                </a:solidFill>
              </a:rPr>
              <a:t> и кувшины. Со второй половины 20-х годов XIX века многие изделия расписывали только синей краской. </a:t>
            </a:r>
            <a:r>
              <a:rPr lang="ru-RU" dirty="0" err="1" smtClean="0">
                <a:solidFill>
                  <a:srgbClr val="0000FF"/>
                </a:solidFill>
              </a:rPr>
              <a:t>Полуфаянс</a:t>
            </a:r>
            <a:r>
              <a:rPr lang="ru-RU" dirty="0" smtClean="0">
                <a:solidFill>
                  <a:srgbClr val="0000FF"/>
                </a:solidFill>
              </a:rPr>
              <a:t> отличался грубым строением и малой прочностью.</a:t>
            </a:r>
          </a:p>
          <a:p>
            <a:r>
              <a:rPr lang="ru-RU" dirty="0" smtClean="0">
                <a:solidFill>
                  <a:srgbClr val="0000FF"/>
                </a:solidFill>
              </a:rPr>
              <a:t>Около 1800 года в деревне Володино </a:t>
            </a:r>
            <a:r>
              <a:rPr lang="ru-RU" dirty="0" err="1" smtClean="0">
                <a:solidFill>
                  <a:srgbClr val="0000FF"/>
                </a:solidFill>
              </a:rPr>
              <a:t>Бронницкого</a:t>
            </a:r>
            <a:r>
              <a:rPr lang="ru-RU" dirty="0" smtClean="0">
                <a:solidFill>
                  <a:srgbClr val="0000FF"/>
                </a:solidFill>
              </a:rPr>
              <a:t> уезда крестьяне, братья Куликовы, нашли состав белой фаянсовой массы. Там же около 1800-1804 годов основан и первый фарфоровый завод. Павел Куликов, его основатель, научился технике изготовления фарфора. Желая сохранить секрет выработки фарфора, Куликов всё делал сам, имея только одного рабочего, но, по преданиям, Г. Н. Храпунов и Е. Г. Гусятников тайно проникли в мастерскую Куликова, срисовали горн (печь для обжига изделий) и завладели образцами глины, после чего открыли собственные заводы. Завод Куликова замечателен тем, что от него пошло фарфоровое производство Гжели.</a:t>
            </a:r>
          </a:p>
          <a:p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0_6283a_99d74f8e_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5286388"/>
            <a:ext cx="3810000" cy="1262062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215106"/>
          </a:xfrm>
        </p:spPr>
        <p:txBody>
          <a:bodyPr numCol="2">
            <a:normAutofit/>
          </a:bodyPr>
          <a:lstStyle/>
          <a:p>
            <a:r>
              <a:rPr lang="ru-RU" sz="2000" dirty="0" smtClean="0">
                <a:solidFill>
                  <a:srgbClr val="0000FF"/>
                </a:solidFill>
              </a:rPr>
              <a:t>Вторая четверть XIX века - период наивысших художественных достижений гжельского керамического искусства во всех его отраслях. Стремясь получить тонкий фаянс и фарфор, владельцы производств постоянно совершенствовали состав белой массы.</a:t>
            </a:r>
          </a:p>
          <a:p>
            <a:r>
              <a:rPr lang="ru-RU" sz="2000" dirty="0" smtClean="0">
                <a:solidFill>
                  <a:srgbClr val="0000FF"/>
                </a:solidFill>
              </a:rPr>
              <a:t>C середины XIX века многие гжельские заводы приходят в упадок, и керамическое производство сосредотачивается в руках Кузнецовых, некогда выходцев из Гжели. После революции </a:t>
            </a:r>
            <a:r>
              <a:rPr lang="ru-RU" sz="2000" dirty="0" err="1" smtClean="0">
                <a:solidFill>
                  <a:srgbClr val="0000FF"/>
                </a:solidFill>
              </a:rPr>
              <a:t>кузнецовские</a:t>
            </a:r>
            <a:r>
              <a:rPr lang="ru-RU" sz="2000" dirty="0" smtClean="0">
                <a:solidFill>
                  <a:srgbClr val="0000FF"/>
                </a:solidFill>
              </a:rPr>
              <a:t> заводы были национализированы.</a:t>
            </a:r>
          </a:p>
          <a:p>
            <a:pPr>
              <a:buNone/>
            </a:pPr>
            <a:endParaRPr lang="ru-RU" sz="2000" dirty="0">
              <a:solidFill>
                <a:srgbClr val="0000FF"/>
              </a:solidFill>
            </a:endParaRPr>
          </a:p>
        </p:txBody>
      </p:sp>
      <p:pic>
        <p:nvPicPr>
          <p:cNvPr id="4" name="Picture 4" descr="3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000108"/>
            <a:ext cx="2332685" cy="37405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A2A3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A2A3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15370" cy="6429420"/>
          </a:xfrm>
        </p:spPr>
        <p:txBody>
          <a:bodyPr numCol="2">
            <a:normAutofit/>
          </a:bodyPr>
          <a:lstStyle/>
          <a:p>
            <a:r>
              <a:rPr lang="ru-RU" sz="2000" dirty="0" smtClean="0">
                <a:solidFill>
                  <a:srgbClr val="0000FF"/>
                </a:solidFill>
              </a:rPr>
              <a:t>Только с середины XX века в Гжели начинается восстановление промысла, отметившего недавно своё 650-летие. В 1930-х и 1940-х здесь была сосредоточена почти половина всех фарфорофаянсовых предприятий России.</a:t>
            </a:r>
          </a:p>
          <a:p>
            <a:r>
              <a:rPr lang="ru-RU" sz="2000" dirty="0" smtClean="0">
                <a:solidFill>
                  <a:srgbClr val="0000FF"/>
                </a:solidFill>
              </a:rPr>
              <a:t>В 1912 году на Казанской железной дороге на ветке Москва-Черусти была открыта станция, получившая название по местности "Гжель". Выросший при станции посёлок городского типа также называется </a:t>
            </a:r>
            <a:r>
              <a:rPr lang="ru-RU" sz="2000" u="sng" dirty="0" smtClean="0">
                <a:solidFill>
                  <a:srgbClr val="0000FF"/>
                </a:solidFill>
              </a:rPr>
              <a:t>«</a:t>
            </a:r>
            <a:r>
              <a:rPr lang="ru-RU" u="sng" dirty="0" smtClean="0">
                <a:solidFill>
                  <a:srgbClr val="0000FF"/>
                </a:solidFill>
              </a:rPr>
              <a:t>Гжель». </a:t>
            </a:r>
            <a:endParaRPr lang="ru-RU" u="sng" dirty="0">
              <a:solidFill>
                <a:srgbClr val="0000FF"/>
              </a:solidFill>
            </a:endParaRPr>
          </a:p>
        </p:txBody>
      </p:sp>
      <p:pic>
        <p:nvPicPr>
          <p:cNvPr id="4" name="Picture 5" descr="18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71546"/>
            <a:ext cx="2571768" cy="3756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00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429684" cy="60007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>  Сейчас технологическая цепочка строится так:</a:t>
            </a:r>
          </a:p>
          <a:p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Формовка </a:t>
            </a:r>
            <a:r>
              <a:rPr lang="ru-RU" sz="2400" dirty="0" smtClean="0">
                <a:solidFill>
                  <a:srgbClr val="0000FF"/>
                </a:solidFill>
              </a:rPr>
              <a:t>(литье в гипсовых формах) –</a:t>
            </a:r>
            <a:r>
              <a:rPr lang="ru-RU" sz="2400" b="1" dirty="0" smtClean="0">
                <a:solidFill>
                  <a:srgbClr val="0000FF"/>
                </a:solidFill>
              </a:rPr>
              <a:t> Сушка </a:t>
            </a:r>
            <a:r>
              <a:rPr lang="ru-RU" sz="2400" dirty="0" smtClean="0">
                <a:solidFill>
                  <a:srgbClr val="0000FF"/>
                </a:solidFill>
              </a:rPr>
              <a:t>–</a:t>
            </a:r>
            <a:r>
              <a:rPr lang="ru-RU" sz="2400" b="1" dirty="0" smtClean="0">
                <a:solidFill>
                  <a:srgbClr val="0000FF"/>
                </a:solidFill>
              </a:rPr>
              <a:t> Ручной осмотр </a:t>
            </a:r>
            <a:r>
              <a:rPr lang="ru-RU" sz="2400" dirty="0" smtClean="0">
                <a:solidFill>
                  <a:srgbClr val="0000FF"/>
                </a:solidFill>
              </a:rPr>
              <a:t>–</a:t>
            </a:r>
            <a:r>
              <a:rPr lang="ru-RU" sz="2400" b="1" dirty="0" smtClean="0">
                <a:solidFill>
                  <a:srgbClr val="0000FF"/>
                </a:solidFill>
              </a:rPr>
              <a:t> Контроль на трещины </a:t>
            </a:r>
            <a:r>
              <a:rPr lang="ru-RU" sz="2400" dirty="0" smtClean="0">
                <a:solidFill>
                  <a:srgbClr val="0000FF"/>
                </a:solidFill>
              </a:rPr>
              <a:t>–</a:t>
            </a:r>
            <a:r>
              <a:rPr lang="ru-RU" sz="2400" b="1" dirty="0" smtClean="0">
                <a:solidFill>
                  <a:srgbClr val="0000FF"/>
                </a:solidFill>
              </a:rPr>
              <a:t> Обжиг </a:t>
            </a:r>
            <a:r>
              <a:rPr lang="ru-RU" sz="2400" dirty="0" smtClean="0">
                <a:solidFill>
                  <a:srgbClr val="0000FF"/>
                </a:solidFill>
              </a:rPr>
              <a:t>(электропечь) –</a:t>
            </a:r>
            <a:r>
              <a:rPr lang="ru-RU" sz="2400" b="1" dirty="0" smtClean="0">
                <a:solidFill>
                  <a:srgbClr val="0000FF"/>
                </a:solidFill>
              </a:rPr>
              <a:t>  Живописный цех</a:t>
            </a:r>
            <a:r>
              <a:rPr lang="ru-RU" sz="2400" dirty="0" smtClean="0">
                <a:solidFill>
                  <a:srgbClr val="0000FF"/>
                </a:solidFill>
              </a:rPr>
              <a:t>. </a:t>
            </a:r>
          </a:p>
          <a:p>
            <a:r>
              <a:rPr lang="ru-RU" sz="2400" dirty="0" smtClean="0">
                <a:solidFill>
                  <a:srgbClr val="0000FF"/>
                </a:solidFill>
              </a:rPr>
              <a:t>Вот за этими «производственными» словами и скрывается тайна создания Гжельских изделий и труд множества людей: в т.ч. мастеров-технологии, скульпторов, литейщиков, </a:t>
            </a:r>
            <a:r>
              <a:rPr lang="ru-RU" sz="2400" dirty="0" err="1" smtClean="0">
                <a:solidFill>
                  <a:srgbClr val="0000FF"/>
                </a:solidFill>
              </a:rPr>
              <a:t>художников-керамистов</a:t>
            </a:r>
            <a:r>
              <a:rPr lang="ru-RU" sz="2400" dirty="0" smtClean="0">
                <a:solidFill>
                  <a:srgbClr val="0000FF"/>
                </a:solidFill>
              </a:rPr>
              <a:t>! Гжельская глина отличается особыми качествами: высокой пластичностью и тугоплавкостью. Она жирная, т.е. в ней мало песка. Накопанная глина проходит тщательную первичную обработку: вымораживание, </a:t>
            </a:r>
            <a:r>
              <a:rPr lang="ru-RU" sz="2400" dirty="0" err="1" smtClean="0">
                <a:solidFill>
                  <a:srgbClr val="0000FF"/>
                </a:solidFill>
              </a:rPr>
              <a:t>отмучивание</a:t>
            </a:r>
            <a:r>
              <a:rPr lang="ru-RU" sz="2400" dirty="0" smtClean="0">
                <a:solidFill>
                  <a:srgbClr val="0000FF"/>
                </a:solidFill>
              </a:rPr>
              <a:t>, разминание. Глина - живой материал!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58180" cy="1600200"/>
          </a:xfrm>
        </p:spPr>
        <p:txBody>
          <a:bodyPr>
            <a:normAutofit/>
          </a:bodyPr>
          <a:lstStyle/>
          <a:p>
            <a:pPr lvl="0" algn="ctr"/>
            <a:r>
              <a:rPr lang="ru-RU" sz="3200" b="1" i="1" u="sng" dirty="0" smtClean="0">
                <a:solidFill>
                  <a:srgbClr val="0000FF"/>
                </a:solidFill>
              </a:rPr>
              <a:t>2.Технология производства керамики.</a:t>
            </a:r>
            <a:br>
              <a:rPr lang="ru-RU" sz="3200" b="1" i="1" u="sng" dirty="0" smtClean="0">
                <a:solidFill>
                  <a:srgbClr val="0000FF"/>
                </a:solidFill>
              </a:rPr>
            </a:br>
            <a:endParaRPr lang="ru-RU" sz="32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86808" cy="5357849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00FF"/>
                </a:solidFill>
              </a:rPr>
              <a:t>Иногда она изображена крупно, широкими мазками. А иногда  написана тоненькой кисточкой. То мы видим букет из нескольких роз. То цветы разбросаны по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dirty="0" smtClean="0">
                <a:solidFill>
                  <a:srgbClr val="0000FF"/>
                </a:solidFill>
              </a:rPr>
              <a:t>всей поверхности. Бывает и так: самой розы нет, есть только ее лепестки. А еще украшают фарфор диковинными птицами и сценами из жизни людей.</a:t>
            </a:r>
          </a:p>
          <a:p>
            <a:pPr>
              <a:buNone/>
            </a:pP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58246" cy="5715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</a:rPr>
              <a:t>Самый излюбленный узор - </a:t>
            </a:r>
            <a:r>
              <a:rPr lang="ru-RU" sz="3200" b="1" i="1" dirty="0" smtClean="0">
                <a:solidFill>
                  <a:srgbClr val="0000FF"/>
                </a:solidFill>
              </a:rPr>
              <a:t>гжельская роза.</a:t>
            </a:r>
            <a:endParaRPr lang="ru-RU" sz="3200" dirty="0">
              <a:solidFill>
                <a:srgbClr val="0000FF"/>
              </a:solidFill>
            </a:endParaRPr>
          </a:p>
        </p:txBody>
      </p:sp>
      <p:pic>
        <p:nvPicPr>
          <p:cNvPr id="6" name="i-main-pic" descr="Картинка 3 из 28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786058"/>
            <a:ext cx="2786082" cy="258126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reflection blurRad="6350" stA="50000" endA="300" endPos="55500" dist="101600" dir="5400000" sy="-100000" algn="bl" rotWithShape="0"/>
          </a:effectLst>
        </p:spPr>
      </p:pic>
      <p:pic>
        <p:nvPicPr>
          <p:cNvPr id="8" name="i-main-pic" descr="Картинка 27 из 28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3286124"/>
            <a:ext cx="2486017" cy="266699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9" name="i-main-pic" descr="Картинка 4 из 28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3429000"/>
            <a:ext cx="2357454" cy="257176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S10188609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782E29-4C82-4481-A2A7-41C874A56A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TS101886093</Template>
  <TotalTime>54</TotalTime>
  <Words>708</Words>
  <Application>Microsoft Office PowerPoint</Application>
  <PresentationFormat>Экран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TS101886093</vt:lpstr>
      <vt:lpstr>Гжельская роспись</vt:lpstr>
      <vt:lpstr>1. История промысла. </vt:lpstr>
      <vt:lpstr>Слайд 3</vt:lpstr>
      <vt:lpstr>Слайд 4</vt:lpstr>
      <vt:lpstr>Слайд 5</vt:lpstr>
      <vt:lpstr>Слайд 6</vt:lpstr>
      <vt:lpstr>Слайд 7</vt:lpstr>
      <vt:lpstr>2.Технология производства керамики. </vt:lpstr>
      <vt:lpstr>Самый излюбленный узор - гжельская роза.</vt:lpstr>
      <vt:lpstr>Слайд 10</vt:lpstr>
      <vt:lpstr>Слайд 11</vt:lpstr>
      <vt:lpstr>Слайд 12</vt:lpstr>
      <vt:lpstr>Слайд 13</vt:lpstr>
      <vt:lpstr>3. Словарь:  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Гжельская роспись</dc:title>
  <dc:creator>света</dc:creator>
  <cp:keywords/>
  <cp:lastModifiedBy>света</cp:lastModifiedBy>
  <cp:revision>6</cp:revision>
  <dcterms:created xsi:type="dcterms:W3CDTF">2013-04-01T17:26:30Z</dcterms:created>
  <dcterms:modified xsi:type="dcterms:W3CDTF">2013-04-02T14:59:44Z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TC018860939991</vt:lpwstr>
  </property>
</Properties>
</file>