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4" r:id="rId1"/>
  </p:sldMasterIdLst>
  <p:notesMasterIdLst>
    <p:notesMasterId r:id="rId16"/>
  </p:notesMasterIdLst>
  <p:sldIdLst>
    <p:sldId id="256" r:id="rId2"/>
    <p:sldId id="280" r:id="rId3"/>
    <p:sldId id="281" r:id="rId4"/>
    <p:sldId id="279" r:id="rId5"/>
    <p:sldId id="282" r:id="rId6"/>
    <p:sldId id="283" r:id="rId7"/>
    <p:sldId id="284" r:id="rId8"/>
    <p:sldId id="286" r:id="rId9"/>
    <p:sldId id="288" r:id="rId10"/>
    <p:sldId id="289" r:id="rId11"/>
    <p:sldId id="292" r:id="rId12"/>
    <p:sldId id="293" r:id="rId13"/>
    <p:sldId id="297" r:id="rId14"/>
    <p:sldId id="29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660033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93" autoAdjust="0"/>
    <p:restoredTop sz="94737" autoAdjust="0"/>
  </p:normalViewPr>
  <p:slideViewPr>
    <p:cSldViewPr>
      <p:cViewPr>
        <p:scale>
          <a:sx n="51" d="100"/>
          <a:sy n="51" d="100"/>
        </p:scale>
        <p:origin x="-1494" y="-12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6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68BC5-E965-4922-8302-71613838AF77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057B4-0307-40CC-86A5-131249DD0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010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92CF-D2E7-4C5B-9F16-D0B6208F40E6}" type="datetime1">
              <a:rPr lang="ru-RU" smtClean="0"/>
              <a:pPr/>
              <a:t>17.03.2013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8D3E13-B6C8-4B30-9B6D-943F6F5487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4C3D-4831-4911-ACB7-856205AB31BE}" type="datetime1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3E13-B6C8-4B30-9B6D-943F6F548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CAB7-09B9-4ACB-B0F8-9FBA74120187}" type="datetime1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3E13-B6C8-4B30-9B6D-943F6F548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2F9C6DA-8EB5-4554-A900-DB16B1C50945}" type="datetime1">
              <a:rPr lang="ru-RU" smtClean="0"/>
              <a:pPr/>
              <a:t>17.03.2013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88D3E13-B6C8-4B30-9B6D-943F6F5487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D5D3-C092-4201-BCDE-E4285CFB2DD5}" type="datetime1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3E13-B6C8-4B30-9B6D-943F6F5487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B783-5ED8-43AF-8D29-181D9F6E2DE9}" type="datetime1">
              <a:rPr lang="ru-RU" smtClean="0"/>
              <a:pPr/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3E13-B6C8-4B30-9B6D-943F6F5487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3E13-B6C8-4B30-9B6D-943F6F5487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F2A27-07CF-48E5-A94D-6715CE1717AE}" type="datetime1">
              <a:rPr lang="ru-RU" smtClean="0"/>
              <a:pPr/>
              <a:t>17.03.2013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EC32-1452-4CE7-8EF9-20A58F3987F4}" type="datetime1">
              <a:rPr lang="ru-RU" smtClean="0"/>
              <a:pPr/>
              <a:t>17.03.2013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3E13-B6C8-4B30-9B6D-943F6F5487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8599-5421-461C-A8F1-3084CAF1748E}" type="datetime1">
              <a:rPr lang="ru-RU" smtClean="0"/>
              <a:pPr/>
              <a:t>17.03.2013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3E13-B6C8-4B30-9B6D-943F6F548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7AC2DDF-CFD8-40F9-9343-2D1C1D605A5A}" type="datetime1">
              <a:rPr lang="ru-RU" smtClean="0"/>
              <a:pPr/>
              <a:t>17.03.2013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88D3E13-B6C8-4B30-9B6D-943F6F5487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8024-B75A-46E6-880B-C8FC9EED5CEA}" type="datetime1">
              <a:rPr lang="ru-RU" smtClean="0"/>
              <a:pPr/>
              <a:t>17.03.2013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8D3E13-B6C8-4B30-9B6D-943F6F5487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88F08F1-73B3-43CE-90F6-A83DE8AF7879}" type="datetime1">
              <a:rPr lang="ru-RU" smtClean="0"/>
              <a:pPr/>
              <a:t>17.03.2013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88D3E13-B6C8-4B30-9B6D-943F6F5487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457200" y="404664"/>
            <a:ext cx="8305800" cy="165618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Муниципальное автономное образовательное учреждение</a:t>
            </a:r>
          </a:p>
          <a:p>
            <a:pPr>
              <a:spcBef>
                <a:spcPts val="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дополнительного образования детей художественная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школа</a:t>
            </a:r>
          </a:p>
          <a:p>
            <a:pPr>
              <a:spcBef>
                <a:spcPts val="0"/>
              </a:spcBef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г.о.Железнодорожный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rgbClr val="002060"/>
                </a:solidFill>
              </a:rPr>
              <a:t> </a:t>
            </a:r>
            <a:r>
              <a:rPr lang="ru-RU" sz="1400" b="1" dirty="0" err="1" smtClean="0">
                <a:solidFill>
                  <a:srgbClr val="002060"/>
                </a:solidFill>
              </a:rPr>
              <a:t>Канунникова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</a:rPr>
              <a:t>Татьяна </a:t>
            </a:r>
            <a:r>
              <a:rPr lang="ru-RU" sz="1400" b="1" dirty="0" smtClean="0">
                <a:solidFill>
                  <a:srgbClr val="002060"/>
                </a:solidFill>
              </a:rPr>
              <a:t>Александровна</a:t>
            </a:r>
            <a:endParaRPr lang="ru-RU" sz="1400" dirty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Методическая разработка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системы дополнительного образования.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4366" y="2348880"/>
            <a:ext cx="7715304" cy="1872208"/>
          </a:xfrm>
        </p:spPr>
        <p:txBody>
          <a:bodyPr/>
          <a:lstStyle/>
          <a:p>
            <a:r>
              <a:rPr lang="ru-RU" sz="72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СКУССТВО</a:t>
            </a:r>
            <a:r>
              <a:rPr lang="ru-RU" sz="54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54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РУКОПИСНОЙ КНИГИ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Georgia" pitchFamily="18" charset="0"/>
              </a:rPr>
              <a:t>                                                           </a:t>
            </a:r>
            <a:endParaRPr lang="ru-RU" sz="4400" dirty="0">
              <a:latin typeface="Georgia" pitchFamily="18" charset="0"/>
            </a:endParaRPr>
          </a:p>
        </p:txBody>
      </p:sp>
      <p:pic>
        <p:nvPicPr>
          <p:cNvPr id="6" name="Рисунок 5" descr="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868" y="0"/>
            <a:ext cx="1000132" cy="6858000"/>
          </a:xfrm>
          <a:prstGeom prst="rect">
            <a:avLst/>
          </a:prstGeom>
        </p:spPr>
      </p:pic>
      <p:pic>
        <p:nvPicPr>
          <p:cNvPr id="7" name="Рисунок 6" descr="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0132" cy="6858000"/>
          </a:xfrm>
          <a:prstGeom prst="rect">
            <a:avLst/>
          </a:prstGeom>
        </p:spPr>
      </p:pic>
      <p:pic>
        <p:nvPicPr>
          <p:cNvPr id="9" name="Рисунок 8" descr="IMG_032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3900842"/>
            <a:ext cx="1785950" cy="2480486"/>
          </a:xfrm>
          <a:prstGeom prst="rect">
            <a:avLst/>
          </a:prstGeom>
          <a:ln w="38100">
            <a:solidFill>
              <a:srgbClr val="660033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56" y="493474"/>
            <a:ext cx="577340" cy="55926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54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906512"/>
            <a:ext cx="8229600" cy="3806975"/>
          </a:xfrm>
          <a:ln w="38100">
            <a:solidFill>
              <a:srgbClr val="C00000"/>
            </a:solidFill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88D3E13-B6C8-4B30-9B6D-943F6F548735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64320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Полюбуйтесь красотой орнамента в рукописных книгах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53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348" y="1857364"/>
            <a:ext cx="3810000" cy="3721100"/>
          </a:xfrm>
          <a:ln w="76200">
            <a:solidFill>
              <a:schemeClr val="accent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4735670" y="1714488"/>
            <a:ext cx="4122610" cy="45720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</a:rPr>
              <a:t>Это укрупнённая художественно выполненная заглавная буква, открывающая раздел текста.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FF0000"/>
                </a:solidFill>
              </a:rPr>
              <a:t>Буквицы, как правило, выполнялись ярко красной краской – киноварью. Отсюда и пошло название </a:t>
            </a:r>
            <a:r>
              <a:rPr lang="ru-RU" sz="2400" dirty="0" smtClean="0"/>
              <a:t>«красная строка». 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642918"/>
            <a:ext cx="8405842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Очень часто центром композиции на страницах книги является </a:t>
            </a:r>
            <a:br>
              <a:rPr lang="ru-RU" sz="3600" b="1" dirty="0" smtClean="0"/>
            </a:br>
            <a:r>
              <a:rPr lang="ru-RU" sz="3600" b="1" dirty="0" smtClean="0">
                <a:solidFill>
                  <a:srgbClr val="FF0000"/>
                </a:solidFill>
              </a:rPr>
              <a:t>буквица</a:t>
            </a:r>
            <a:r>
              <a:rPr lang="ru-RU" sz="3600" dirty="0" smtClean="0">
                <a:solidFill>
                  <a:srgbClr val="FF0000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88D3E13-B6C8-4B30-9B6D-943F6F548735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0" name="Содержимое 3" descr="IMG_05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4786322"/>
            <a:ext cx="7001736" cy="1643074"/>
          </a:xfrm>
          <a:prstGeom prst="rect">
            <a:avLst/>
          </a:prstGeom>
          <a:ln w="19050">
            <a:solidFill>
              <a:srgbClr val="FF3300"/>
            </a:solidFill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Содержимое 3" descr="IMG_05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1" y="4429132"/>
            <a:ext cx="1500198" cy="1832755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  <p:sp>
        <p:nvSpPr>
          <p:cNvPr id="14" name="Текст 13"/>
          <p:cNvSpPr>
            <a:spLocks noGrp="1"/>
          </p:cNvSpPr>
          <p:nvPr>
            <p:ph type="body" idx="2"/>
          </p:nvPr>
        </p:nvSpPr>
        <p:spPr>
          <a:xfrm>
            <a:off x="4071934" y="357166"/>
            <a:ext cx="4694114" cy="62151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</a:rPr>
              <a:t>В художественном украшении буквицы отражалось представление древнерусского мастера о красоте, эмоциональное восприятие мира и литературного произведения, содержался философский смысл.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</a:rPr>
              <a:t>Рукописные буквицы неповторимы и являются  произведениями искусства.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01830" y="0"/>
            <a:ext cx="6027624" cy="2500330"/>
          </a:xfrm>
        </p:spPr>
        <p:txBody>
          <a:bodyPr>
            <a:normAutofit/>
          </a:bodyPr>
          <a:lstStyle/>
          <a:p>
            <a:r>
              <a:rPr lang="ru-RU" sz="13500" b="0" dirty="0" smtClean="0">
                <a:solidFill>
                  <a:srgbClr val="FF0000"/>
                </a:solidFill>
              </a:rPr>
              <a:t>Б</a:t>
            </a:r>
            <a:r>
              <a:rPr lang="ru-RU" sz="4000" dirty="0" smtClean="0">
                <a:solidFill>
                  <a:srgbClr val="FF0000"/>
                </a:solidFill>
              </a:rPr>
              <a:t>уквица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88D3E13-B6C8-4B30-9B6D-943F6F548735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5" name="Содержимое 3" descr="IMG_0532.JPG"/>
          <p:cNvPicPr>
            <a:picLocks noChangeAspect="1"/>
          </p:cNvPicPr>
          <p:nvPr/>
        </p:nvPicPr>
        <p:blipFill>
          <a:blip r:embed="rId3"/>
          <a:srcRect l="39375" r="41474"/>
          <a:stretch>
            <a:fillRect/>
          </a:stretch>
        </p:blipFill>
        <p:spPr>
          <a:xfrm>
            <a:off x="428628" y="571480"/>
            <a:ext cx="1571604" cy="192571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6" name="Содержимое 3" descr="IMG_05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89" y="2643183"/>
            <a:ext cx="2739351" cy="3643337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85791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500" b="1" dirty="0" smtClean="0">
                <a:solidFill>
                  <a:srgbClr val="FF0000"/>
                </a:solidFill>
              </a:rPr>
              <a:t>Все рукописные книги переплетались– «крылись». </a:t>
            </a:r>
          </a:p>
          <a:p>
            <a:r>
              <a:rPr lang="ru-RU" dirty="0" smtClean="0"/>
              <a:t>Переплёты были из деревянных досок, обтянутых кожей. Вместо кожи использовали дорогие ткани. Для защиты переплёта поверх кожи крепили металлические бляхи – жуки или </a:t>
            </a:r>
            <a:r>
              <a:rPr lang="ru-RU" dirty="0" err="1" smtClean="0"/>
              <a:t>жуковины</a:t>
            </a:r>
            <a:r>
              <a:rPr lang="ru-RU" dirty="0" smtClean="0"/>
              <a:t>, угольники, средники…</a:t>
            </a:r>
          </a:p>
          <a:p>
            <a:r>
              <a:rPr lang="ru-RU" dirty="0" smtClean="0"/>
              <a:t>Переплёты заключали </a:t>
            </a:r>
          </a:p>
          <a:p>
            <a:r>
              <a:rPr lang="ru-RU" dirty="0" smtClean="0"/>
              <a:t>в серебряные и золотые </a:t>
            </a:r>
          </a:p>
          <a:p>
            <a:r>
              <a:rPr lang="ru-RU" dirty="0" smtClean="0"/>
              <a:t>оклады, украшали</a:t>
            </a:r>
          </a:p>
          <a:p>
            <a:r>
              <a:rPr lang="ru-RU" dirty="0" smtClean="0"/>
              <a:t> драгоценными камнями </a:t>
            </a:r>
          </a:p>
          <a:p>
            <a:r>
              <a:rPr lang="ru-RU" dirty="0" smtClean="0"/>
              <a:t>и жемчугом.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Однако главная ценность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русской рукописной книги не в дорогих материалах…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88D3E13-B6C8-4B30-9B6D-943F6F548735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4" name="Рисунок 3" descr="IMG_05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9" y="3071810"/>
            <a:ext cx="3143271" cy="2577483"/>
          </a:xfrm>
          <a:prstGeom prst="rect">
            <a:avLst/>
          </a:prstGeom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214974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ru-RU" b="1" dirty="0" smtClean="0"/>
              <a:t>Дорого сердцу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   </a:t>
            </a:r>
            <a:r>
              <a:rPr lang="ru-RU" b="1" dirty="0" smtClean="0"/>
              <a:t> рукописное начертание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    </a:t>
            </a:r>
            <a:r>
              <a:rPr lang="ru-RU" b="1" dirty="0" smtClean="0"/>
              <a:t>древних текстов,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    </a:t>
            </a:r>
            <a:r>
              <a:rPr lang="ru-RU" b="1" dirty="0" smtClean="0"/>
              <a:t>рисование буквиц,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    </a:t>
            </a:r>
            <a:r>
              <a:rPr lang="ru-RU" b="1" dirty="0" smtClean="0"/>
              <a:t>орнаментов, миниатюр,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    </a:t>
            </a:r>
            <a:r>
              <a:rPr lang="ru-RU" b="1" dirty="0" smtClean="0"/>
              <a:t>в которых воплотился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    </a:t>
            </a:r>
            <a:r>
              <a:rPr lang="ru-RU" b="1" dirty="0" smtClean="0"/>
              <a:t>безграничный талант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    </a:t>
            </a:r>
            <a:r>
              <a:rPr lang="ru-RU" b="1" dirty="0" smtClean="0"/>
              <a:t>русского человека, его фантазия, его взгляд на мир. </a:t>
            </a:r>
          </a:p>
          <a:p>
            <a:pPr>
              <a:buNone/>
            </a:pPr>
            <a:endParaRPr lang="ru-RU" b="1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88D3E13-B6C8-4B30-9B6D-943F6F548735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6" name="Рисунок 5" descr="IMG_03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642918"/>
            <a:ext cx="2260706" cy="3269617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43480" y="214290"/>
            <a:ext cx="4114800" cy="228601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Мы живём в век высоких скоростей, окутанные потоками оцифрованной информации…</a:t>
            </a:r>
          </a:p>
        </p:txBody>
      </p:sp>
      <p:pic>
        <p:nvPicPr>
          <p:cNvPr id="7" name="Рисунок 6" descr="IMG_051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848" b="15848"/>
          <a:stretch>
            <a:fillRect/>
          </a:stretch>
        </p:blipFill>
        <p:spPr>
          <a:xfrm>
            <a:off x="0" y="0"/>
            <a:ext cx="4684941" cy="432912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143636" y="2714620"/>
            <a:ext cx="2714644" cy="371477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Читаем электронные книги, пишем письма по электронной почте, передаём друг другу </a:t>
            </a:r>
            <a:r>
              <a:rPr lang="ru-RU" sz="2400" dirty="0" err="1" smtClean="0">
                <a:solidFill>
                  <a:schemeClr val="tx1"/>
                </a:solidFill>
              </a:rPr>
              <a:t>смс</a:t>
            </a:r>
            <a:r>
              <a:rPr lang="ru-RU" sz="2400" dirty="0" smtClean="0">
                <a:solidFill>
                  <a:schemeClr val="tx1"/>
                </a:solidFill>
              </a:rPr>
              <a:t> – сообщения…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8D3E13-B6C8-4B30-9B6D-943F6F548735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8" name="Рисунок 7" descr="IMG_05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3643314"/>
            <a:ext cx="4684941" cy="2917630"/>
          </a:xfrm>
          <a:prstGeom prst="rect">
            <a:avLst/>
          </a:prstGeo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2330" y="285728"/>
            <a:ext cx="1614470" cy="221457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Исаак Ильич  Левитан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Вечерний звон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IMG_051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578" r="7578"/>
          <a:stretch>
            <a:fillRect/>
          </a:stretch>
        </p:blipFill>
        <p:spPr>
          <a:xfrm>
            <a:off x="0" y="0"/>
            <a:ext cx="6696954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4643446"/>
            <a:ext cx="8358246" cy="2214554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solidFill>
                  <a:srgbClr val="660033"/>
                </a:solidFill>
              </a:rPr>
              <a:t>Не забываем ли мы в бешеном ритме своей повседневной жизни о давних родных чудесах, появившихся в нашей земле многие века, а то и тысячелетия, назад. Чудес таких не мало. Поговорим об одном из них – о рукописных книгах. 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8D3E13-B6C8-4B30-9B6D-943F6F54873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3E13-B6C8-4B30-9B6D-943F6F548735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8573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Возникновение азбуки на Руси относят к </a:t>
            </a:r>
            <a:r>
              <a:rPr sz="2800" b="1" smtClean="0">
                <a:solidFill>
                  <a:srgbClr val="FF0000"/>
                </a:solidFill>
              </a:rPr>
              <a:t>IX</a:t>
            </a:r>
            <a:r>
              <a:rPr lang="ru-RU" sz="2800" b="1" dirty="0" smtClean="0">
                <a:solidFill>
                  <a:srgbClr val="FF0000"/>
                </a:solidFill>
              </a:rPr>
              <a:t> веку, </a:t>
            </a:r>
            <a:r>
              <a:rPr lang="ru-RU" sz="2800" dirty="0" smtClean="0">
                <a:solidFill>
                  <a:schemeClr val="tx1"/>
                </a:solidFill>
              </a:rPr>
              <a:t>когда одновременно с принятием христианства, древние </a:t>
            </a:r>
            <a:r>
              <a:rPr lang="ru-RU" sz="2800" dirty="0" err="1" smtClean="0">
                <a:solidFill>
                  <a:schemeClr val="tx1"/>
                </a:solidFill>
              </a:rPr>
              <a:t>Русичи</a:t>
            </a:r>
            <a:r>
              <a:rPr lang="ru-RU" sz="2800" dirty="0" smtClean="0">
                <a:solidFill>
                  <a:schemeClr val="tx1"/>
                </a:solidFill>
              </a:rPr>
              <a:t> получили кириллицу и глаголицу. Распространение на Руси получила кириллица, название которой связано с именами просветителей Кирилла и </a:t>
            </a:r>
            <a:r>
              <a:rPr lang="ru-RU" sz="2800" dirty="0" err="1" smtClean="0">
                <a:solidFill>
                  <a:schemeClr val="tx1"/>
                </a:solidFill>
              </a:rPr>
              <a:t>Мефодия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IMG_053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95936" y="3102814"/>
            <a:ext cx="1468227" cy="3067547"/>
          </a:xfrm>
          <a:ln w="57150">
            <a:solidFill>
              <a:schemeClr val="accent1">
                <a:lumMod val="50000"/>
              </a:schemeClr>
            </a:solidFill>
          </a:ln>
        </p:spPr>
      </p:pic>
      <p:pic>
        <p:nvPicPr>
          <p:cNvPr id="8" name="Содержимое 7" descr="IMG_038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71600" y="3090846"/>
            <a:ext cx="2228850" cy="3095625"/>
          </a:xfrm>
          <a:ln w="38100">
            <a:solidFill>
              <a:srgbClr val="C00000"/>
            </a:solidFill>
          </a:ln>
        </p:spPr>
      </p:pic>
      <p:pic>
        <p:nvPicPr>
          <p:cNvPr id="9" name="Содержимое 7" descr="IMG_03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3090846"/>
            <a:ext cx="2228850" cy="3065324"/>
          </a:xfrm>
          <a:prstGeom prst="rect">
            <a:avLst/>
          </a:prstGeom>
          <a:ln w="38100">
            <a:solidFill>
              <a:srgbClr val="FF3300"/>
            </a:solidFill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3E13-B6C8-4B30-9B6D-943F6F548735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14348" y="-714404"/>
            <a:ext cx="8229600" cy="635798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 том, как мастера работали над книгой, свидетельствуют миниатюры, изображающие писцов…</a:t>
            </a:r>
            <a:r>
              <a:rPr b="1" dirty="0" smtClean="0">
                <a:solidFill>
                  <a:srgbClr val="FF0000"/>
                </a:solidFill>
              </a:rPr>
              <a:t/>
            </a:r>
            <a:br>
              <a:rPr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Книжными  центрами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были  монастыри и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церкви.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Очень интересно</a:t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для нас узнать кто </a:t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были эти люди?</a:t>
            </a:r>
            <a:endParaRPr lang="ru-RU" sz="3100" b="1" dirty="0">
              <a:solidFill>
                <a:schemeClr val="tx1"/>
              </a:solidFill>
            </a:endParaRPr>
          </a:p>
        </p:txBody>
      </p:sp>
      <p:pic>
        <p:nvPicPr>
          <p:cNvPr id="17" name="Содержимое 16" descr="IMG_038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4048" y="2564904"/>
            <a:ext cx="2857500" cy="3810000"/>
          </a:xfrm>
          <a:ln w="381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Остромирово Евангелие, написанное в 1057 году в Новгороде для посадника Остромира создания. Эта рукописная книга состояла из 294 пергаментных страниц, была искусно украшена великолепными изображениями евангелистов, красивыми буквицами и декоративными заставками.</a:t>
            </a:r>
          </a:p>
          <a:p>
            <a:pPr lvl="0"/>
            <a:r>
              <a:rPr lang="ru-RU" dirty="0" smtClean="0"/>
              <a:t>Юрьевское Евангелие, созданное в 1119-1128 годах.</a:t>
            </a:r>
          </a:p>
          <a:p>
            <a:pPr lvl="0"/>
            <a:r>
              <a:rPr lang="ru-RU" dirty="0" smtClean="0"/>
              <a:t>Псалтырь Ивана Грозного, написанная в последнее десятилетие </a:t>
            </a:r>
            <a:r>
              <a:rPr lang="en-US" dirty="0" smtClean="0"/>
              <a:t>XIV</a:t>
            </a:r>
            <a:r>
              <a:rPr lang="ru-RU" dirty="0" smtClean="0"/>
              <a:t> века и украшенное великолепными миниатюрами.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88D3E13-B6C8-4B30-9B6D-943F6F548735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7640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Одни из самых известных датированных русских рукописных книг – это: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3E13-B6C8-4B30-9B6D-943F6F548735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4777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Знаете ли вы, что такое Миниатюра»?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196752"/>
            <a:ext cx="4231416" cy="4896544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Миниатюра книжная </a:t>
            </a:r>
            <a:r>
              <a:rPr lang="ru-RU" dirty="0" smtClean="0"/>
              <a:t>–</a:t>
            </a:r>
          </a:p>
          <a:p>
            <a:r>
              <a:rPr lang="ru-RU" dirty="0" smtClean="0"/>
              <a:t> это цветной или предназначенный для раскраски рисунок, выполненный на страницах рукописи, связанный с содержанием и структурой книги.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Бывают книжные миниатюры: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Выходные</a:t>
            </a:r>
            <a:r>
              <a:rPr lang="ru-RU" dirty="0" smtClean="0"/>
              <a:t> </a:t>
            </a:r>
          </a:p>
          <a:p>
            <a:pPr lvl="0">
              <a:buNone/>
            </a:pPr>
            <a:r>
              <a:rPr lang="ru-RU" dirty="0" smtClean="0"/>
              <a:t>    -открывают книгу или её разделы;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Текстовые</a:t>
            </a:r>
            <a:r>
              <a:rPr lang="ru-RU" b="1" dirty="0" smtClean="0"/>
              <a:t> </a:t>
            </a:r>
          </a:p>
          <a:p>
            <a:pPr lvl="0"/>
            <a:r>
              <a:rPr lang="ru-RU" dirty="0" smtClean="0"/>
              <a:t>иллюстрируют содержание литературного произведения;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Маргинальные</a:t>
            </a:r>
            <a:r>
              <a:rPr lang="ru-RU" dirty="0" smtClean="0"/>
              <a:t> </a:t>
            </a:r>
          </a:p>
          <a:p>
            <a:pPr lvl="0">
              <a:buNone/>
            </a:pPr>
            <a:r>
              <a:rPr lang="ru-RU" dirty="0" smtClean="0"/>
              <a:t>   -расположенные на полях рукописи и толкующие отдельные эпизоды текста.</a:t>
            </a:r>
          </a:p>
          <a:p>
            <a:endParaRPr lang="ru-RU" dirty="0"/>
          </a:p>
        </p:txBody>
      </p:sp>
      <p:pic>
        <p:nvPicPr>
          <p:cNvPr id="5" name="Рисунок 4" descr="IMG_05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3571228"/>
            <a:ext cx="2983955" cy="2954116"/>
          </a:xfrm>
          <a:prstGeom prst="rect">
            <a:avLst/>
          </a:prstGeom>
          <a:ln w="38100">
            <a:solidFill>
              <a:schemeClr val="tx2">
                <a:lumMod val="1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G_053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2037080"/>
            <a:ext cx="4143404" cy="4432269"/>
          </a:xfrm>
          <a:ln w="38100">
            <a:solidFill>
              <a:schemeClr val="accent1">
                <a:lumMod val="50000"/>
              </a:schemeClr>
            </a:solidFill>
          </a:ln>
        </p:spPr>
      </p:pic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4786314" y="1957414"/>
            <a:ext cx="3979734" cy="5257800"/>
          </a:xfrm>
        </p:spPr>
        <p:txBody>
          <a:bodyPr>
            <a:normAutofit fontScale="62500" lnSpcReduction="20000"/>
          </a:bodyPr>
          <a:lstStyle/>
          <a:p>
            <a:r>
              <a:rPr lang="ru-RU" sz="3400" dirty="0" smtClean="0">
                <a:solidFill>
                  <a:srgbClr val="660033"/>
                </a:solidFill>
              </a:rPr>
              <a:t>Текст на этой странице имеет второстепенное значение. Написанная в тёплом колорите, с великим вниманием к деталям, композиция выглядит цельной и гармоничной. Тёмные и светлые тональные пятна в композиции уравновешивают друг друга. По периметру миниатюру украшает орнамент.</a:t>
            </a:r>
            <a:endParaRPr lang="ru-RU" dirty="0">
              <a:solidFill>
                <a:srgbClr val="660033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8596" y="714356"/>
            <a:ext cx="8334404" cy="1285884"/>
          </a:xfrm>
        </p:spPr>
        <p:txBody>
          <a:bodyPr>
            <a:noAutofit/>
          </a:bodyPr>
          <a:lstStyle/>
          <a:p>
            <a:r>
              <a:rPr lang="ru-RU" sz="2800" b="0" dirty="0" smtClean="0">
                <a:solidFill>
                  <a:schemeClr val="tx1"/>
                </a:solidFill>
              </a:rPr>
              <a:t>В данном случае центр композиции </a:t>
            </a:r>
            <a:r>
              <a:rPr lang="ru-RU" sz="2800" dirty="0" smtClean="0">
                <a:solidFill>
                  <a:schemeClr val="tx1"/>
                </a:solidFill>
              </a:rPr>
              <a:t>– миниатюра, изображающая евангелисту Луку . Е</a:t>
            </a:r>
            <a:r>
              <a:rPr lang="ru-RU" sz="2800" b="0" dirty="0" smtClean="0">
                <a:solidFill>
                  <a:schemeClr val="tx1"/>
                </a:solidFill>
              </a:rPr>
              <a:t>го символ, телец, изображён в правом верхнем углу миниатюры.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88D3E13-B6C8-4B30-9B6D-943F6F54873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053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00166" y="2000240"/>
            <a:ext cx="2187580" cy="2696758"/>
          </a:xfr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857752" y="357166"/>
            <a:ext cx="3908296" cy="55721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</a:rPr>
              <a:t>За несколько веков развития рукописной книги с </a:t>
            </a:r>
            <a:r>
              <a:rPr lang="en-US" sz="2400" dirty="0" smtClean="0">
                <a:solidFill>
                  <a:schemeClr val="tx1"/>
                </a:solidFill>
              </a:rPr>
              <a:t>XI </a:t>
            </a:r>
            <a:r>
              <a:rPr lang="ru-RU" sz="2400" dirty="0" smtClean="0">
                <a:solidFill>
                  <a:schemeClr val="tx1"/>
                </a:solidFill>
              </a:rPr>
              <a:t>– по </a:t>
            </a:r>
            <a:r>
              <a:rPr lang="en-US" sz="2400" dirty="0" smtClean="0">
                <a:solidFill>
                  <a:schemeClr val="tx1"/>
                </a:solidFill>
              </a:rPr>
              <a:t>XVI</a:t>
            </a:r>
            <a:r>
              <a:rPr lang="ru-RU" sz="2400" dirty="0" smtClean="0">
                <a:solidFill>
                  <a:schemeClr val="tx1"/>
                </a:solidFill>
              </a:rPr>
              <a:t> век орнамент менялся…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srgbClr val="FF0000"/>
                </a:solidFill>
              </a:rPr>
              <a:t>Основные типы орнамента: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</a:rPr>
              <a:t>Растительный;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</a:rPr>
              <a:t>Геометрический;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</a:rPr>
              <a:t>Зооморфный 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</a:rPr>
              <a:t>и другие…</a:t>
            </a:r>
          </a:p>
          <a:p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28596" y="0"/>
            <a:ext cx="4500594" cy="207167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Примеры, в которых орнамент является центром композиции…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88D3E13-B6C8-4B30-9B6D-943F6F548735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0" name="Содержимое 4" descr="IMG_05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3571876"/>
            <a:ext cx="1872882" cy="264318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1" name="Содержимое 4" descr="IMG_05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2857496"/>
            <a:ext cx="2143140" cy="3301662"/>
          </a:xfrm>
          <a:prstGeom prst="rect">
            <a:avLst/>
          </a:prstGeom>
          <a:ln w="38100">
            <a:solidFill>
              <a:srgbClr val="660033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7837</TotalTime>
  <Words>569</Words>
  <Application>Microsoft Office PowerPoint</Application>
  <PresentationFormat>Экран (4:3)</PresentationFormat>
  <Paragraphs>75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ИСКУССТВО  РУКОПИСНОЙ КНИГИ                                                             </vt:lpstr>
      <vt:lpstr>Мы живём в век высоких скоростей, окутанные потоками оцифрованной информации…</vt:lpstr>
      <vt:lpstr>Исаак Ильич  Левитан  Вечерний звон</vt:lpstr>
      <vt:lpstr>Возникновение азбуки на Руси относят к IX веку, когда одновременно с принятием христианства, древние Русичи получили кириллицу и глаголицу. Распространение на Руси получила кириллица, название которой связано с именами просветителей Кирилла и Мефодия.</vt:lpstr>
      <vt:lpstr>О том, как мастера работали над книгой, свидетельствуют миниатюры, изображающие писцов… Книжными  центрами были  монастыри и церкви.  Очень интересно для нас узнать кто  были эти люди?</vt:lpstr>
      <vt:lpstr>Одни из самых известных датированных русских рукописных книг – это: </vt:lpstr>
      <vt:lpstr>Знаете ли вы, что такое Миниатюра»? </vt:lpstr>
      <vt:lpstr>В данном случае центр композиции – миниатюра, изображающая евангелисту Луку . Его символ, телец, изображён в правом верхнем углу миниатюры.</vt:lpstr>
      <vt:lpstr>Примеры, в которых орнамент является центром композиции… </vt:lpstr>
      <vt:lpstr>Полюбуйтесь красотой орнамента в рукописных книгах   </vt:lpstr>
      <vt:lpstr>Очень часто центром композиции на страницах книги является  буквица. </vt:lpstr>
      <vt:lpstr>Буквица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ИСКУССТВО РУКОПИСНОЙ КНИГИ</dc:title>
  <dc:creator>Пользователь Windows</dc:creator>
  <cp:lastModifiedBy>Виктор Кузнецов</cp:lastModifiedBy>
  <cp:revision>328</cp:revision>
  <dcterms:created xsi:type="dcterms:W3CDTF">2013-02-09T13:42:26Z</dcterms:created>
  <dcterms:modified xsi:type="dcterms:W3CDTF">2013-03-17T15:49:41Z</dcterms:modified>
</cp:coreProperties>
</file>