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3" r:id="rId3"/>
    <p:sldId id="257" r:id="rId4"/>
    <p:sldId id="277" r:id="rId5"/>
    <p:sldId id="258" r:id="rId6"/>
    <p:sldId id="259" r:id="rId7"/>
    <p:sldId id="262" r:id="rId8"/>
    <p:sldId id="260" r:id="rId9"/>
    <p:sldId id="261" r:id="rId10"/>
    <p:sldId id="263" r:id="rId11"/>
    <p:sldId id="265" r:id="rId12"/>
    <p:sldId id="279" r:id="rId13"/>
    <p:sldId id="267" r:id="rId14"/>
    <p:sldId id="281" r:id="rId15"/>
    <p:sldId id="268" r:id="rId16"/>
    <p:sldId id="269" r:id="rId17"/>
    <p:sldId id="270" r:id="rId18"/>
    <p:sldId id="271" r:id="rId19"/>
    <p:sldId id="287" r:id="rId20"/>
    <p:sldId id="273" r:id="rId21"/>
    <p:sldId id="284" r:id="rId22"/>
    <p:sldId id="274" r:id="rId23"/>
    <p:sldId id="282" r:id="rId24"/>
    <p:sldId id="275" r:id="rId25"/>
    <p:sldId id="285" r:id="rId26"/>
    <p:sldId id="286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51" autoAdjust="0"/>
    <p:restoredTop sz="94660"/>
  </p:normalViewPr>
  <p:slideViewPr>
    <p:cSldViewPr>
      <p:cViewPr varScale="1">
        <p:scale>
          <a:sx n="42" d="100"/>
          <a:sy n="42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9413-D981-46D6-B803-ADE2A76198F6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928B-4345-4837-9E20-B42015FE5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928B-4345-4837-9E20-B42015FE5D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DE9262-0277-47C2-9AF4-CE2430E3F57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D3EB84-E270-48E0-B217-731818FA0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oshinenie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1%8F%D1%89%D0%B5%D0%BD%D0%BD%D0%B8%D0%BA" TargetMode="External"/><Relationship Id="rId2" Type="http://schemas.openxmlformats.org/officeDocument/2006/relationships/hyperlink" Target="http://ru.wikipedia.org/wiki/%D0%9A%D0%B8%D1%80%D0%BE%D0%B2%D1%81%D0%BA%D0%B0%D1%8F_%D0%BE%D0%B1%D0%BB%D0%B0%D1%81%D1%82%D1%8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7851866" cy="150019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Виктор Михайлович Васнецов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1848 - 1926</a:t>
            </a:r>
            <a:endParaRPr lang="ru-RU" sz="3600" b="1" i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/>
              <a:t>Сказочно – былинный жанр в живописи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Сумеречная степь, поле былой битвы с разбросанными по нему костями.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Догорает вечерняя заря. Предостерегающе стоит на перекрестке трех дорог камень-вещун. Погружен в глубокую думу остановившийся перед ним витязь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/>
              <a:t>Богатыри</a:t>
            </a:r>
            <a:endParaRPr lang="ru-RU" sz="4400" i="1" dirty="0"/>
          </a:p>
        </p:txBody>
      </p:sp>
      <p:pic>
        <p:nvPicPr>
          <p:cNvPr id="4098" name="Picture 2" descr="D:\Documents and Settings\Толя\Рабочий стол\Ира\Васнецов В.М\Богатыри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1524" y="530225"/>
            <a:ext cx="7083758" cy="46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756168"/>
          </a:xfrm>
        </p:spPr>
        <p:txBody>
          <a:bodyPr>
            <a:noAutofit/>
          </a:bodyPr>
          <a:lstStyle/>
          <a:p>
            <a:r>
              <a:rPr lang="ru-RU" dirty="0" smtClean="0"/>
              <a:t>,  </a:t>
            </a:r>
            <a:r>
              <a:rPr lang="ru-RU" sz="3200" i="1" dirty="0" smtClean="0">
                <a:solidFill>
                  <a:srgbClr val="C00000"/>
                </a:solidFill>
              </a:rPr>
              <a:t>В картине «Богатыри»любимые народом герои русских былин предстают как защитники своего народа.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en-US" sz="3200" i="1" dirty="0" smtClean="0">
                <a:solidFill>
                  <a:srgbClr val="C00000"/>
                </a:solidFill>
              </a:rPr>
              <a:t> В</a:t>
            </a:r>
            <a:r>
              <a:rPr lang="ru-RU" sz="3200" i="1" dirty="0" smtClean="0">
                <a:solidFill>
                  <a:srgbClr val="C00000"/>
                </a:solidFill>
              </a:rPr>
              <a:t> сочетании храбрости и гордости, сметки и ловкости, несгибаемого величия духа </a:t>
            </a:r>
            <a:r>
              <a:rPr lang="ru-RU" sz="3200" i="1" dirty="0" err="1" smtClean="0">
                <a:solidFill>
                  <a:srgbClr val="C00000"/>
                </a:solidFill>
              </a:rPr>
              <a:t>воплощенa</a:t>
            </a:r>
            <a:r>
              <a:rPr lang="ru-RU" sz="3200" i="1" dirty="0" smtClean="0">
                <a:solidFill>
                  <a:srgbClr val="C00000"/>
                </a:solidFill>
              </a:rPr>
              <a:t> в картине Васнецова богатырская застава </a:t>
            </a:r>
            <a:r>
              <a:rPr lang="ru-RU" sz="3200" i="1" dirty="0" err="1" smtClean="0">
                <a:solidFill>
                  <a:srgbClr val="C00000"/>
                </a:solidFill>
              </a:rPr>
              <a:t>дpeвнeй</a:t>
            </a:r>
            <a:r>
              <a:rPr lang="ru-RU" sz="3200" i="1" dirty="0" smtClean="0">
                <a:solidFill>
                  <a:srgbClr val="C00000"/>
                </a:solidFill>
              </a:rPr>
              <a:t> Руси. В лаконичном пейзаже ощутимо переданы просторы, необъятность русских полей. 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err="1" smtClean="0"/>
              <a:t>Аленушка</a:t>
            </a:r>
            <a:endParaRPr lang="ru-RU" sz="4000" i="1" dirty="0"/>
          </a:p>
        </p:txBody>
      </p:sp>
      <p:pic>
        <p:nvPicPr>
          <p:cNvPr id="5123" name="Picture 3" descr="D:\Documents and Settings\Толя\Рабочий стол\Ира\Васнецов В.М\Аленушк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9126" y="530225"/>
            <a:ext cx="3690620" cy="532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470416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Одним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из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наиболее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поэтичных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творений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художника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является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картина</a:t>
            </a:r>
            <a:r>
              <a:rPr lang="en-US" i="1" dirty="0" smtClean="0">
                <a:solidFill>
                  <a:srgbClr val="C00000"/>
                </a:solidFill>
              </a:rPr>
              <a:t> «</a:t>
            </a:r>
            <a:r>
              <a:rPr lang="en-US" i="1" dirty="0" err="1" smtClean="0">
                <a:solidFill>
                  <a:srgbClr val="C00000"/>
                </a:solidFill>
              </a:rPr>
              <a:t>Аленушка</a:t>
            </a:r>
            <a:r>
              <a:rPr lang="en-US" i="1" dirty="0" smtClean="0">
                <a:solidFill>
                  <a:srgbClr val="C00000"/>
                </a:solidFill>
              </a:rPr>
              <a:t>» - </a:t>
            </a:r>
            <a:r>
              <a:rPr lang="en-US" i="1" dirty="0" err="1" smtClean="0">
                <a:solidFill>
                  <a:srgbClr val="C00000"/>
                </a:solidFill>
              </a:rPr>
              <a:t>образ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горькой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сиротской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доли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err="1" smtClean="0">
                <a:solidFill>
                  <a:srgbClr val="C00000"/>
                </a:solidFill>
              </a:rPr>
              <a:t>На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камне</a:t>
            </a:r>
            <a:r>
              <a:rPr lang="en-US" i="1" dirty="0" smtClean="0">
                <a:solidFill>
                  <a:srgbClr val="C00000"/>
                </a:solidFill>
              </a:rPr>
              <a:t> у </a:t>
            </a:r>
            <a:r>
              <a:rPr lang="en-US" i="1" dirty="0" err="1" smtClean="0">
                <a:solidFill>
                  <a:srgbClr val="C00000"/>
                </a:solidFill>
              </a:rPr>
              <a:t>воды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сидит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одинокая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печальная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девочка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en-US" i="1" dirty="0" err="1" smtClean="0">
                <a:solidFill>
                  <a:srgbClr val="C00000"/>
                </a:solidFill>
              </a:rPr>
              <a:t>Вокруг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лесок</a:t>
            </a:r>
            <a:r>
              <a:rPr lang="en-US" i="1" dirty="0" smtClean="0">
                <a:solidFill>
                  <a:srgbClr val="C00000"/>
                </a:solidFill>
              </a:rPr>
              <a:t>. И, </a:t>
            </a:r>
            <a:r>
              <a:rPr lang="en-US" i="1" dirty="0" err="1" smtClean="0">
                <a:solidFill>
                  <a:srgbClr val="C00000"/>
                </a:solidFill>
              </a:rPr>
              <a:t>точно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принимая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участие</a:t>
            </a:r>
            <a:r>
              <a:rPr lang="en-US" i="1" dirty="0" smtClean="0">
                <a:solidFill>
                  <a:srgbClr val="C00000"/>
                </a:solidFill>
              </a:rPr>
              <a:t> в </a:t>
            </a:r>
            <a:r>
              <a:rPr lang="en-US" i="1" dirty="0" err="1" smtClean="0">
                <a:solidFill>
                  <a:srgbClr val="C00000"/>
                </a:solidFill>
              </a:rPr>
              <a:t>её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горе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склоняются</a:t>
            </a:r>
            <a:r>
              <a:rPr lang="en-US" i="1" dirty="0" smtClean="0">
                <a:solidFill>
                  <a:srgbClr val="C00000"/>
                </a:solidFill>
              </a:rPr>
              <a:t> к </a:t>
            </a:r>
            <a:r>
              <a:rPr lang="en-US" i="1" dirty="0" err="1" smtClean="0">
                <a:solidFill>
                  <a:srgbClr val="C00000"/>
                </a:solidFill>
              </a:rPr>
              <a:t>сиротке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осинки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охраняют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ее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стройные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елочки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ласково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щебечут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над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ней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ласточки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 В </a:t>
            </a:r>
            <a:r>
              <a:rPr lang="en-US" i="1" dirty="0" err="1" smtClean="0">
                <a:solidFill>
                  <a:srgbClr val="C00000"/>
                </a:solidFill>
              </a:rPr>
              <a:t>карих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глазах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Аленушки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горе</a:t>
            </a:r>
            <a:r>
              <a:rPr lang="en-US" i="1" dirty="0" smtClean="0">
                <a:solidFill>
                  <a:srgbClr val="C00000"/>
                </a:solidFill>
              </a:rPr>
              <a:t>, и, </a:t>
            </a:r>
            <a:r>
              <a:rPr lang="en-US" i="1" dirty="0" err="1" smtClean="0">
                <a:solidFill>
                  <a:srgbClr val="C00000"/>
                </a:solidFill>
              </a:rPr>
              <a:t>как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ее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горе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темен</a:t>
            </a:r>
            <a:r>
              <a:rPr lang="en-US" i="1" dirty="0" smtClean="0">
                <a:solidFill>
                  <a:srgbClr val="C00000"/>
                </a:solidFill>
              </a:rPr>
              <a:t> и </a:t>
            </a:r>
            <a:r>
              <a:rPr lang="en-US" i="1" dirty="0" err="1" smtClean="0">
                <a:solidFill>
                  <a:srgbClr val="C00000"/>
                </a:solidFill>
              </a:rPr>
              <a:t>глубок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омут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en-US" i="1" dirty="0" err="1" smtClean="0">
                <a:solidFill>
                  <a:srgbClr val="C00000"/>
                </a:solidFill>
              </a:rPr>
              <a:t>Капают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слезы</a:t>
            </a:r>
            <a:r>
              <a:rPr lang="en-US" i="1" dirty="0" smtClean="0">
                <a:solidFill>
                  <a:srgbClr val="C00000"/>
                </a:solidFill>
              </a:rPr>
              <a:t>, и </a:t>
            </a:r>
            <a:r>
              <a:rPr lang="en-US" i="1" dirty="0" err="1" smtClean="0">
                <a:solidFill>
                  <a:srgbClr val="C00000"/>
                </a:solidFill>
              </a:rPr>
              <a:t>летят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вниз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золотые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листочки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Любовь к фольклору, к русской народной сказке Васнецов пронес через всю жизнь.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Полна поэтической сказочности его картина «Ковер-самолет» (1880). Силуэт ковра, распростертого, как диковинная птица, и пустынные степи далеко внизу, и удачливый Иванушка - все это волнует воображение зрителя, вызывая в нем любимые с детства образы.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/>
              <a:t>Ковер- самолет</a:t>
            </a:r>
            <a:endParaRPr lang="ru-RU" sz="4400" i="1" dirty="0"/>
          </a:p>
        </p:txBody>
      </p:sp>
      <p:pic>
        <p:nvPicPr>
          <p:cNvPr id="6146" name="Picture 2" descr="D:\Documents and Settings\Толя\Рабочий стол\Ира\Васнецов В.М\Ков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3273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75616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Из картин Васнецова на сказочные сюжеты известны «Иван-царевич на сером волке», «Три царевны подземного царства»,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«Спящая царевна»,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«Снегурочка» и другие.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Иван-Царевич на Сером Волке</a:t>
            </a:r>
            <a:endParaRPr lang="ru-RU" sz="3200" i="1" dirty="0"/>
          </a:p>
        </p:txBody>
      </p:sp>
      <p:pic>
        <p:nvPicPr>
          <p:cNvPr id="1026" name="Picture 2" descr="D:\Documents and Settings\Толя\Рабочий стол\Ира\Васнецов В.М\Иван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386034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rmAutofit fontScale="70000" lnSpcReduction="20000"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Снегурочка - персонаж народной сказки о сделанной из снега девочке, которая ожила</a:t>
            </a:r>
            <a:r>
              <a:rPr lang="ru-RU" sz="4400" i="1" dirty="0" smtClean="0">
                <a:solidFill>
                  <a:srgbClr val="C00000"/>
                </a:solidFill>
              </a:rPr>
              <a:t>.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endParaRPr lang="ru-RU" sz="4400" smtClean="0">
              <a:solidFill>
                <a:srgbClr val="C00000"/>
              </a:solidFill>
            </a:endParaRPr>
          </a:p>
          <a:p>
            <a:r>
              <a:rPr lang="ru-RU" sz="4400" i="1" smtClean="0">
                <a:solidFill>
                  <a:srgbClr val="C00000"/>
                </a:solidFill>
              </a:rPr>
              <a:t>Как </a:t>
            </a:r>
            <a:r>
              <a:rPr lang="ru-RU" sz="4400" i="1" dirty="0" smtClean="0">
                <a:solidFill>
                  <a:srgbClr val="C00000"/>
                </a:solidFill>
              </a:rPr>
              <a:t>все иные персонажи Васнецова, Снегурочка отражает идеал красоты, «чистой заснеженной России», и природа полностью повторяет настроение героини. Неизвестный лес, раскиданные ёлочки, мрачное, но лунное небо и искрящийся под луной ярким блеском снег.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4400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58204" cy="137447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Автопортрет</a:t>
            </a:r>
            <a:endParaRPr lang="ru-RU" sz="4400" i="1" dirty="0"/>
          </a:p>
        </p:txBody>
      </p:sp>
      <p:pic>
        <p:nvPicPr>
          <p:cNvPr id="3074" name="Picture 2" descr="D:\Documents and Settings\Толя\Рабочий стол\Ира\Васнецов В.М\Авто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3418" y="665137"/>
            <a:ext cx="3822581" cy="483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Снегурочка</a:t>
            </a: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33041"/>
            <a:ext cx="3357586" cy="48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5398978"/>
          </a:xfrm>
        </p:spPr>
        <p:txBody>
          <a:bodyPr>
            <a:no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Картина</a:t>
            </a:r>
            <a:r>
              <a:rPr lang="en-US" sz="2400" i="1" dirty="0" smtClean="0">
                <a:solidFill>
                  <a:srgbClr val="FF0000"/>
                </a:solidFill>
              </a:rPr>
              <a:t> «</a:t>
            </a:r>
            <a:r>
              <a:rPr lang="en-US" sz="2400" i="1" dirty="0" err="1" smtClean="0">
                <a:solidFill>
                  <a:srgbClr val="FF0000"/>
                </a:solidFill>
              </a:rPr>
              <a:t>Спящая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царевна</a:t>
            </a:r>
            <a:r>
              <a:rPr lang="en-US" sz="2400" i="1" dirty="0" smtClean="0">
                <a:solidFill>
                  <a:srgbClr val="FF0000"/>
                </a:solidFill>
              </a:rPr>
              <a:t>» </a:t>
            </a:r>
            <a:r>
              <a:rPr lang="en-US" sz="2400" i="1" dirty="0" err="1" smtClean="0">
                <a:solidFill>
                  <a:srgbClr val="FF0000"/>
                </a:solidFill>
              </a:rPr>
              <a:t>переносит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нас</a:t>
            </a:r>
            <a:r>
              <a:rPr lang="en-US" sz="2400" i="1" dirty="0" smtClean="0">
                <a:solidFill>
                  <a:srgbClr val="FF0000"/>
                </a:solidFill>
              </a:rPr>
              <a:t> в </a:t>
            </a:r>
            <a:r>
              <a:rPr lang="en-US" sz="2400" i="1" dirty="0" err="1" smtClean="0">
                <a:solidFill>
                  <a:srgbClr val="FF0000"/>
                </a:solidFill>
              </a:rPr>
              <a:t>самую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настоящую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сказку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Яркие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сочные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краски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только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подчеркивают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необычность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происходящего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перед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нами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Расписной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терем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медведь</a:t>
            </a:r>
            <a:r>
              <a:rPr lang="en-US" sz="2400" i="1" dirty="0" smtClean="0">
                <a:solidFill>
                  <a:srgbClr val="FF0000"/>
                </a:solidFill>
              </a:rPr>
              <a:t> и </a:t>
            </a:r>
            <a:r>
              <a:rPr lang="en-US" sz="2400" i="1" dirty="0" err="1" smtClean="0">
                <a:solidFill>
                  <a:srgbClr val="FF0000"/>
                </a:solidFill>
              </a:rPr>
              <a:t>павлины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сидящие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ветвях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шут</a:t>
            </a:r>
            <a:r>
              <a:rPr lang="en-US" sz="2400" i="1" dirty="0" smtClean="0">
                <a:solidFill>
                  <a:srgbClr val="FF0000"/>
                </a:solidFill>
              </a:rPr>
              <a:t> и </a:t>
            </a:r>
            <a:r>
              <a:rPr lang="en-US" sz="2400" i="1" dirty="0" err="1" smtClean="0">
                <a:solidFill>
                  <a:srgbClr val="FF0000"/>
                </a:solidFill>
              </a:rPr>
              <a:t>молодой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гусляр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изумрудная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зелень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лесов</a:t>
            </a:r>
            <a:r>
              <a:rPr lang="en-US" sz="2400" i="1" dirty="0" smtClean="0">
                <a:solidFill>
                  <a:srgbClr val="FF0000"/>
                </a:solidFill>
              </a:rPr>
              <a:t> — </a:t>
            </a:r>
            <a:r>
              <a:rPr lang="en-US" sz="2400" i="1" dirty="0" err="1" smtClean="0">
                <a:solidFill>
                  <a:srgbClr val="FF0000"/>
                </a:solidFill>
              </a:rPr>
              <a:t>все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это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похоже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детский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радостный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сон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Так</a:t>
            </a:r>
            <a:r>
              <a:rPr lang="en-US" sz="2400" i="1" dirty="0" smtClean="0">
                <a:solidFill>
                  <a:srgbClr val="FF0000"/>
                </a:solidFill>
              </a:rPr>
              <a:t> и </a:t>
            </a:r>
            <a:r>
              <a:rPr lang="en-US" sz="2400" i="1" dirty="0" err="1" smtClean="0">
                <a:solidFill>
                  <a:srgbClr val="FF0000"/>
                </a:solidFill>
              </a:rPr>
              <a:t>есть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мы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застали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как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раз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то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мгновение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когда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царевна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уколола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палец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веретеном</a:t>
            </a:r>
            <a:r>
              <a:rPr lang="en-US" sz="2400" i="1" dirty="0" smtClean="0">
                <a:solidFill>
                  <a:srgbClr val="FF0000"/>
                </a:solidFill>
              </a:rPr>
              <a:t>, и </a:t>
            </a:r>
            <a:r>
              <a:rPr lang="en-US" sz="2400" i="1" dirty="0" err="1" smtClean="0">
                <a:solidFill>
                  <a:srgbClr val="FF0000"/>
                </a:solidFill>
              </a:rPr>
              <a:t>сбылось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грозное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предсказание</a:t>
            </a:r>
            <a:r>
              <a:rPr lang="en-US" sz="2400" i="1" dirty="0" smtClean="0">
                <a:solidFill>
                  <a:srgbClr val="FF0000"/>
                </a:solidFill>
              </a:rPr>
              <a:t> — </a:t>
            </a:r>
            <a:r>
              <a:rPr lang="en-US" sz="2400" i="1" dirty="0" err="1" smtClean="0">
                <a:solidFill>
                  <a:srgbClr val="FF0000"/>
                </a:solidFill>
              </a:rPr>
              <a:t>заснула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только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девушка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но</a:t>
            </a:r>
            <a:r>
              <a:rPr lang="en-US" sz="2400" i="1" dirty="0" smtClean="0">
                <a:solidFill>
                  <a:srgbClr val="FF0000"/>
                </a:solidFill>
              </a:rPr>
              <a:t> и </a:t>
            </a:r>
            <a:r>
              <a:rPr lang="en-US" sz="2400" i="1" dirty="0" err="1" smtClean="0">
                <a:solidFill>
                  <a:srgbClr val="FF0000"/>
                </a:solidFill>
              </a:rPr>
              <a:t>все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огромное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царство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Люди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птицы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звери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цветы</a:t>
            </a:r>
            <a:r>
              <a:rPr lang="en-US" sz="2400" i="1" dirty="0" smtClean="0">
                <a:solidFill>
                  <a:srgbClr val="FF0000"/>
                </a:solidFill>
              </a:rPr>
              <a:t> и </a:t>
            </a:r>
            <a:r>
              <a:rPr lang="en-US" sz="2400" i="1" dirty="0" err="1" smtClean="0">
                <a:solidFill>
                  <a:srgbClr val="FF0000"/>
                </a:solidFill>
              </a:rPr>
              <a:t>деревья</a:t>
            </a:r>
            <a:r>
              <a:rPr lang="en-US" sz="2400" i="1" dirty="0" smtClean="0">
                <a:solidFill>
                  <a:srgbClr val="FF0000"/>
                </a:solidFill>
              </a:rPr>
              <a:t> — </a:t>
            </a:r>
            <a:r>
              <a:rPr lang="en-US" sz="2400" i="1" dirty="0" err="1" smtClean="0">
                <a:solidFill>
                  <a:srgbClr val="FF0000"/>
                </a:solidFill>
              </a:rPr>
              <a:t>все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спят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Кажется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ни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один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ветерок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смеет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потревожить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заколдованный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дворец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ни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один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звук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сюда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не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донесется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br>
              <a:rPr lang="en-US" sz="2400" i="1" dirty="0" smtClean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/>
              <a:t>Спящая царевна</a:t>
            </a:r>
            <a:endParaRPr lang="ru-RU" sz="4400" i="1" dirty="0"/>
          </a:p>
        </p:txBody>
      </p:sp>
      <p:pic>
        <p:nvPicPr>
          <p:cNvPr id="10242" name="Picture 2" descr="D:\Documents and Settings\Толя\Рабочий стол\Ира\Васнецов В.М\Спящ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784" y="1071546"/>
            <a:ext cx="809020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470416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Картина «Три царевны подземного царства» изображает трех царевен: золота, драгоценных камней и каменного угля - таинственных земных недр. Она написана на </a:t>
            </a:r>
            <a:r>
              <a:rPr lang="ru-RU" i="1" u="sng" dirty="0" smtClean="0">
                <a:solidFill>
                  <a:srgbClr val="C00000"/>
                </a:solidFill>
                <a:hlinkClick r:id="rId2" tooltip="школьные сочинения по русской и зарубежной литературе"/>
              </a:rPr>
              <a:t>сюжет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одноименной сказки. Крестьянский сын Иван, спустившись под землю, нашел царство золотое, драгоценных камней и железное и вывел на землю царевен этих царств. Васнецов изображает трех царевен в роскошных убранствах, символизирующих богатство недр Земли.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Три царевны подземного царства</a:t>
            </a:r>
            <a:endParaRPr lang="ru-RU" i="1" dirty="0"/>
          </a:p>
        </p:txBody>
      </p:sp>
      <p:pic>
        <p:nvPicPr>
          <p:cNvPr id="7" name="Picture 2" descr="D:\Documents and Settings\Толя\Рабочий стол\Ира\Васнецов В.М\Три царевны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8217" y="530225"/>
            <a:ext cx="5494315" cy="5256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329642" cy="568473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БОЯН</a:t>
            </a:r>
            <a:r>
              <a:rPr lang="ru-RU" i="1" dirty="0" smtClean="0">
                <a:solidFill>
                  <a:srgbClr val="C00000"/>
                </a:solidFill>
              </a:rPr>
              <a:t> (Баян), русский песнотворец 11 - 12 вв., слагавший песни-славы в честь </a:t>
            </a:r>
            <a:r>
              <a:rPr lang="ru-RU" b="1" i="1" dirty="0" smtClean="0">
                <a:solidFill>
                  <a:srgbClr val="C00000"/>
                </a:solidFill>
              </a:rPr>
              <a:t>подвигов</a:t>
            </a:r>
            <a:r>
              <a:rPr lang="ru-RU" i="1" dirty="0" smtClean="0">
                <a:solidFill>
                  <a:srgbClr val="C00000"/>
                </a:solidFill>
              </a:rPr>
              <a:t> князей. Впервые </a:t>
            </a:r>
            <a:r>
              <a:rPr lang="ru-RU" b="1" i="1" dirty="0" smtClean="0">
                <a:solidFill>
                  <a:srgbClr val="C00000"/>
                </a:solidFill>
              </a:rPr>
              <a:t>упомянут</a:t>
            </a:r>
            <a:r>
              <a:rPr lang="ru-RU" i="1" dirty="0" smtClean="0">
                <a:solidFill>
                  <a:srgbClr val="C00000"/>
                </a:solidFill>
              </a:rPr>
              <a:t> в "Слове о </a:t>
            </a:r>
            <a:r>
              <a:rPr lang="ru-RU" b="1" i="1" dirty="0" smtClean="0">
                <a:solidFill>
                  <a:srgbClr val="C00000"/>
                </a:solidFill>
              </a:rPr>
              <a:t>полку</a:t>
            </a:r>
            <a:r>
              <a:rPr lang="ru-RU" i="1" dirty="0" smtClean="0">
                <a:solidFill>
                  <a:srgbClr val="C00000"/>
                </a:solidFill>
              </a:rPr>
              <a:t> Игореве.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    Баян запечатлен художником во время «магического процесса» - исполнения песен. Седые длинные волосы этого героя развеваются на ветру, на его лице выделяются большие горящие глаза, направленные куда-то вдаль... Окружившие его воины олицетворяют ту силу, что призвана защитить Россию.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83480"/>
            <a:ext cx="8186766" cy="144591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err="1" smtClean="0"/>
              <a:t>Боян</a:t>
            </a:r>
            <a:endParaRPr lang="ru-RU" sz="4400" i="1" dirty="0"/>
          </a:p>
        </p:txBody>
      </p:sp>
      <p:pic>
        <p:nvPicPr>
          <p:cNvPr id="4098" name="Picture 2" descr="D:\Documents and Settings\Толя\Рабочий стол\Ира\Васнецов В.М\Боян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694245" cy="497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535785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Обращаясь к темам фольклорной мифологии, </a:t>
            </a:r>
            <a:r>
              <a:rPr lang="ru-RU" sz="3200" i="1" dirty="0" smtClean="0">
                <a:solidFill>
                  <a:srgbClr val="C00000"/>
                </a:solidFill>
              </a:rPr>
              <a:t>Васнецов радикально </a:t>
            </a:r>
            <a:r>
              <a:rPr lang="ru-RU" sz="3200" i="1" dirty="0" smtClean="0">
                <a:solidFill>
                  <a:srgbClr val="C00000"/>
                </a:solidFill>
              </a:rPr>
              <a:t>изменил  русский исторический жанр, сочетая исторические реалии, воспроизведенные с археологической достоверностью, с волнующей атмосферой легенды. Содержание своих картин он черпал из прекрасного, романтического мира народной фантазии.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rmAutofit fontScale="85000" lnSpcReduction="10000"/>
          </a:bodyPr>
          <a:lstStyle/>
          <a:p>
            <a:r>
              <a:rPr lang="ru-RU" sz="3000" i="1" dirty="0" smtClean="0">
                <a:solidFill>
                  <a:srgbClr val="C00000"/>
                </a:solidFill>
              </a:rPr>
              <a:t>Виктор Михайлович Васнецов родился 15 мая 1848 года в русском селе </a:t>
            </a:r>
            <a:r>
              <a:rPr lang="ru-RU" sz="3000" i="1" dirty="0" err="1" smtClean="0">
                <a:solidFill>
                  <a:srgbClr val="C00000"/>
                </a:solidFill>
              </a:rPr>
              <a:t>Лопьял</a:t>
            </a:r>
            <a:r>
              <a:rPr lang="ru-RU" sz="3000" i="1" dirty="0" smtClean="0">
                <a:solidFill>
                  <a:srgbClr val="C00000"/>
                </a:solidFill>
              </a:rPr>
              <a:t> </a:t>
            </a:r>
            <a:r>
              <a:rPr lang="ru-RU" sz="3000" i="1" dirty="0" err="1" smtClean="0">
                <a:solidFill>
                  <a:srgbClr val="C00000"/>
                </a:solidFill>
              </a:rPr>
              <a:t>Уржумского</a:t>
            </a:r>
            <a:r>
              <a:rPr lang="ru-RU" sz="3000" i="1" dirty="0" smtClean="0">
                <a:solidFill>
                  <a:srgbClr val="C00000"/>
                </a:solidFill>
              </a:rPr>
              <a:t> уезда Вятской губернии (ныне </a:t>
            </a:r>
            <a:r>
              <a:rPr lang="ru-RU" sz="3000" i="1" dirty="0" smtClean="0">
                <a:solidFill>
                  <a:srgbClr val="C00000"/>
                </a:solidFill>
                <a:hlinkClick r:id="rId2"/>
              </a:rPr>
              <a:t>Кировская область</a:t>
            </a:r>
            <a:r>
              <a:rPr lang="ru-RU" sz="3000" i="1" dirty="0" smtClean="0">
                <a:solidFill>
                  <a:srgbClr val="C00000"/>
                </a:solidFill>
              </a:rPr>
              <a:t>), в семье православного </a:t>
            </a:r>
            <a:r>
              <a:rPr lang="ru-RU" sz="3000" i="1" dirty="0" err="1" smtClean="0">
                <a:solidFill>
                  <a:srgbClr val="C00000"/>
                </a:solidFill>
                <a:hlinkClick r:id="rId3" tooltip="Священник"/>
              </a:rPr>
              <a:t>священника</a:t>
            </a:r>
            <a:r>
              <a:rPr lang="ru-RU" sz="3000" i="1" dirty="0" err="1" smtClean="0">
                <a:solidFill>
                  <a:srgbClr val="C00000"/>
                </a:solidFill>
              </a:rPr>
              <a:t>Первоначально</a:t>
            </a:r>
            <a:r>
              <a:rPr lang="ru-RU" sz="3000" i="1" dirty="0" smtClean="0">
                <a:solidFill>
                  <a:srgbClr val="C00000"/>
                </a:solidFill>
              </a:rPr>
              <a:t> обучался в духовной семинарии в Вятке (1862-67), затем, увлекшись искусством, поступил в рисовальную школу при петербургском Обществе поощрения художеств, где в 1867-68 учился под руководством И. Н. Крамского. В 1868-75 совершенствует мастерство в петербургской Академии художеств. С 1878 — член Товарищества передвижных художественных выставок.</a:t>
            </a:r>
            <a:endParaRPr lang="ru-RU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15328" cy="532754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Художник любил бродить по старым московским улочкам. А возвратившись домой, часто говорил: «Сколько я чудес видел!»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Перед собором Василия Блаженного не мог сдержать слез. Увиденное и пережитое вызрело в картине «Царь Иван Васильевич Грозный»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Картина «Царь Иван Васильевич Грозный»</a:t>
            </a:r>
            <a:endParaRPr lang="ru-RU" dirty="0"/>
          </a:p>
        </p:txBody>
      </p:sp>
      <p:pic>
        <p:nvPicPr>
          <p:cNvPr id="1028" name="Picture 4" descr="D:\Documents and Settings\Толя\Рабочий стол\Ира\Васнецов В.М\Царь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56581" y="530225"/>
            <a:ext cx="2458427" cy="489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5327540"/>
          </a:xfrm>
        </p:spPr>
        <p:txBody>
          <a:bodyPr>
            <a:noAutofit/>
          </a:bodyPr>
          <a:lstStyle/>
          <a:p>
            <a:pPr lvl="1"/>
            <a:r>
              <a:rPr lang="ru-RU" sz="2800" i="1" dirty="0" smtClean="0">
                <a:solidFill>
                  <a:srgbClr val="C00000"/>
                </a:solidFill>
              </a:rPr>
              <a:t>Фигура царя занимала почти все полотно. Иван Грозный, </a:t>
            </a:r>
            <a:r>
              <a:rPr lang="ru-RU" sz="2800" i="1" dirty="0" err="1" smtClean="0">
                <a:solidFill>
                  <a:srgbClr val="C00000"/>
                </a:solidFill>
              </a:rPr>
              <a:t>oдeтый</a:t>
            </a:r>
            <a:r>
              <a:rPr lang="ru-RU" sz="2800" i="1" dirty="0" smtClean="0">
                <a:solidFill>
                  <a:srgbClr val="C00000"/>
                </a:solidFill>
              </a:rPr>
              <a:t> в парчовый опашень, в шапочке с образками, в шитых рукавицах, спускался по крутой лестнице. Его облик был величественен, лицо выражало волю, большой ум и в то же время - подозрительность, озлобленность и гнев. Строго выдержанная </a:t>
            </a:r>
            <a:r>
              <a:rPr lang="ru-RU" sz="2800" i="1" dirty="0" err="1" smtClean="0">
                <a:solidFill>
                  <a:srgbClr val="C00000"/>
                </a:solidFill>
              </a:rPr>
              <a:t>цветогамма</a:t>
            </a:r>
            <a:r>
              <a:rPr lang="ru-RU" sz="2800" i="1" dirty="0" smtClean="0">
                <a:solidFill>
                  <a:srgbClr val="C00000"/>
                </a:solidFill>
              </a:rPr>
              <a:t> картины создавала впечатление монументальности. 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 smtClean="0"/>
              <a:t>После побоища Игоря </a:t>
            </a:r>
            <a:r>
              <a:rPr lang="ru-RU" i="1" dirty="0" err="1" smtClean="0"/>
              <a:t>Святославича</a:t>
            </a:r>
            <a:r>
              <a:rPr lang="ru-RU" i="1" dirty="0" smtClean="0"/>
              <a:t> с половцами</a:t>
            </a:r>
            <a:endParaRPr lang="ru-RU" i="1" dirty="0"/>
          </a:p>
        </p:txBody>
      </p:sp>
      <p:pic>
        <p:nvPicPr>
          <p:cNvPr id="2052" name="Picture 4" descr="D:\Documents and Settings\Толя\Рабочий стол\Ира\Васнецов В.М\Посл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7"/>
            <a:ext cx="8050135" cy="421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2754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В картине «После побоища Игоря </a:t>
            </a:r>
            <a:r>
              <a:rPr lang="ru-RU" i="1" dirty="0" err="1" smtClean="0">
                <a:solidFill>
                  <a:srgbClr val="C00000"/>
                </a:solidFill>
              </a:rPr>
              <a:t>Святославича</a:t>
            </a:r>
            <a:r>
              <a:rPr lang="ru-RU" i="1" dirty="0" smtClean="0">
                <a:solidFill>
                  <a:srgbClr val="C00000"/>
                </a:solidFill>
              </a:rPr>
              <a:t> с половцами», художник хотел торжественно-печально и поэтично воспеть героизм русских воинов, как это сделал создатель «Слова о полку Игореве». Вот почему он изобразил не ужасы битвы, а величие смерти за родину. Покоем веет от тел павших. Прекрасный могучий богатырь, лежащий с широко раскинутыми руками, и юный княжич в лазоревых одеждах олицетворяли идею беззаветного служения Родине. 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/>
              <a:t>Витязь на распутье</a:t>
            </a:r>
            <a:endParaRPr lang="ru-RU" sz="4400" i="1" dirty="0"/>
          </a:p>
        </p:txBody>
      </p:sp>
      <p:pic>
        <p:nvPicPr>
          <p:cNvPr id="3074" name="Picture 2" descr="D:\Documents and Settings\Толя\Рабочий стол\Ира\Васнецов В.М\Витяз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805543" cy="438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669</Words>
  <Application>Microsoft Office PowerPoint</Application>
  <PresentationFormat>Экран (4:3)</PresentationFormat>
  <Paragraphs>34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Сказочно – былинный жанр в живописи</vt:lpstr>
      <vt:lpstr>Автопортрет</vt:lpstr>
      <vt:lpstr>Слайд 3</vt:lpstr>
      <vt:lpstr>Слайд 4</vt:lpstr>
      <vt:lpstr>Картина «Царь Иван Васильевич Грозный»</vt:lpstr>
      <vt:lpstr>Слайд 6</vt:lpstr>
      <vt:lpstr>После побоища Игоря Святославича с половцами</vt:lpstr>
      <vt:lpstr>Слайд 8</vt:lpstr>
      <vt:lpstr>Витязь на распутье</vt:lpstr>
      <vt:lpstr>Слайд 10</vt:lpstr>
      <vt:lpstr>Богатыри</vt:lpstr>
      <vt:lpstr>Слайд 12</vt:lpstr>
      <vt:lpstr>Аленушка</vt:lpstr>
      <vt:lpstr>Слайд 14</vt:lpstr>
      <vt:lpstr>Слайд 15</vt:lpstr>
      <vt:lpstr>Ковер- самолет</vt:lpstr>
      <vt:lpstr>Слайд 17</vt:lpstr>
      <vt:lpstr>Иван-Царевич на Сером Волке</vt:lpstr>
      <vt:lpstr>Слайд 19</vt:lpstr>
      <vt:lpstr>Снегурочка</vt:lpstr>
      <vt:lpstr>Слайд 21</vt:lpstr>
      <vt:lpstr>Спящая царевна</vt:lpstr>
      <vt:lpstr>Слайд 23</vt:lpstr>
      <vt:lpstr>Три царевны подземного царства</vt:lpstr>
      <vt:lpstr>Слайд 25</vt:lpstr>
      <vt:lpstr>Боян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 – былинный жанр в живописи</dc:title>
  <dc:creator>Толя</dc:creator>
  <cp:lastModifiedBy>1-ПК</cp:lastModifiedBy>
  <cp:revision>29</cp:revision>
  <dcterms:created xsi:type="dcterms:W3CDTF">2011-02-23T18:23:52Z</dcterms:created>
  <dcterms:modified xsi:type="dcterms:W3CDTF">2013-03-03T18:22:20Z</dcterms:modified>
</cp:coreProperties>
</file>