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2" r:id="rId2"/>
    <p:sldId id="256" r:id="rId3"/>
    <p:sldId id="263" r:id="rId4"/>
    <p:sldId id="260" r:id="rId5"/>
    <p:sldId id="265" r:id="rId6"/>
    <p:sldId id="264" r:id="rId7"/>
    <p:sldId id="259" r:id="rId8"/>
    <p:sldId id="258" r:id="rId9"/>
    <p:sldId id="266" r:id="rId10"/>
    <p:sldId id="267" r:id="rId11"/>
    <p:sldId id="268" r:id="rId12"/>
    <p:sldId id="269" r:id="rId13"/>
    <p:sldId id="257" r:id="rId14"/>
    <p:sldId id="271" r:id="rId15"/>
    <p:sldId id="272" r:id="rId16"/>
    <p:sldId id="273" r:id="rId17"/>
    <p:sldId id="270" r:id="rId18"/>
    <p:sldId id="276" r:id="rId19"/>
    <p:sldId id="262" r:id="rId20"/>
    <p:sldId id="275" r:id="rId21"/>
    <p:sldId id="274" r:id="rId22"/>
    <p:sldId id="277" r:id="rId23"/>
    <p:sldId id="279" r:id="rId24"/>
    <p:sldId id="261" r:id="rId25"/>
    <p:sldId id="278" r:id="rId26"/>
    <p:sldId id="281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600"/>
    <a:srgbClr val="663300"/>
    <a:srgbClr val="0D480C"/>
    <a:srgbClr val="146C12"/>
    <a:srgbClr val="177915"/>
    <a:srgbClr val="A3BD79"/>
    <a:srgbClr val="E4EFD9"/>
    <a:srgbClr val="1260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0" autoAdjust="0"/>
    <p:restoredTop sz="87646" autoAdjust="0"/>
  </p:normalViewPr>
  <p:slideViewPr>
    <p:cSldViewPr>
      <p:cViewPr varScale="1">
        <p:scale>
          <a:sx n="67" d="100"/>
          <a:sy n="67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38849-A479-4915-8F14-7E0170EC850F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4FFF-9C68-4BF0-88D2-89EE6A5A0D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4FFF-9C68-4BF0-88D2-89EE6A5A0DD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3CE7-AE3D-419C-BDA9-604092820421}" type="datetimeFigureOut">
              <a:rPr lang="ru-RU" smtClean="0"/>
              <a:pPr/>
              <a:t>06.12.2012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FAD86-AD30-4B77-BF1B-7A2B29A83C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2.xml"/><Relationship Id="rId3" Type="http://schemas.openxmlformats.org/officeDocument/2006/relationships/slide" Target="slide7.xml"/><Relationship Id="rId21" Type="http://schemas.openxmlformats.org/officeDocument/2006/relationships/slide" Target="slide24.xml"/><Relationship Id="rId7" Type="http://schemas.openxmlformats.org/officeDocument/2006/relationships/slide" Target="slide3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5" Type="http://schemas.openxmlformats.org/officeDocument/2006/relationships/slide" Target="slide26.xml"/><Relationship Id="rId2" Type="http://schemas.openxmlformats.org/officeDocument/2006/relationships/slide" Target="slide1.xml"/><Relationship Id="rId16" Type="http://schemas.openxmlformats.org/officeDocument/2006/relationships/slide" Target="slide16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24" Type="http://schemas.openxmlformats.org/officeDocument/2006/relationships/slide" Target="slide2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5.xml"/><Relationship Id="rId28" Type="http://schemas.openxmlformats.org/officeDocument/2006/relationships/image" Target="../media/image3.gif"/><Relationship Id="rId10" Type="http://schemas.openxmlformats.org/officeDocument/2006/relationships/slide" Target="slide10.xml"/><Relationship Id="rId19" Type="http://schemas.openxmlformats.org/officeDocument/2006/relationships/slide" Target="slide23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0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67544" y="1357298"/>
            <a:ext cx="8215370" cy="28623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Интеллектуальная </a:t>
            </a:r>
            <a:r>
              <a:rPr lang="ru-RU" sz="60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игра по химии для 8 класса  по теме «Кислород»</a:t>
            </a:r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4857760"/>
            <a:ext cx="5752278" cy="107721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Учитель химии гимназии №1274 </a:t>
            </a:r>
          </a:p>
          <a:p>
            <a:pPr algn="ctr"/>
            <a:r>
              <a:rPr lang="ru-RU" sz="3200" b="1" i="1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Павлюченкова</a:t>
            </a:r>
            <a:r>
              <a:rPr lang="ru-RU" sz="32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Г.А.</a:t>
            </a:r>
            <a:endParaRPr lang="ru-RU" sz="32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28596" y="928670"/>
            <a:ext cx="8072494" cy="255454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Какими способами можно собрать кислород в пробирку? На каких физических свойствах кислорода основаны эти способы?</a:t>
            </a:r>
            <a:endParaRPr lang="ru-RU" sz="4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3929066"/>
            <a:ext cx="7929618" cy="25545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Вытеснение воздуха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(пробирка вниз дном) , воды.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Кислород тяжелее воздуха, не растворим в воде.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endParaRPr lang="ru-RU" sz="4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42910" y="1071546"/>
            <a:ext cx="8064896" cy="34163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4800" dirty="0" smtClean="0">
                <a:latin typeface="Arial" pitchFamily="34" charset="0"/>
                <a:ea typeface="Times New Roman" pitchFamily="18" charset="0"/>
              </a:rPr>
              <a:t>Объем кислорода, содержащийся в помещении 4м х10м </a:t>
            </a:r>
            <a:r>
              <a:rPr lang="ru-RU" sz="4800" dirty="0" err="1" smtClean="0">
                <a:latin typeface="Arial" pitchFamily="34" charset="0"/>
                <a:ea typeface="Times New Roman" pitchFamily="18" charset="0"/>
              </a:rPr>
              <a:t>х</a:t>
            </a:r>
            <a:r>
              <a:rPr lang="ru-RU" sz="4800" dirty="0" smtClean="0">
                <a:latin typeface="Arial" pitchFamily="34" charset="0"/>
                <a:ea typeface="Times New Roman" pitchFamily="18" charset="0"/>
              </a:rPr>
              <a:t> 2,5 м </a:t>
            </a:r>
            <a:endParaRPr lang="ru-RU" sz="4800" dirty="0" smtClean="0">
              <a:latin typeface="Arial" pitchFamily="34" charset="0"/>
            </a:endParaRPr>
          </a:p>
          <a:p>
            <a:pPr algn="ctr"/>
            <a:endParaRPr lang="ru-RU" sz="7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085184"/>
            <a:ext cx="342902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21 куб.м</a:t>
            </a:r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39552" y="908720"/>
            <a:ext cx="8064896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4653136"/>
            <a:ext cx="619268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714356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Автомобили (грузовики и автобусы) выделяют в атмосферу много сажи.</a:t>
            </a:r>
          </a:p>
          <a:p>
            <a:r>
              <a:rPr lang="ru-RU" sz="4000" dirty="0" smtClean="0"/>
              <a:t> О каких путях решения этой экологической проблемы вы знаете?</a:t>
            </a:r>
            <a:endParaRPr lang="ru-RU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39552" y="714356"/>
            <a:ext cx="8136904" cy="258532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Основоположник теории атомно-молекулярного строения веществ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4365104"/>
            <a:ext cx="521497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М.В.Ломоносов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2" name="Прямоугольник 11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Равнобедренный треугольник 12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3003" y="-1143000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4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4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755576" y="908720"/>
            <a:ext cx="7715304" cy="37856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Выдвинул гипотезу о том, что в одинаковых объемах газов при одинаковых условиях содержится равное число молекул</a:t>
            </a:r>
            <a:endParaRPr lang="ru-RU" sz="48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5286388"/>
            <a:ext cx="727280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Амедео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Авогадро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899592" y="1196752"/>
            <a:ext cx="7488832" cy="19389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Доказал сложный состав атмосферного воздуха</a:t>
            </a:r>
            <a:endParaRPr lang="en-US" sz="6000" b="1" dirty="0" smtClean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4214818"/>
            <a:ext cx="6000792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Антуан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Лавуазье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000100" y="4581128"/>
            <a:ext cx="6715172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Джозеф Пристли и Карл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Шееле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Корнелиус</a:t>
            </a:r>
            <a:r>
              <a:rPr lang="ru-RU" sz="4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Дреббел</a:t>
            </a:r>
            <a:r>
              <a:rPr lang="ru-RU" sz="4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4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908720"/>
            <a:ext cx="8072494" cy="34163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Ученые, которые открыли кислород путем разложения оксида ртути. Кто получил кислород  из нитрата калия ?</a:t>
            </a:r>
            <a:endParaRPr lang="en-US" sz="5400" b="1" i="1" dirty="0" smtClean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71472" y="642918"/>
            <a:ext cx="8001056" cy="34163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Эти ученые получили из воздуха газ не поддерживающий горение и дыхание. Какой это газ?</a:t>
            </a:r>
            <a:endParaRPr lang="en-US" sz="5400" b="1" i="1" dirty="0" smtClean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509120"/>
            <a:ext cx="6715172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Д.Резерфорд,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Дж.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Пристли,Г.Кавендиш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Азот.</a:t>
            </a:r>
            <a:endParaRPr lang="ru-RU" sz="4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899592" y="1268760"/>
            <a:ext cx="7282686" cy="378565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Сумма коэффициетов в уравнении взаимодействия водорода с кислородом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5000636"/>
            <a:ext cx="285752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5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5" name="Прямоугольник 14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Равнобедренный треугольник 15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11560" y="1340768"/>
            <a:ext cx="7889530" cy="304698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Сумма коэффициентов в уравнении разложения перманганата калия</a:t>
            </a:r>
            <a:r>
              <a:rPr lang="ru-RU" sz="72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7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500570"/>
            <a:ext cx="271464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5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3" name="Прямоугольник 12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Равнобедренный треугольник 13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85720" y="2786058"/>
            <a:ext cx="285752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1785926"/>
            <a:ext cx="285752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3786190"/>
            <a:ext cx="285752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786322"/>
            <a:ext cx="285752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428604"/>
            <a:ext cx="6143668" cy="861774"/>
          </a:xfrm>
          <a:prstGeom prst="rect">
            <a:avLst/>
          </a:prstGeom>
          <a:solidFill>
            <a:srgbClr val="4C2600"/>
          </a:solidFill>
          <a:ln>
            <a:solidFill>
              <a:srgbClr val="E4EFD9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 тур</a:t>
            </a:r>
            <a:endParaRPr lang="ru-RU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572528" y="500042"/>
            <a:ext cx="357190" cy="714380"/>
            <a:chOff x="8358214" y="214290"/>
            <a:chExt cx="357190" cy="7143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Равнобедренный треугольник 7">
              <a:hlinkClick r:id="" action="ppaction://noaction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14480" y="500042"/>
            <a:ext cx="357190" cy="714380"/>
            <a:chOff x="2571736" y="214290"/>
            <a:chExt cx="357190" cy="714380"/>
          </a:xfrm>
          <a:solidFill>
            <a:srgbClr val="4C2600"/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2571736" y="214290"/>
              <a:ext cx="357190" cy="714380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Равнобедренный треугольник 8">
              <a:hlinkClick r:id="rId2" action="ppaction://hlinksldjump"/>
            </p:cNvPr>
            <p:cNvSpPr/>
            <p:nvPr/>
          </p:nvSpPr>
          <p:spPr>
            <a:xfrm rot="16200000" flipH="1">
              <a:off x="2536017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85720" y="1785926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786454"/>
            <a:ext cx="2857520" cy="857256"/>
          </a:xfrm>
          <a:prstGeom prst="rect">
            <a:avLst/>
          </a:prstGeom>
          <a:solidFill>
            <a:srgbClr val="4C2600"/>
          </a:solidFill>
          <a:ln>
            <a:solidFill>
              <a:srgbClr val="4C2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3000372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3929066"/>
            <a:ext cx="150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ученые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9071" y="4941168"/>
            <a:ext cx="197522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2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6000768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E4EFD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кроссворды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E4EFD9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>
            <a:hlinkClick r:id="rId3" action="ppaction://hlinksldjump"/>
          </p:cNvPr>
          <p:cNvSpPr/>
          <p:nvPr/>
        </p:nvSpPr>
        <p:spPr>
          <a:xfrm>
            <a:off x="7858148" y="1785926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858148" y="1928802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>
            <a:hlinkClick r:id="rId4" action="ppaction://hlinksldjump"/>
          </p:cNvPr>
          <p:cNvSpPr/>
          <p:nvPr/>
        </p:nvSpPr>
        <p:spPr>
          <a:xfrm>
            <a:off x="6715140" y="1785926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715140" y="1928802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73" name="Прямоугольник 72">
            <a:hlinkClick r:id="rId5" action="ppaction://hlinksldjump"/>
          </p:cNvPr>
          <p:cNvSpPr/>
          <p:nvPr/>
        </p:nvSpPr>
        <p:spPr>
          <a:xfrm>
            <a:off x="5572132" y="1785926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572132" y="1928802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>
            <a:hlinkClick r:id="rId6" action="ppaction://hlinksldjump"/>
          </p:cNvPr>
          <p:cNvSpPr/>
          <p:nvPr/>
        </p:nvSpPr>
        <p:spPr>
          <a:xfrm>
            <a:off x="4429124" y="1785926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429124" y="1928802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>
            <a:hlinkClick r:id="rId7" action="ppaction://hlinksldjump"/>
          </p:cNvPr>
          <p:cNvSpPr/>
          <p:nvPr/>
        </p:nvSpPr>
        <p:spPr>
          <a:xfrm>
            <a:off x="3286116" y="1785926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286116" y="1928802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79" name="Прямоугольник 78">
            <a:hlinkClick r:id="rId8" action="ppaction://hlinksldjump"/>
          </p:cNvPr>
          <p:cNvSpPr/>
          <p:nvPr/>
        </p:nvSpPr>
        <p:spPr>
          <a:xfrm>
            <a:off x="3286116" y="2786058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286116" y="2928934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81" name="Прямоугольник 80">
            <a:hlinkClick r:id="rId9" action="ppaction://hlinksldjump"/>
          </p:cNvPr>
          <p:cNvSpPr/>
          <p:nvPr/>
        </p:nvSpPr>
        <p:spPr>
          <a:xfrm>
            <a:off x="4429124" y="2786058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429124" y="2928934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83" name="Прямоугольник 82">
            <a:hlinkClick r:id="rId10" action="ppaction://hlinksldjump"/>
          </p:cNvPr>
          <p:cNvSpPr/>
          <p:nvPr/>
        </p:nvSpPr>
        <p:spPr>
          <a:xfrm>
            <a:off x="5572132" y="2786058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5572132" y="2928934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>
            <a:hlinkClick r:id="rId11" action="ppaction://hlinksldjump"/>
          </p:cNvPr>
          <p:cNvSpPr/>
          <p:nvPr/>
        </p:nvSpPr>
        <p:spPr>
          <a:xfrm>
            <a:off x="6715140" y="2786058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6715140" y="2928934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87" name="Прямоугольник 86">
            <a:hlinkClick r:id="rId12" action="ppaction://hlinksldjump"/>
          </p:cNvPr>
          <p:cNvSpPr/>
          <p:nvPr/>
        </p:nvSpPr>
        <p:spPr>
          <a:xfrm>
            <a:off x="7858148" y="2786058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7858148" y="2928934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89" name="Прямоугольник 88">
            <a:hlinkClick r:id="rId13" action="ppaction://hlinksldjump"/>
          </p:cNvPr>
          <p:cNvSpPr/>
          <p:nvPr/>
        </p:nvSpPr>
        <p:spPr>
          <a:xfrm>
            <a:off x="3286116" y="3786190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286116" y="3929066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91" name="Прямоугольник 90">
            <a:hlinkClick r:id="rId14" action="ppaction://hlinksldjump"/>
          </p:cNvPr>
          <p:cNvSpPr/>
          <p:nvPr/>
        </p:nvSpPr>
        <p:spPr>
          <a:xfrm>
            <a:off x="4429124" y="3786190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429124" y="3929066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93" name="Прямоугольник 92">
            <a:hlinkClick r:id="rId15" action="ppaction://hlinksldjump"/>
          </p:cNvPr>
          <p:cNvSpPr/>
          <p:nvPr/>
        </p:nvSpPr>
        <p:spPr>
          <a:xfrm>
            <a:off x="5572132" y="3786190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572132" y="3929066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35" name="Прямоугольник 134">
            <a:hlinkClick r:id="rId16" action="ppaction://hlinksldjump"/>
          </p:cNvPr>
          <p:cNvSpPr/>
          <p:nvPr/>
        </p:nvSpPr>
        <p:spPr>
          <a:xfrm>
            <a:off x="6715140" y="3786190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6715140" y="3929066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37" name="Прямоугольник 136">
            <a:hlinkClick r:id="rId17" action="ppaction://hlinksldjump"/>
          </p:cNvPr>
          <p:cNvSpPr/>
          <p:nvPr/>
        </p:nvSpPr>
        <p:spPr>
          <a:xfrm>
            <a:off x="7858148" y="3786190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7858148" y="3929066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39" name="Прямоугольник 138">
            <a:hlinkClick r:id="rId18" action="ppaction://hlinksldjump"/>
          </p:cNvPr>
          <p:cNvSpPr/>
          <p:nvPr/>
        </p:nvSpPr>
        <p:spPr>
          <a:xfrm>
            <a:off x="3286116" y="4786322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3286116" y="4929198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41" name="Прямоугольник 140">
            <a:hlinkClick r:id="rId19" action="ppaction://hlinksldjump"/>
          </p:cNvPr>
          <p:cNvSpPr/>
          <p:nvPr/>
        </p:nvSpPr>
        <p:spPr>
          <a:xfrm>
            <a:off x="3286116" y="5786454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3286116" y="5929330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43" name="Прямоугольник 142">
            <a:hlinkClick r:id="rId20" action="ppaction://hlinksldjump"/>
          </p:cNvPr>
          <p:cNvSpPr/>
          <p:nvPr/>
        </p:nvSpPr>
        <p:spPr>
          <a:xfrm>
            <a:off x="4429124" y="4786322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4429124" y="4929198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45" name="Прямоугольник 144">
            <a:hlinkClick r:id="rId21" action="ppaction://hlinksldjump"/>
          </p:cNvPr>
          <p:cNvSpPr/>
          <p:nvPr/>
        </p:nvSpPr>
        <p:spPr>
          <a:xfrm>
            <a:off x="4429124" y="5786454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4429124" y="5929330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47" name="Прямоугольник 146">
            <a:hlinkClick r:id="rId22" action="ppaction://hlinksldjump"/>
          </p:cNvPr>
          <p:cNvSpPr/>
          <p:nvPr/>
        </p:nvSpPr>
        <p:spPr>
          <a:xfrm>
            <a:off x="5572132" y="4786322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5572132" y="4929198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49" name="Прямоугольник 148">
            <a:hlinkClick r:id="rId23" action="ppaction://hlinksldjump"/>
          </p:cNvPr>
          <p:cNvSpPr/>
          <p:nvPr/>
        </p:nvSpPr>
        <p:spPr>
          <a:xfrm>
            <a:off x="5572132" y="5786454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5572132" y="5929330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>
            <a:hlinkClick r:id="rId24" action="ppaction://hlinksldjump"/>
          </p:cNvPr>
          <p:cNvSpPr/>
          <p:nvPr/>
        </p:nvSpPr>
        <p:spPr>
          <a:xfrm>
            <a:off x="6715140" y="4786322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6715140" y="4929198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>
            <a:hlinkClick r:id="rId25" action="ppaction://hlinksldjump"/>
          </p:cNvPr>
          <p:cNvSpPr/>
          <p:nvPr/>
        </p:nvSpPr>
        <p:spPr>
          <a:xfrm>
            <a:off x="6715140" y="5786454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6715140" y="5929330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55" name="Прямоугольник 154">
            <a:hlinkClick r:id="rId26" action="ppaction://hlinksldjump"/>
          </p:cNvPr>
          <p:cNvSpPr/>
          <p:nvPr/>
        </p:nvSpPr>
        <p:spPr>
          <a:xfrm>
            <a:off x="7858148" y="4786322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7858148" y="4929198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157" name="Прямоугольник 156">
            <a:hlinkClick r:id="rId27" action="ppaction://hlinksldjump"/>
          </p:cNvPr>
          <p:cNvSpPr/>
          <p:nvPr/>
        </p:nvSpPr>
        <p:spPr>
          <a:xfrm>
            <a:off x="7858148" y="5786454"/>
            <a:ext cx="1071570" cy="857256"/>
          </a:xfrm>
          <a:prstGeom prst="rect">
            <a:avLst/>
          </a:prstGeom>
          <a:solidFill>
            <a:srgbClr val="4C2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7858148" y="5929330"/>
            <a:ext cx="100013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35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Маша\Мои документы\Мои рисунки\Организатор клипов (Microsoft)\AG00317_.gif"/>
          <p:cNvPicPr>
            <a:picLocks noChangeAspect="1" noChangeArrowheads="1" noCrop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14282" y="-12049"/>
            <a:ext cx="1214446" cy="15598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71472" y="1052737"/>
            <a:ext cx="8040574" cy="28623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Сумма коэффициентов в уравнении </a:t>
            </a:r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горения метана в кислороде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4797152"/>
            <a:ext cx="2071702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5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0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857488" y="5072074"/>
            <a:ext cx="3714776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9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1071547"/>
            <a:ext cx="72866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Сумма коэффициентов в уравнении горения сероводорода в кислороде</a:t>
            </a:r>
            <a:endParaRPr lang="ru-RU" sz="5400" b="1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928926" y="4970448"/>
            <a:ext cx="2643206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8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857232"/>
            <a:ext cx="664373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Сумма коэффициентов в уравнении горения ацетилена </a:t>
            </a:r>
            <a:r>
              <a:rPr lang="ru-RU" sz="72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2</a:t>
            </a:r>
            <a:r>
              <a:rPr lang="ru-RU" sz="8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н</a:t>
            </a:r>
            <a:r>
              <a:rPr lang="ru-RU" sz="2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2  .</a:t>
            </a:r>
            <a:endParaRPr lang="ru-RU" sz="2000" b="1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Группа 9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1" name="Прямоугольник 10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Равнобедренный треугольник 12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785918" y="5929330"/>
            <a:ext cx="557216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366010" y="2697480"/>
          <a:ext cx="4411980" cy="2743200"/>
        </p:xfrm>
        <a:graphic>
          <a:graphicData uri="http://schemas.openxmlformats.org/drawingml/2006/table">
            <a:tbl>
              <a:tblPr/>
              <a:tblGrid>
                <a:gridCol w="525780"/>
                <a:gridCol w="571500"/>
                <a:gridCol w="571500"/>
                <a:gridCol w="457200"/>
                <a:gridCol w="571500"/>
                <a:gridCol w="571500"/>
                <a:gridCol w="571500"/>
                <a:gridCol w="5715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42976" y="714356"/>
            <a:ext cx="778674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Названия химических элементов»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Заполните пустые клетки русскими названиями химических элементов: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Ag, Br, Fe, H, I, O,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75948" y="-810053"/>
            <a:ext cx="6692104" cy="86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2285984" y="5500703"/>
            <a:ext cx="487203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химик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929586" y="5500702"/>
            <a:ext cx="357190" cy="714380"/>
            <a:chOff x="8358214" y="214290"/>
            <a:chExt cx="357190" cy="714380"/>
          </a:xfrm>
        </p:grpSpPr>
        <p:sp>
          <p:nvSpPr>
            <p:cNvPr id="16" name="Прямоугольник 15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28950" y="2788920"/>
          <a:ext cx="3086100" cy="2560320"/>
        </p:xfrm>
        <a:graphic>
          <a:graphicData uri="http://schemas.openxmlformats.org/drawingml/2006/table">
            <a:tbl>
              <a:tblPr/>
              <a:tblGrid>
                <a:gridCol w="685800"/>
                <a:gridCol w="571500"/>
                <a:gridCol w="685800"/>
                <a:gridCol w="571500"/>
                <a:gridCol w="571500"/>
              </a:tblGrid>
              <a:tr h="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               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57290" y="857232"/>
            <a:ext cx="671517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Названия химических элементов.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Ключевым словом является профессия, связанная с наукой.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2)Zn      3)Br     4)K      5)  Ni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Группа 8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0" name="Прямоугольник 9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Равнобедренный треугольник 10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071538" y="5572141"/>
            <a:ext cx="652251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з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олото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1000108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Ключевым словом является название химического элемента.</a:t>
            </a:r>
          </a:p>
          <a:p>
            <a:r>
              <a:rPr lang="ru-RU" sz="2800" dirty="0" smtClean="0"/>
              <a:t>1)тип химической реакции 2</a:t>
            </a:r>
            <a:r>
              <a:rPr lang="en-US" sz="2800" dirty="0" smtClean="0"/>
              <a:t>H</a:t>
            </a:r>
            <a:r>
              <a:rPr lang="ru-RU" sz="2800" baseline="-25000" dirty="0" smtClean="0"/>
              <a:t>2</a:t>
            </a:r>
            <a:r>
              <a:rPr lang="en-US" sz="2800" dirty="0" smtClean="0"/>
              <a:t>O</a:t>
            </a:r>
            <a:r>
              <a:rPr lang="ru-RU" sz="2800" dirty="0" smtClean="0"/>
              <a:t> =</a:t>
            </a:r>
            <a:r>
              <a:rPr lang="en-US" sz="2800" dirty="0" smtClean="0"/>
              <a:t>O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+ </a:t>
            </a:r>
            <a:r>
              <a:rPr lang="en-US" sz="2800" dirty="0" smtClean="0"/>
              <a:t>H</a:t>
            </a:r>
            <a:r>
              <a:rPr lang="ru-RU" sz="2800" baseline="-25000" dirty="0" smtClean="0"/>
              <a:t>2</a:t>
            </a:r>
            <a:endParaRPr lang="ru-RU" sz="2800" dirty="0" smtClean="0"/>
          </a:p>
          <a:p>
            <a:r>
              <a:rPr lang="ru-RU" sz="2800" dirty="0" smtClean="0"/>
              <a:t>2) тип химической реакции </a:t>
            </a:r>
            <a:r>
              <a:rPr lang="en-US" sz="2800" dirty="0" smtClean="0"/>
              <a:t>N</a:t>
            </a:r>
            <a:r>
              <a:rPr lang="ru-RU" sz="2800" baseline="-25000" dirty="0" smtClean="0"/>
              <a:t>2 </a:t>
            </a:r>
            <a:r>
              <a:rPr lang="ru-RU" sz="2800" dirty="0" smtClean="0"/>
              <a:t>+ 3</a:t>
            </a:r>
            <a:r>
              <a:rPr lang="en-US" sz="2800" dirty="0" smtClean="0"/>
              <a:t>H</a:t>
            </a:r>
            <a:r>
              <a:rPr lang="ru-RU" sz="2800" baseline="-25000" dirty="0" smtClean="0"/>
              <a:t>2 </a:t>
            </a:r>
            <a:r>
              <a:rPr lang="ru-RU" sz="2800" dirty="0" smtClean="0"/>
              <a:t>= 2</a:t>
            </a:r>
            <a:r>
              <a:rPr lang="en-US" sz="2800" dirty="0" smtClean="0"/>
              <a:t>NH</a:t>
            </a:r>
            <a:r>
              <a:rPr lang="ru-RU" sz="2800" baseline="-25000" dirty="0" smtClean="0"/>
              <a:t>3</a:t>
            </a:r>
            <a:endParaRPr lang="ru-RU" sz="2800" dirty="0" smtClean="0"/>
          </a:p>
          <a:p>
            <a:r>
              <a:rPr lang="ru-RU" sz="2800" dirty="0" smtClean="0"/>
              <a:t>3)Свойства атомов одного химического элемента присоединять определенное число атомов другого химического элемента.</a:t>
            </a:r>
          </a:p>
          <a:p>
            <a:r>
              <a:rPr lang="ru-RU" sz="2800" dirty="0" smtClean="0"/>
              <a:t>4)</a:t>
            </a:r>
            <a:r>
              <a:rPr lang="ru-RU" sz="2800" dirty="0" err="1" smtClean="0"/>
              <a:t>аллотропное</a:t>
            </a:r>
            <a:r>
              <a:rPr lang="ru-RU" sz="2800" dirty="0" smtClean="0"/>
              <a:t> видоизменение кислорода.</a:t>
            </a:r>
          </a:p>
          <a:p>
            <a:r>
              <a:rPr lang="ru-RU" sz="2800" dirty="0" smtClean="0"/>
              <a:t>5)Простые вещества имеющие блеск</a:t>
            </a:r>
          </a:p>
          <a:p>
            <a:r>
              <a:rPr lang="ru-RU" sz="2800" dirty="0" smtClean="0"/>
              <a:t>6)Вещество, поддерживающее горение.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Группа 9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11" name="Прямоугольник 10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Равнобедренный треугольник 11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83568" y="1340768"/>
            <a:ext cx="7560840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03648" y="4786322"/>
            <a:ext cx="612068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германий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8728" y="1046440"/>
            <a:ext cx="70009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Определить по таблице,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где химический элемент, химическое соединение, смесь. Из найденных букв получите название химического элемента.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2" y="-135733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3214678" y="5643578"/>
            <a:ext cx="306784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40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929586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Равнобедренный треугольник 11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33207" y="2331720"/>
          <a:ext cx="6077585" cy="3048000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Знак химического элемента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Металл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Неметалл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H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231105"/>
            <a:ext cx="7715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Определите  природу химических элементов. Сумма ответов?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83568" y="836712"/>
            <a:ext cx="7786742" cy="19389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Масса  4 моль аммиака 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2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5013176"/>
            <a:ext cx="35719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Группа 3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5" name="Прямоугольник 4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Равнобедренный треугольник 5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187624" y="764704"/>
            <a:ext cx="7143800" cy="212365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Объем 3 моль углекислого газа</a:t>
            </a:r>
            <a:endParaRPr lang="ru-RU" sz="66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5000636"/>
            <a:ext cx="4143404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67,2 л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539552" y="1124744"/>
            <a:ext cx="8072494" cy="212365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Сколько молекул содержится в 72 г воды?</a:t>
            </a:r>
            <a:endParaRPr lang="en-US" sz="6600" b="1" dirty="0" smtClean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79712" y="4357694"/>
            <a:ext cx="544980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24,08 .</a:t>
            </a:r>
            <a:r>
              <a:rPr lang="ru-RU" sz="60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4000" b="1" i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endParaRPr lang="ru-RU" sz="4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9" name="Прямоугольник 8">
              <a:hlinkClick r:id="rId2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Равнобедренный треугольник 9">
              <a:hlinkClick r:id="rId2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699792" y="5157192"/>
            <a:ext cx="35719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385,5 г</a:t>
            </a:r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71480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 разложении оксида марганца (</a:t>
            </a:r>
            <a:r>
              <a:rPr lang="en-US" sz="3600" dirty="0" smtClean="0"/>
              <a:t>IV</a:t>
            </a:r>
            <a:r>
              <a:rPr lang="ru-RU" sz="3600" dirty="0" smtClean="0"/>
              <a:t>) образуется оксид марганца </a:t>
            </a:r>
            <a:r>
              <a:rPr lang="en-US" sz="3600" dirty="0" err="1" smtClean="0"/>
              <a:t>Mn</a:t>
            </a:r>
            <a:r>
              <a:rPr lang="ru-RU" sz="3600" baseline="-25000" dirty="0" smtClean="0"/>
              <a:t>3</a:t>
            </a:r>
            <a:r>
              <a:rPr lang="en-US" sz="3600" dirty="0" smtClean="0"/>
              <a:t>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 и выделяется кислород. Рассчитайте, какую массу оксида марганца (</a:t>
            </a:r>
            <a:r>
              <a:rPr lang="en-US" sz="3600" dirty="0" smtClean="0"/>
              <a:t>IV</a:t>
            </a:r>
            <a:r>
              <a:rPr lang="ru-RU" sz="3600" dirty="0" smtClean="0"/>
              <a:t>) необходимо подвергнуть разложению, чтобы получилось 1,5 моль кислорода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Группа 11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3" name="Прямоугольник 12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Равнобедренный треугольник 13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214678" y="5072074"/>
            <a:ext cx="3024336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160 г</a:t>
            </a:r>
            <a:endParaRPr lang="ru-RU" sz="6000" b="1" i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714348" y="452464"/>
            <a:ext cx="80010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 прокаливании оксида меди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выделяется кислород и образуется оксид меди  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 Составьте уравнение этой реакции и рассчитайте, какая масса оксида меди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прореагировала, если выделилось 16 г кислорода.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971600" y="1052736"/>
            <a:ext cx="7143800" cy="34163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Как получают кислород в промышленности?</a:t>
            </a:r>
            <a:endParaRPr lang="ru-RU" sz="72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4786322"/>
            <a:ext cx="642942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Сжижением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воздуха </a:t>
            </a:r>
            <a:endParaRPr lang="ru-RU" sz="60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6" name="Прямоугольник 15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Равнобедренный треугольник 16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9" y="-1142999"/>
            <a:ext cx="685799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00364" y="5500702"/>
            <a:ext cx="3714776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err="1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а,в,г</a:t>
            </a:r>
            <a:endParaRPr lang="ru-RU" sz="6000" b="1" i="1" cap="none" spc="0" dirty="0" smtClean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836712"/>
            <a:ext cx="8072494" cy="45243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Какие из следующих процессов приводят к снижению содержания кислорода в воздухе: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а)вырубка лесных массивов;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б)фотосинтез;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в)промышленные процессы;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rgbClr val="663300"/>
                    </a:gs>
                    <a:gs pos="12000">
                      <a:srgbClr val="663300"/>
                    </a:gs>
                    <a:gs pos="30000">
                      <a:srgbClr val="A26C00"/>
                    </a:gs>
                    <a:gs pos="45000">
                      <a:srgbClr val="A26C00"/>
                    </a:gs>
                    <a:gs pos="77000">
                      <a:srgbClr val="663300"/>
                    </a:gs>
                    <a:gs pos="100000">
                      <a:srgbClr val="663300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г)горение топлива в автомобилях.</a:t>
            </a:r>
          </a:p>
          <a:p>
            <a:pPr algn="ctr"/>
            <a:endParaRPr lang="ru-RU" sz="3600" b="1" cap="none" spc="0" dirty="0">
              <a:ln w="1905"/>
              <a:gradFill>
                <a:gsLst>
                  <a:gs pos="0">
                    <a:srgbClr val="663300"/>
                  </a:gs>
                  <a:gs pos="12000">
                    <a:srgbClr val="663300"/>
                  </a:gs>
                  <a:gs pos="30000">
                    <a:srgbClr val="A26C00"/>
                  </a:gs>
                  <a:gs pos="45000">
                    <a:srgbClr val="A26C00"/>
                  </a:gs>
                  <a:gs pos="77000">
                    <a:srgbClr val="663300"/>
                  </a:gs>
                  <a:gs pos="100000">
                    <a:srgbClr val="663300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001024" y="5429264"/>
            <a:ext cx="357190" cy="714380"/>
            <a:chOff x="8358214" y="214290"/>
            <a:chExt cx="357190" cy="714380"/>
          </a:xfrm>
        </p:grpSpPr>
        <p:sp>
          <p:nvSpPr>
            <p:cNvPr id="12" name="Прямоугольник 11">
              <a:hlinkClick r:id="rId3" action="ppaction://hlinksldjump"/>
            </p:cNvPr>
            <p:cNvSpPr/>
            <p:nvPr/>
          </p:nvSpPr>
          <p:spPr>
            <a:xfrm>
              <a:off x="8358214" y="214290"/>
              <a:ext cx="357190" cy="714380"/>
            </a:xfrm>
            <a:prstGeom prst="rect">
              <a:avLst/>
            </a:prstGeom>
            <a:solidFill>
              <a:srgbClr val="4C2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Равнобедренный треугольник 12">
              <a:hlinkClick r:id="rId3" action="ppaction://hlinksldjump"/>
            </p:cNvPr>
            <p:cNvSpPr/>
            <p:nvPr/>
          </p:nvSpPr>
          <p:spPr>
            <a:xfrm rot="5400000">
              <a:off x="8322495" y="464323"/>
              <a:ext cx="428628" cy="2143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480C"/>
        </a:solidFill>
      </a:spPr>
      <a:bodyPr rtlCol="0" anchor="ctr"/>
      <a:lstStyle>
        <a:defPPr algn="ctr">
          <a:defRPr sz="3200"/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580</Words>
  <Application>Microsoft Office PowerPoint</Application>
  <PresentationFormat>Экран (4:3)</PresentationFormat>
  <Paragraphs>144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Оля</cp:lastModifiedBy>
  <cp:revision>213</cp:revision>
  <dcterms:created xsi:type="dcterms:W3CDTF">2009-01-31T12:43:58Z</dcterms:created>
  <dcterms:modified xsi:type="dcterms:W3CDTF">2012-12-06T17:23:12Z</dcterms:modified>
</cp:coreProperties>
</file>