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03B"/>
    <a:srgbClr val="FFFF66"/>
    <a:srgbClr val="079FC9"/>
    <a:srgbClr val="00DA63"/>
    <a:srgbClr val="FF2F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09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EEC58-3F95-4BDD-8870-08ED72C4453C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221EB-4115-41A3-B83F-F352D97F4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21EB-4115-41A3-B83F-F352D97F450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21EB-4115-41A3-B83F-F352D97F450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6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6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3"/>
            <a:ext cx="533400" cy="244476"/>
          </a:xfrm>
        </p:spPr>
        <p:txBody>
          <a:bodyPr/>
          <a:lstStyle/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1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3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5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7001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5"/>
            <a:ext cx="609600" cy="365125"/>
          </a:xfrm>
        </p:spPr>
        <p:txBody>
          <a:bodyPr/>
          <a:lstStyle/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3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3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5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6A283E-F8D6-47DC-A47B-6E04629D2C04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3377C1-5265-4473-9551-AED24F94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5" y="1071546"/>
            <a:ext cx="5286412" cy="4714908"/>
          </a:xfrm>
        </p:spPr>
        <p:txBody>
          <a:bodyPr>
            <a:prstTxWarp prst="textButton">
              <a:avLst/>
            </a:prstTxWarp>
            <a:normAutofit/>
          </a:bodyPr>
          <a:lstStyle/>
          <a:p>
            <a:pPr algn="ctr"/>
            <a:r>
              <a:rPr lang="ru-RU" sz="6000" spc="200" dirty="0" smtClean="0">
                <a:ln w="29210"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ruthCYR Ultra" pitchFamily="50" charset="-52"/>
                <a:cs typeface="Times New Roman" pitchFamily="18" charset="0"/>
              </a:rPr>
              <a:t>Классный</a:t>
            </a:r>
            <a:r>
              <a:rPr lang="ru-RU" sz="6000" spc="200" dirty="0" smtClean="0">
                <a:ln w="29210"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ruthCYR Ultra" pitchFamily="50" charset="-52"/>
                <a:cs typeface="Times New Roman" pitchFamily="18" charset="0"/>
              </a:rPr>
              <a:t> час </a:t>
            </a:r>
            <a:br>
              <a:rPr lang="ru-RU" sz="6000" spc="200" dirty="0" smtClean="0">
                <a:ln w="29210"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ruthCYR Ultra" pitchFamily="50" charset="-52"/>
                <a:cs typeface="Times New Roman" pitchFamily="18" charset="0"/>
              </a:rPr>
            </a:br>
            <a:endParaRPr lang="ru-RU" sz="6000" spc="200" dirty="0">
              <a:ln w="29210">
                <a:solidFill>
                  <a:schemeClr val="tx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ruthCYR Ultra" pitchFamily="50" charset="-52"/>
              <a:cs typeface="Times New Roman" pitchFamily="18" charset="0"/>
            </a:endParaRPr>
          </a:p>
        </p:txBody>
      </p:sp>
      <p:pic>
        <p:nvPicPr>
          <p:cNvPr id="4" name="Рисунок 3" descr="85698639_1821795_1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5" y="1140748"/>
            <a:ext cx="4000528" cy="40632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1" y="4826677"/>
            <a:ext cx="8501123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Ultra" pitchFamily="50" charset="-52"/>
                <a:cs typeface="Times New Roman" pitchFamily="18" charset="0"/>
              </a:rPr>
              <a:t>«Моя семья – моё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Ultra" pitchFamily="50" charset="-52"/>
                <a:cs typeface="Times New Roman" pitchFamily="18" charset="0"/>
              </a:rPr>
              <a:t> </a:t>
            </a:r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Ultra" pitchFamily="50" charset="-52"/>
                <a:cs typeface="Times New Roman" pitchFamily="18" charset="0"/>
              </a:rPr>
              <a:t>богатство</a:t>
            </a:r>
            <a:endParaRPr lang="ru-RU" sz="7200" b="1" dirty="0">
              <a:ln w="11430">
                <a:solidFill>
                  <a:schemeClr val="tx1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51" y="4929198"/>
            <a:ext cx="1714511" cy="1714512"/>
          </a:xfrm>
          <a:prstGeom prst="rect">
            <a:avLst/>
          </a:prstGeom>
          <a:noFill/>
        </p:spPr>
      </p:pic>
      <p:pic>
        <p:nvPicPr>
          <p:cNvPr id="7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" y="4857764"/>
            <a:ext cx="1928763" cy="1872887"/>
          </a:xfrm>
          <a:prstGeom prst="rect">
            <a:avLst/>
          </a:prstGeom>
          <a:noFill/>
        </p:spPr>
      </p:pic>
      <p:pic>
        <p:nvPicPr>
          <p:cNvPr id="8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14266" y="-14264"/>
            <a:ext cx="2285991" cy="2314520"/>
          </a:xfrm>
          <a:prstGeom prst="rect">
            <a:avLst/>
          </a:prstGeom>
          <a:noFill/>
        </p:spPr>
      </p:pic>
      <p:pic>
        <p:nvPicPr>
          <p:cNvPr id="9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6929461" y="214295"/>
            <a:ext cx="2214545" cy="2242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306A809185_C0A8CE16_033618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79714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500042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До новых встреч!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5" y="857234"/>
            <a:ext cx="6858048" cy="83099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>
                  <a:solidFill>
                    <a:srgbClr val="FFFF66"/>
                  </a:solidFill>
                </a:ln>
                <a:solidFill>
                  <a:srgbClr val="FFD03B"/>
                </a:solidFill>
              </a:rPr>
              <a:t>Отгадайте кроссворд</a:t>
            </a:r>
          </a:p>
        </p:txBody>
      </p:sp>
      <p:pic>
        <p:nvPicPr>
          <p:cNvPr id="4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1076898" y="566120"/>
            <a:ext cx="859017" cy="869739"/>
          </a:xfrm>
          <a:prstGeom prst="rect">
            <a:avLst/>
          </a:prstGeom>
          <a:noFill/>
        </p:spPr>
      </p:pic>
      <p:pic>
        <p:nvPicPr>
          <p:cNvPr id="6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00106" y="1000108"/>
            <a:ext cx="859017" cy="869738"/>
          </a:xfrm>
          <a:prstGeom prst="rect">
            <a:avLst/>
          </a:prstGeom>
          <a:noFill/>
        </p:spPr>
      </p:pic>
      <p:pic>
        <p:nvPicPr>
          <p:cNvPr id="7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7434882" y="1137626"/>
            <a:ext cx="859017" cy="869739"/>
          </a:xfrm>
          <a:prstGeom prst="rect">
            <a:avLst/>
          </a:prstGeom>
          <a:noFill/>
        </p:spPr>
      </p:pic>
      <p:pic>
        <p:nvPicPr>
          <p:cNvPr id="8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7500965" y="714358"/>
            <a:ext cx="859017" cy="869738"/>
          </a:xfrm>
          <a:prstGeom prst="rect">
            <a:avLst/>
          </a:prstGeom>
          <a:noFill/>
        </p:spPr>
      </p:pic>
      <p:pic>
        <p:nvPicPr>
          <p:cNvPr id="10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4845" y="-4843"/>
            <a:ext cx="776102" cy="785788"/>
          </a:xfrm>
          <a:prstGeom prst="rect">
            <a:avLst/>
          </a:prstGeom>
          <a:noFill/>
        </p:spPr>
      </p:pic>
      <p:pic>
        <p:nvPicPr>
          <p:cNvPr id="13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8367897" y="-2"/>
            <a:ext cx="776111" cy="785796"/>
          </a:xfrm>
          <a:prstGeom prst="rect">
            <a:avLst/>
          </a:prstGeom>
          <a:noFill/>
        </p:spPr>
      </p:pic>
      <p:pic>
        <p:nvPicPr>
          <p:cNvPr id="14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" y="5990082"/>
            <a:ext cx="857225" cy="867923"/>
          </a:xfrm>
          <a:prstGeom prst="rect">
            <a:avLst/>
          </a:prstGeom>
          <a:noFill/>
        </p:spPr>
      </p:pic>
      <p:pic>
        <p:nvPicPr>
          <p:cNvPr id="15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8292065" y="6006067"/>
            <a:ext cx="846656" cy="857223"/>
          </a:xfrm>
          <a:prstGeom prst="rect">
            <a:avLst/>
          </a:prstGeom>
          <a:noFill/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643044" y="2500306"/>
          <a:ext cx="6095997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D03B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00106" y="4648959"/>
            <a:ext cx="7215239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Ребус "сон" о –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Для мамы он отец, а для вас кто?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Первое слово, которое говорит малыш?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Ребус "ночь"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- д.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Последняя буква в алфавите.</a:t>
            </a:r>
          </a:p>
          <a:p>
            <a:pPr lvl="0"/>
            <a:endParaRPr lang="ru-RU" sz="2000" b="1" dirty="0">
              <a:ln/>
              <a:solidFill>
                <a:schemeClr val="accent3"/>
              </a:solidFill>
            </a:endParaRPr>
          </a:p>
          <a:p>
            <a:pPr lvl="0"/>
            <a:endParaRPr lang="ru-RU" b="1" dirty="0" smtClean="0">
              <a:ln/>
              <a:solidFill>
                <a:schemeClr val="accent3"/>
              </a:solidFill>
            </a:endParaRPr>
          </a:p>
          <a:p>
            <a:pPr lvl="0"/>
            <a:endParaRPr lang="ru-RU" b="1" dirty="0">
              <a:ln/>
              <a:solidFill>
                <a:schemeClr val="accent3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1643044" y="2500306"/>
          <a:ext cx="6095997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С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ы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н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D03B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643044" y="2500306"/>
          <a:ext cx="6095997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С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ы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н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д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е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д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у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ш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к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а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D03B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1643044" y="2500306"/>
          <a:ext cx="6095997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С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ы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н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д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е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д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у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ш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к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а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м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а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м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а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D03B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1643044" y="2500306"/>
          <a:ext cx="6095997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С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ы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н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д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е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д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у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ш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к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а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м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а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м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а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chemeClr val="tx1"/>
                          </a:solidFill>
                          <a:latin typeface="TruthCYR Ultra" pitchFamily="50" charset="-52"/>
                        </a:rPr>
                        <a:t>д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chemeClr val="tx1"/>
                          </a:solidFill>
                          <a:latin typeface="TruthCYR Ultra" pitchFamily="50" charset="-52"/>
                        </a:rPr>
                        <a:t>о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chemeClr val="tx1"/>
                          </a:solidFill>
                          <a:latin typeface="TruthCYR Ultra" pitchFamily="50" charset="-52"/>
                        </a:rPr>
                        <a:t>ч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chemeClr val="tx1"/>
                          </a:solidFill>
                          <a:latin typeface="TruthCYR Ultra" pitchFamily="50" charset="-52"/>
                        </a:rPr>
                        <a:t>ь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D03B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643044" y="2500306"/>
          <a:ext cx="6095997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С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ы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н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д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е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д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у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ш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к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latin typeface="TruthCYR Ultra" pitchFamily="50" charset="-52"/>
                        </a:rPr>
                        <a:t>а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м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а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м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C000"/>
                          </a:solidFill>
                          <a:latin typeface="TruthCYR Ultra" pitchFamily="50" charset="-52"/>
                        </a:rPr>
                        <a:t>а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chemeClr val="tx1"/>
                          </a:solidFill>
                          <a:latin typeface="TruthCYR Ultra" pitchFamily="50" charset="-52"/>
                        </a:rPr>
                        <a:t>д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chemeClr val="tx1"/>
                          </a:solidFill>
                          <a:latin typeface="TruthCYR Ultra" pitchFamily="50" charset="-52"/>
                        </a:rPr>
                        <a:t>о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chemeClr val="tx1"/>
                          </a:solidFill>
                          <a:latin typeface="TruthCYR Ultra" pitchFamily="50" charset="-52"/>
                        </a:rPr>
                        <a:t>ч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chemeClr val="tx1"/>
                          </a:solidFill>
                          <a:latin typeface="TruthCYR Ultra" pitchFamily="50" charset="-52"/>
                        </a:rPr>
                        <a:t>ь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D03B"/>
                          </a:solidFill>
                          <a:latin typeface="TruthCYR Ultra" pitchFamily="50" charset="-52"/>
                        </a:rPr>
                        <a:t>я</a:t>
                      </a:r>
                      <a:endParaRPr lang="ru-RU" sz="18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D03B"/>
                        </a:solidFill>
                        <a:latin typeface="TruthCYR Ultra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3" y="4786322"/>
            <a:ext cx="2758971" cy="1600203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786323"/>
            <a:ext cx="2800693" cy="1643074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emja_s_pafosom_580x387_no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0804" r="10804"/>
          <a:stretch>
            <a:fillRect/>
          </a:stretch>
        </p:blipFill>
        <p:spPr/>
      </p:pic>
      <p:pic>
        <p:nvPicPr>
          <p:cNvPr id="11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07644" flipH="1">
            <a:off x="1049552" y="117335"/>
            <a:ext cx="571563" cy="578695"/>
          </a:xfrm>
          <a:prstGeom prst="rect">
            <a:avLst/>
          </a:prstGeom>
          <a:noFill/>
        </p:spPr>
      </p:pic>
      <p:pic>
        <p:nvPicPr>
          <p:cNvPr id="13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07644" flipV="1">
            <a:off x="1553758" y="49913"/>
            <a:ext cx="591135" cy="598510"/>
          </a:xfrm>
          <a:prstGeom prst="rect">
            <a:avLst/>
          </a:prstGeom>
          <a:noFill/>
        </p:spPr>
      </p:pic>
      <p:pic>
        <p:nvPicPr>
          <p:cNvPr id="14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07644" flipH="1">
            <a:off x="2192560" y="117334"/>
            <a:ext cx="571563" cy="578695"/>
          </a:xfrm>
          <a:prstGeom prst="rect">
            <a:avLst/>
          </a:prstGeom>
          <a:noFill/>
        </p:spPr>
      </p:pic>
      <p:pic>
        <p:nvPicPr>
          <p:cNvPr id="15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07644" flipV="1">
            <a:off x="2768203" y="49913"/>
            <a:ext cx="591135" cy="598510"/>
          </a:xfrm>
          <a:prstGeom prst="rect">
            <a:avLst/>
          </a:prstGeom>
          <a:noFill/>
        </p:spPr>
      </p:pic>
      <p:pic>
        <p:nvPicPr>
          <p:cNvPr id="16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07644" flipH="1">
            <a:off x="3407005" y="117335"/>
            <a:ext cx="571563" cy="578695"/>
          </a:xfrm>
          <a:prstGeom prst="rect">
            <a:avLst/>
          </a:prstGeom>
          <a:noFill/>
        </p:spPr>
      </p:pic>
      <p:pic>
        <p:nvPicPr>
          <p:cNvPr id="17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07644" flipV="1">
            <a:off x="3982650" y="49914"/>
            <a:ext cx="591135" cy="598510"/>
          </a:xfrm>
          <a:prstGeom prst="rect">
            <a:avLst/>
          </a:prstGeom>
          <a:noFill/>
        </p:spPr>
      </p:pic>
      <p:pic>
        <p:nvPicPr>
          <p:cNvPr id="18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07644" flipH="1">
            <a:off x="4621453" y="117335"/>
            <a:ext cx="571563" cy="578695"/>
          </a:xfrm>
          <a:prstGeom prst="rect">
            <a:avLst/>
          </a:prstGeom>
          <a:noFill/>
        </p:spPr>
      </p:pic>
      <p:pic>
        <p:nvPicPr>
          <p:cNvPr id="19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07644" flipV="1">
            <a:off x="5197095" y="49914"/>
            <a:ext cx="591135" cy="598510"/>
          </a:xfrm>
          <a:prstGeom prst="rect">
            <a:avLst/>
          </a:prstGeom>
          <a:noFill/>
        </p:spPr>
      </p:pic>
      <p:pic>
        <p:nvPicPr>
          <p:cNvPr id="20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07644" flipH="1">
            <a:off x="5835899" y="117335"/>
            <a:ext cx="571563" cy="578695"/>
          </a:xfrm>
          <a:prstGeom prst="rect">
            <a:avLst/>
          </a:prstGeom>
          <a:noFill/>
        </p:spPr>
      </p:pic>
      <p:pic>
        <p:nvPicPr>
          <p:cNvPr id="21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07644" flipV="1">
            <a:off x="6411542" y="49913"/>
            <a:ext cx="591135" cy="598510"/>
          </a:xfrm>
          <a:prstGeom prst="rect">
            <a:avLst/>
          </a:prstGeom>
          <a:noFill/>
        </p:spPr>
      </p:pic>
      <p:pic>
        <p:nvPicPr>
          <p:cNvPr id="22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07644" flipH="1">
            <a:off x="7050343" y="117334"/>
            <a:ext cx="571563" cy="578695"/>
          </a:xfrm>
          <a:prstGeom prst="rect">
            <a:avLst/>
          </a:prstGeom>
          <a:noFill/>
        </p:spPr>
      </p:pic>
      <p:pic>
        <p:nvPicPr>
          <p:cNvPr id="23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07644" flipV="1">
            <a:off x="7554549" y="49914"/>
            <a:ext cx="591135" cy="598510"/>
          </a:xfrm>
          <a:prstGeom prst="rect">
            <a:avLst/>
          </a:prstGeom>
          <a:noFill/>
        </p:spPr>
      </p:pic>
      <p:pic>
        <p:nvPicPr>
          <p:cNvPr id="26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16200000" flipH="1">
            <a:off x="1262047" y="380955"/>
            <a:ext cx="142876" cy="238127"/>
          </a:xfrm>
          <a:prstGeom prst="rect">
            <a:avLst/>
          </a:prstGeom>
          <a:noFill/>
        </p:spPr>
      </p:pic>
      <p:pic>
        <p:nvPicPr>
          <p:cNvPr id="30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379380" flipH="1">
            <a:off x="8375130" y="1581142"/>
            <a:ext cx="190625" cy="317708"/>
          </a:xfrm>
          <a:prstGeom prst="rect">
            <a:avLst/>
          </a:prstGeom>
          <a:noFill/>
        </p:spPr>
      </p:pic>
      <p:pic>
        <p:nvPicPr>
          <p:cNvPr id="35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16200000" flipH="1">
            <a:off x="2333617" y="380955"/>
            <a:ext cx="142876" cy="238127"/>
          </a:xfrm>
          <a:prstGeom prst="rect">
            <a:avLst/>
          </a:prstGeom>
          <a:noFill/>
        </p:spPr>
      </p:pic>
      <p:pic>
        <p:nvPicPr>
          <p:cNvPr id="36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16200000" flipH="1">
            <a:off x="3619501" y="380955"/>
            <a:ext cx="142876" cy="238127"/>
          </a:xfrm>
          <a:prstGeom prst="rect">
            <a:avLst/>
          </a:prstGeom>
          <a:noFill/>
        </p:spPr>
      </p:pic>
      <p:pic>
        <p:nvPicPr>
          <p:cNvPr id="37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16200000" flipH="1">
            <a:off x="4833947" y="380955"/>
            <a:ext cx="142876" cy="238127"/>
          </a:xfrm>
          <a:prstGeom prst="rect">
            <a:avLst/>
          </a:prstGeom>
          <a:noFill/>
        </p:spPr>
      </p:pic>
      <p:pic>
        <p:nvPicPr>
          <p:cNvPr id="38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16200000" flipH="1">
            <a:off x="5976955" y="380955"/>
            <a:ext cx="142876" cy="238127"/>
          </a:xfrm>
          <a:prstGeom prst="rect">
            <a:avLst/>
          </a:prstGeom>
          <a:noFill/>
        </p:spPr>
      </p:pic>
      <p:pic>
        <p:nvPicPr>
          <p:cNvPr id="39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16200000" flipH="1">
            <a:off x="7191401" y="380956"/>
            <a:ext cx="142876" cy="238127"/>
          </a:xfrm>
          <a:prstGeom prst="rect">
            <a:avLst/>
          </a:prstGeom>
          <a:noFill/>
        </p:spPr>
      </p:pic>
      <p:pic>
        <p:nvPicPr>
          <p:cNvPr id="40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16200000" flipH="1">
            <a:off x="8262964" y="523855"/>
            <a:ext cx="142876" cy="238127"/>
          </a:xfrm>
          <a:prstGeom prst="rect">
            <a:avLst/>
          </a:prstGeom>
          <a:noFill/>
        </p:spPr>
      </p:pic>
      <p:pic>
        <p:nvPicPr>
          <p:cNvPr id="41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5400000" flipH="1">
            <a:off x="2976557" y="95227"/>
            <a:ext cx="142875" cy="238125"/>
          </a:xfrm>
          <a:prstGeom prst="rect">
            <a:avLst/>
          </a:prstGeom>
          <a:noFill/>
        </p:spPr>
      </p:pic>
      <p:pic>
        <p:nvPicPr>
          <p:cNvPr id="42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5400000" flipH="1">
            <a:off x="1762112" y="95227"/>
            <a:ext cx="142875" cy="238125"/>
          </a:xfrm>
          <a:prstGeom prst="rect">
            <a:avLst/>
          </a:prstGeom>
          <a:noFill/>
        </p:spPr>
      </p:pic>
      <p:pic>
        <p:nvPicPr>
          <p:cNvPr id="43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5400000" flipH="1">
            <a:off x="4262441" y="95227"/>
            <a:ext cx="142875" cy="238125"/>
          </a:xfrm>
          <a:prstGeom prst="rect">
            <a:avLst/>
          </a:prstGeom>
          <a:noFill/>
        </p:spPr>
      </p:pic>
      <p:pic>
        <p:nvPicPr>
          <p:cNvPr id="44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5400000" flipH="1">
            <a:off x="5405449" y="95227"/>
            <a:ext cx="142875" cy="238125"/>
          </a:xfrm>
          <a:prstGeom prst="rect">
            <a:avLst/>
          </a:prstGeom>
          <a:noFill/>
        </p:spPr>
      </p:pic>
      <p:pic>
        <p:nvPicPr>
          <p:cNvPr id="45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5400000" flipH="1">
            <a:off x="6691333" y="95227"/>
            <a:ext cx="142875" cy="238125"/>
          </a:xfrm>
          <a:prstGeom prst="rect">
            <a:avLst/>
          </a:prstGeom>
          <a:noFill/>
        </p:spPr>
      </p:pic>
      <p:pic>
        <p:nvPicPr>
          <p:cNvPr id="46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5400000" flipH="1">
            <a:off x="7834341" y="95227"/>
            <a:ext cx="142875" cy="238125"/>
          </a:xfrm>
          <a:prstGeom prst="rect">
            <a:avLst/>
          </a:prstGeom>
          <a:noFill/>
        </p:spPr>
      </p:pic>
      <p:pic>
        <p:nvPicPr>
          <p:cNvPr id="48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379380" flipH="1">
            <a:off x="3017281" y="4438663"/>
            <a:ext cx="190625" cy="317708"/>
          </a:xfrm>
          <a:prstGeom prst="rect">
            <a:avLst/>
          </a:prstGeom>
          <a:noFill/>
        </p:spPr>
      </p:pic>
      <p:pic>
        <p:nvPicPr>
          <p:cNvPr id="77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5990078"/>
            <a:ext cx="857224" cy="867921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571472" y="1000108"/>
            <a:ext cx="228601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Семья - </a:t>
            </a:r>
          </a:p>
        </p:txBody>
      </p:sp>
      <p:sp>
        <p:nvSpPr>
          <p:cNvPr id="79" name="Текст 78"/>
          <p:cNvSpPr>
            <a:spLocks noGrp="1"/>
          </p:cNvSpPr>
          <p:nvPr>
            <p:ph type="body" sz="half" idx="2"/>
          </p:nvPr>
        </p:nvSpPr>
        <p:spPr>
          <a:xfrm>
            <a:off x="571472" y="1714488"/>
            <a:ext cx="2209800" cy="378621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совокупность близких родственников, живущих вместе; родители с детьми; Женатый сын или замужняя дочь, отдельно живущие, составляют уже иную семью. </a:t>
            </a:r>
          </a:p>
          <a:p>
            <a:r>
              <a:rPr lang="ru-RU" sz="18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По В.Далю</a:t>
            </a:r>
          </a:p>
          <a:p>
            <a:endParaRPr lang="ru-RU" b="1" dirty="0" smtClean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3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07644" flipH="1">
            <a:off x="120858" y="117334"/>
            <a:ext cx="571563" cy="578695"/>
          </a:xfrm>
          <a:prstGeom prst="rect">
            <a:avLst/>
          </a:prstGeom>
          <a:noFill/>
        </p:spPr>
      </p:pic>
      <p:pic>
        <p:nvPicPr>
          <p:cNvPr id="84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07644" flipV="1">
            <a:off x="696501" y="49913"/>
            <a:ext cx="591135" cy="598510"/>
          </a:xfrm>
          <a:prstGeom prst="rect">
            <a:avLst/>
          </a:prstGeom>
          <a:noFill/>
        </p:spPr>
      </p:pic>
      <p:pic>
        <p:nvPicPr>
          <p:cNvPr id="86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16200000" flipH="1">
            <a:off x="261915" y="380955"/>
            <a:ext cx="142876" cy="238127"/>
          </a:xfrm>
          <a:prstGeom prst="rect">
            <a:avLst/>
          </a:prstGeom>
          <a:noFill/>
        </p:spPr>
      </p:pic>
      <p:pic>
        <p:nvPicPr>
          <p:cNvPr id="87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5400000" flipH="1">
            <a:off x="904855" y="95227"/>
            <a:ext cx="142875" cy="238125"/>
          </a:xfrm>
          <a:prstGeom prst="rect">
            <a:avLst/>
          </a:prstGeom>
          <a:noFill/>
        </p:spPr>
      </p:pic>
      <p:pic>
        <p:nvPicPr>
          <p:cNvPr id="89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07644" flipH="1">
            <a:off x="8050476" y="117336"/>
            <a:ext cx="571563" cy="578695"/>
          </a:xfrm>
          <a:prstGeom prst="rect">
            <a:avLst/>
          </a:prstGeom>
          <a:noFill/>
        </p:spPr>
      </p:pic>
      <p:pic>
        <p:nvPicPr>
          <p:cNvPr id="90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07644" flipV="1">
            <a:off x="8427837" y="121353"/>
            <a:ext cx="591135" cy="598510"/>
          </a:xfrm>
          <a:prstGeom prst="rect">
            <a:avLst/>
          </a:prstGeom>
          <a:noFill/>
        </p:spPr>
      </p:pic>
      <p:pic>
        <p:nvPicPr>
          <p:cNvPr id="93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5400000" flipH="1">
            <a:off x="8620153" y="166665"/>
            <a:ext cx="142875" cy="238125"/>
          </a:xfrm>
          <a:prstGeom prst="rect">
            <a:avLst/>
          </a:prstGeom>
          <a:noFill/>
        </p:spPr>
      </p:pic>
      <p:pic>
        <p:nvPicPr>
          <p:cNvPr id="94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 l="50549" t="91060" r="46154" b="3513"/>
          <a:stretch>
            <a:fillRect/>
          </a:stretch>
        </p:blipFill>
        <p:spPr bwMode="auto">
          <a:xfrm rot="5400000" flipH="1">
            <a:off x="476221" y="6310332"/>
            <a:ext cx="142876" cy="23812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571480"/>
            <a:ext cx="2500331" cy="450059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 словарю ТЕРРА ЛЕКСИКОН</a:t>
            </a:r>
          </a:p>
          <a:p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1800" b="1" dirty="0" smtClean="0">
                <a:ln w="1905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Основанная на браке или кровном родстве малая группа, члены которой связаны общностью быта, взаимной помощью, моральной и правовой ответственностью.</a:t>
            </a:r>
          </a:p>
          <a:p>
            <a:r>
              <a:rPr lang="ru-RU" sz="1800" b="1" dirty="0" smtClean="0">
                <a:ln w="1905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  <a:p>
            <a:endParaRPr lang="ru-RU" sz="1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Рисунок 4" descr="tumblr_l3w5iiAfZ01qcp4u7o1_50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4644" b="4644"/>
          <a:stretch>
            <a:fillRect/>
          </a:stretch>
        </p:blipFill>
        <p:spPr/>
      </p:pic>
      <p:pic>
        <p:nvPicPr>
          <p:cNvPr id="6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45483" flipH="1">
            <a:off x="3721982" y="1065059"/>
            <a:ext cx="1181202" cy="1195942"/>
          </a:xfrm>
          <a:prstGeom prst="rect">
            <a:avLst/>
          </a:prstGeom>
          <a:noFill/>
        </p:spPr>
      </p:pic>
      <p:pic>
        <p:nvPicPr>
          <p:cNvPr id="8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617996" flipH="1">
            <a:off x="6646855" y="4132740"/>
            <a:ext cx="1181202" cy="119594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9" y="1105288"/>
            <a:ext cx="842968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исторические формы семьи:</a:t>
            </a:r>
            <a:endParaRPr kumimoji="0" lang="ru-RU" sz="3200" b="1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spc="50" normalizeH="0" baseline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Парная</a:t>
            </a:r>
            <a:r>
              <a:rPr kumimoji="0" lang="ru-RU" sz="24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(раздельное имущество и неустойчивые связи между мужчиной и женщиной);</a:t>
            </a:r>
            <a:endParaRPr kumimoji="0" lang="ru-RU" sz="24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spc="50" normalizeH="0" baseline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Большая</a:t>
            </a:r>
            <a:r>
              <a:rPr kumimoji="0" lang="ru-RU" sz="24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(включающая несколько поколений родственников);</a:t>
            </a:r>
            <a:endParaRPr kumimoji="0" lang="ru-RU" sz="24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spc="50" normalizeH="0" baseline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Полигамная</a:t>
            </a:r>
            <a:r>
              <a:rPr kumimoji="0" lang="ru-RU" sz="24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(многоженство, многомужество),</a:t>
            </a:r>
            <a:endParaRPr kumimoji="0" lang="ru-RU" sz="24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spc="50" normalizeH="0" baseline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Моногамная</a:t>
            </a:r>
            <a:r>
              <a:rPr kumimoji="0" lang="ru-RU" sz="24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(иметь только одного супруга), возникла в первобытное общество и стала нормой брака.</a:t>
            </a:r>
            <a:endParaRPr kumimoji="0" lang="ru-RU" sz="24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Большинство современных семей состоит из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супругов и детей</a:t>
            </a:r>
            <a:r>
              <a:rPr kumimoji="0" lang="ru-RU" sz="2400" b="1" i="0" u="none" strike="noStrike" spc="50" normalizeH="0" baseline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1" i="0" u="none" strike="noStrike" spc="50" normalizeH="0" baseline="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нуклеарная</a:t>
            </a:r>
            <a:r>
              <a:rPr kumimoji="0" lang="ru-RU" sz="2400" b="1" i="0" u="none" strike="noStrike" spc="50" normalizeH="0" baseline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семья)</a:t>
            </a:r>
            <a:endParaRPr kumimoji="0" lang="ru-RU" sz="2400" b="1" i="0" u="none" strike="noStrike" spc="50" normalizeH="0" baseline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6730110" y="4444109"/>
            <a:ext cx="2398923" cy="2428859"/>
          </a:xfrm>
          <a:prstGeom prst="rect">
            <a:avLst/>
          </a:prstGeom>
          <a:noFill/>
        </p:spPr>
      </p:pic>
      <p:pic>
        <p:nvPicPr>
          <p:cNvPr id="4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5348" y="-5349"/>
            <a:ext cx="857224" cy="86792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6" y="1071547"/>
            <a:ext cx="86439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Первоначально семья включала самых близких родственников, то есть браки могли заключать люди, являвшиеся братьями и сестрами. Постепенно люди отказались и от этого; таким образом, семьи братьев и сестер стали расходиться, что дало толчок к возникновению рода.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Сначала во главе семьи стояла женщина; такая организация семьи называется матриархатом. Подобное главенство всегда позволяло установить, кто является матерью ребенка, отец же был неизвестен; для этого периода в развитии семьи существовало и материнское право, то есть особая система наследования.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 развитием человечества совершался постепенный отход от матриархата к патриархату, то есть во главе семьи оказался мужчина. Причиной такого изменения послужило то, что групповой брак изжил себя, поскольку почти всегда заключался между родственниками и возник парный брак, то есть в семье появились отец и мать.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Это позволило мужчинам начать обеспечивать свою семью, что привело к накоплению богатств в их руках. Органичным продолжением этого стало то, что теперь отец определял наследников, то есть возникло отцовское право.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Из парной семьи возникает моногамная, то есть такая, где супруги сохраняют верность друг другу, заботятся о хозяйстве и вместе растят детей. С развитием экономики женщины получили возможность самостоятельно зарабатывать, что уменьшило их зависимость от мужа и сделало браки более равноправными.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7" y="571485"/>
            <a:ext cx="750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Семьи в разные эпохи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6601" y="-6603"/>
            <a:ext cx="1058333" cy="1071540"/>
          </a:xfrm>
          <a:prstGeom prst="rect">
            <a:avLst/>
          </a:prstGeom>
          <a:noFill/>
        </p:spPr>
      </p:pic>
      <p:pic>
        <p:nvPicPr>
          <p:cNvPr id="5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8001012" y="0"/>
            <a:ext cx="1142988" cy="115725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214422"/>
            <a:ext cx="8143932" cy="52937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Генеалогия–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греч. наука о родословной, о родословии.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Родословная–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поколенная роспись лишь одного рода.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Генеалогический–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родословный. </a:t>
            </a:r>
          </a:p>
          <a:p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Рабочий стол\3a12f9ea587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143512"/>
            <a:ext cx="3303840" cy="112871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file2e71ef807b2d1f217ab0e42ce777adfa.jpg"/>
          <p:cNvPicPr>
            <a:picLocks noChangeAspect="1" noChangeArrowheads="1"/>
          </p:cNvPicPr>
          <p:nvPr/>
        </p:nvPicPr>
        <p:blipFill>
          <a:blip r:embed="rId4" cstate="print"/>
          <a:srcRect b="2083"/>
          <a:stretch>
            <a:fillRect/>
          </a:stretch>
        </p:blipFill>
        <p:spPr bwMode="auto">
          <a:xfrm>
            <a:off x="104452" y="142852"/>
            <a:ext cx="4824738" cy="659844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5063268" y="571787"/>
            <a:ext cx="3925124" cy="5500124"/>
            <a:chOff x="7497" y="572"/>
            <a:chExt cx="6180" cy="8662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97" y="2259"/>
              <a:ext cx="6180" cy="6975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8523" y="572"/>
              <a:ext cx="4274" cy="14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normalizeH="0" baseline="0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Constantia" pitchFamily="18" charset="0"/>
                </a:rPr>
                <a:t>Иван Никитин. </a:t>
              </a:r>
              <a:r>
                <a:rPr kumimoji="0" lang="ru-RU" b="1" i="1" u="none" strike="noStrike" normalizeH="0" baseline="0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Constantia" pitchFamily="18" charset="0"/>
                </a:rPr>
                <a:t>Родословное древо Русского государства</a:t>
              </a:r>
              <a:endParaRPr kumimoji="0" lang="ru-RU" b="1" i="0" u="none" strike="noStrike" normalizeH="0" baseline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endParaRPr>
            </a:p>
          </p:txBody>
        </p:sp>
      </p:grpSp>
      <p:pic>
        <p:nvPicPr>
          <p:cNvPr id="11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 flipH="1">
            <a:off x="5435044" y="279939"/>
            <a:ext cx="927789" cy="939366"/>
          </a:xfrm>
          <a:prstGeom prst="rect">
            <a:avLst/>
          </a:prstGeom>
          <a:noFill/>
        </p:spPr>
      </p:pic>
      <p:pic>
        <p:nvPicPr>
          <p:cNvPr id="12" name="Picture 2" descr="C:\Documents and Settings\Loner\Рабочий стол\010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H="1">
            <a:off x="7786710" y="357166"/>
            <a:ext cx="927789" cy="93936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193527"/>
            <a:ext cx="84296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r>
              <a:rPr kumimoji="0" lang="ru-RU" sz="4000" b="1" i="0" u="none" strike="noStrike" normalizeH="0" baseline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Подведём итоги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endParaRPr lang="ru-RU" sz="2800" dirty="0" smtClean="0">
              <a:latin typeface="Georg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1325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Что же такое семья?</a:t>
            </a:r>
            <a:endParaRPr kumimoji="0" lang="ru-RU" sz="2800" b="1" i="0" u="none" strike="noStrike" normalizeH="0" baseline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1325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Какие родственники бывают?</a:t>
            </a:r>
            <a:endParaRPr kumimoji="0" lang="ru-RU" sz="2800" b="1" i="0" u="none" strike="noStrike" normalizeH="0" baseline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1325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Что же такое генеалогия?</a:t>
            </a:r>
            <a:endParaRPr kumimoji="0" lang="ru-RU" sz="2800" b="1" i="0" u="none" strike="noStrike" normalizeH="0" baseline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1325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Что понравилось на уроке?</a:t>
            </a:r>
            <a:endParaRPr kumimoji="0" lang="ru-RU" sz="2800" b="1" i="0" u="none" strike="noStrike" normalizeH="0" baseline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Классный час Моя семья - моё богатство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3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Классный час Моя семья - моё богатство</Template>
  <TotalTime>1</TotalTime>
  <Words>487</Words>
  <Application>Microsoft Office PowerPoint</Application>
  <PresentationFormat>Экран (4:3)</PresentationFormat>
  <Paragraphs>113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Классный час Моя семья - моё богатство</vt:lpstr>
      <vt:lpstr>Обычная</vt:lpstr>
      <vt:lpstr>Классный час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</dc:title>
  <dc:creator>Admin</dc:creator>
  <cp:lastModifiedBy>Admin</cp:lastModifiedBy>
  <cp:revision>1</cp:revision>
  <dcterms:created xsi:type="dcterms:W3CDTF">2013-07-26T08:40:19Z</dcterms:created>
  <dcterms:modified xsi:type="dcterms:W3CDTF">2013-07-26T08:41:23Z</dcterms:modified>
</cp:coreProperties>
</file>