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485" autoAdjust="0"/>
  </p:normalViewPr>
  <p:slideViewPr>
    <p:cSldViewPr>
      <p:cViewPr varScale="1">
        <p:scale>
          <a:sx n="59" d="100"/>
          <a:sy n="59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830F3-16D1-4EE1-8E00-5812B8685C56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CBD25-9174-433A-BA12-05C95495B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02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CBD25-9174-433A-BA12-05C95495B4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286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Вклад </a:t>
            </a:r>
            <a:r>
              <a:rPr lang="ru-RU" sz="5300" dirty="0" err="1" smtClean="0"/>
              <a:t>М.В.Ломоносова</a:t>
            </a:r>
            <a:r>
              <a:rPr lang="ru-RU" sz="5300" dirty="0" smtClean="0"/>
              <a:t> в развитие науки химия.</a:t>
            </a: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1493669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Политова Елена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Колбинева</a:t>
            </a:r>
            <a:r>
              <a:rPr lang="ru-RU" dirty="0" smtClean="0"/>
              <a:t> З.Э.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97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43800" cy="864096"/>
          </a:xfrm>
        </p:spPr>
        <p:txBody>
          <a:bodyPr>
            <a:noAutofit/>
          </a:bodyPr>
          <a:lstStyle/>
          <a:p>
            <a:r>
              <a:rPr lang="ru-RU" sz="4000" i="1" dirty="0"/>
              <a:t>Закон о сохранении материи, точнее – веса и движения. 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715008" y="214290"/>
            <a:ext cx="3071834" cy="5328592"/>
          </a:xfrm>
        </p:spPr>
        <p:txBody>
          <a:bodyPr>
            <a:noAutofit/>
          </a:bodyPr>
          <a:lstStyle/>
          <a:p>
            <a:r>
              <a:rPr lang="ru-RU" sz="1600" dirty="0"/>
              <a:t>В работе </a:t>
            </a:r>
            <a:r>
              <a:rPr lang="ru-RU" sz="1600" b="1" i="1" dirty="0"/>
              <a:t>“Об отношении количества материи и веса” (1758) и в “Рассуждении о твердости и жидкости тел” (1760) </a:t>
            </a:r>
            <a:r>
              <a:rPr lang="ru-RU" sz="1600" dirty="0"/>
              <a:t>открытый Ломоносовым “всеобщий естественный закон” получил полное обоснование. </a:t>
            </a:r>
          </a:p>
          <a:p>
            <a:r>
              <a:rPr lang="ru-RU" sz="1600" b="1" i="1" dirty="0"/>
              <a:t>Обе работы были опубликованы на латинском языке, следовательно, были известны и за пределами России. </a:t>
            </a:r>
            <a:endParaRPr lang="ru-RU" sz="1600" dirty="0"/>
          </a:p>
          <a:p>
            <a:r>
              <a:rPr lang="ru-RU" sz="1600" b="1" i="1" dirty="0"/>
              <a:t>Но осознать значение сделанного Ломоносовым многие ученые тех лет так и не смогли</a:t>
            </a:r>
            <a:endParaRPr lang="ru-RU" sz="1600" dirty="0"/>
          </a:p>
        </p:txBody>
      </p:sp>
      <p:pic>
        <p:nvPicPr>
          <p:cNvPr id="7" name="Объект 6" descr="C:\Documents and Settings\Admin\Рабочий стол\химия\Attach.asp.jpe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285860"/>
            <a:ext cx="4857784" cy="32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758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b="1" i="1" dirty="0">
                <a:solidFill>
                  <a:schemeClr val="bg1"/>
                </a:solidFill>
              </a:rPr>
              <a:t>▼</a:t>
            </a:r>
            <a:r>
              <a:rPr lang="ru-RU" sz="1400" dirty="0">
                <a:solidFill>
                  <a:schemeClr val="bg1"/>
                </a:solidFill>
              </a:rPr>
              <a:t> Ученый </a:t>
            </a:r>
            <a:r>
              <a:rPr lang="ru-RU" sz="1400" b="1" i="1" dirty="0">
                <a:solidFill>
                  <a:schemeClr val="bg1"/>
                </a:solidFill>
              </a:rPr>
              <a:t>высказал предположения об органическом происхождении янтаря, каменного угля, нефти, торфа.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 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▼ Им </a:t>
            </a:r>
            <a:r>
              <a:rPr lang="ru-RU" sz="1400" b="1" i="1" dirty="0">
                <a:solidFill>
                  <a:schemeClr val="bg1"/>
                </a:solidFill>
              </a:rPr>
              <a:t>описаны процессы получения многих веществ: 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b="1" i="1" dirty="0">
                <a:solidFill>
                  <a:schemeClr val="bg1"/>
                </a:solidFill>
              </a:rPr>
              <a:t>железного купороса, меди из медного купороса, серы из руд, серной, азотной и соляной кислот.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b="1" i="1" dirty="0">
                <a:solidFill>
                  <a:schemeClr val="bg1"/>
                </a:solidFill>
              </a:rPr>
              <a:t> 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b="1" i="1" dirty="0">
                <a:solidFill>
                  <a:schemeClr val="bg1"/>
                </a:solidFill>
              </a:rPr>
              <a:t>▼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b="1" dirty="0">
                <a:solidFill>
                  <a:schemeClr val="bg1"/>
                </a:solidFill>
              </a:rPr>
              <a:t>1750 году</a:t>
            </a:r>
            <a:r>
              <a:rPr lang="ru-RU" sz="1400" dirty="0">
                <a:solidFill>
                  <a:schemeClr val="bg1"/>
                </a:solidFill>
              </a:rPr>
              <a:t> Ломоносов впервые наблюдает пассивацию металлов в концентрированной азотной кислоте. Он разрабатывает точные методы взвешивания, развивает применение объемных методов анализа. 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 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▼Здесь же в 1756 году он проводит ставшие классическими опыты по прокаливанию металлов в запаянных сосудах, опровергнув положения Бойля.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Еще одна революционная идея. </a:t>
            </a:r>
            <a:r>
              <a:rPr lang="ru-RU" sz="1400" b="1" i="1" dirty="0">
                <a:solidFill>
                  <a:schemeClr val="bg1"/>
                </a:solidFill>
              </a:rPr>
              <a:t>Никто раньше и предположить не мог, что воздух может вступать в реакции.</a:t>
            </a:r>
            <a:r>
              <a:rPr lang="ru-RU" sz="1400" dirty="0">
                <a:solidFill>
                  <a:schemeClr val="bg1"/>
                </a:solidFill>
              </a:rPr>
              <a:t> Он считался инертным, неспособным к взаимодействию. Только в 1775 году Лавуазье установит сложный состав воздуха и откроет кислород. </a:t>
            </a:r>
            <a:r>
              <a:rPr lang="ru-RU" sz="1400" b="1" i="1" dirty="0">
                <a:solidFill>
                  <a:schemeClr val="bg1"/>
                </a:solidFill>
              </a:rPr>
              <a:t>А пока Ломоносов только заявляет и доказывает, что корпускулы воздуха вступают в реакции.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 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▼</a:t>
            </a:r>
            <a:r>
              <a:rPr lang="ru-RU" sz="1400" b="1" i="1" dirty="0">
                <a:solidFill>
                  <a:schemeClr val="bg1"/>
                </a:solidFill>
              </a:rPr>
              <a:t>Ломоносов - основоположник новой науки физической химии.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Определение ей он дал в 1752 году.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 В 1754 году выходит в свет его книга ”Курс физической химии”. Этот курс он читает и в академическом университете.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Говоря о вкладе ученого в развитие химической науки, академик </a:t>
            </a:r>
            <a:r>
              <a:rPr lang="ru-RU" sz="1400" dirty="0" err="1">
                <a:solidFill>
                  <a:schemeClr val="bg1"/>
                </a:solidFill>
              </a:rPr>
              <a:t>П.Вальден</a:t>
            </a:r>
            <a:r>
              <a:rPr lang="ru-RU" sz="1400" dirty="0">
                <a:solidFill>
                  <a:schemeClr val="bg1"/>
                </a:solidFill>
              </a:rPr>
              <a:t> писал</a:t>
            </a:r>
            <a:r>
              <a:rPr lang="ru-RU" sz="1400" i="1" dirty="0">
                <a:solidFill>
                  <a:schemeClr val="bg1"/>
                </a:solidFill>
              </a:rPr>
              <a:t>: «Если мы сравним гигантскую программу физико-химических опытов Ломоносова с современным состоянием физической химии… то нас прямо поразит общность научного материала задуманной и созданной Ломоносовым физической химии… Его взгляды настолько современны, и изложение их настолько свежо, что при чтении их мы забываем, что полтораста лет разделяют нас, современных </a:t>
            </a:r>
            <a:r>
              <a:rPr lang="ru-RU" sz="1400" i="1" dirty="0" err="1">
                <a:solidFill>
                  <a:schemeClr val="bg1"/>
                </a:solidFill>
              </a:rPr>
              <a:t>физикохимиков</a:t>
            </a:r>
            <a:r>
              <a:rPr lang="ru-RU" sz="1400" i="1" dirty="0">
                <a:solidFill>
                  <a:schemeClr val="bg1"/>
                </a:solidFill>
              </a:rPr>
              <a:t>, от того, кто может быть назван “отцом физической химии”».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▼</a:t>
            </a:r>
            <a:r>
              <a:rPr lang="ru-RU" sz="1400" b="1" i="1" dirty="0">
                <a:solidFill>
                  <a:schemeClr val="bg1"/>
                </a:solidFill>
              </a:rPr>
              <a:t>Создал много приборов, среди которых вискозиметр, газовый барометр, точные термометры.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5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532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effectLst/>
              </a:rPr>
              <a:t>После Ломоносова сразу стало как-то неуютно. Как-то пусто. Как-то плохо.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i="1" dirty="0">
                <a:effectLst/>
              </a:rPr>
              <a:t>Академический университет, который так интенсивно развивался при Ломоносове, начал как-то дряхлеть, и, в конце концов, был закрыт.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i="1" dirty="0">
                <a:effectLst/>
              </a:rPr>
              <a:t>Опустела академическая лаборатория.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i="1" dirty="0">
                <a:effectLst/>
              </a:rPr>
              <a:t>Вскоре здание пришло в полную негодность и было разрушено в 1783 году.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i="1" dirty="0">
                <a:effectLst/>
              </a:rPr>
              <a:t>Начался примерно полувековой период застоя химии в России.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0960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6165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 </a:t>
            </a:r>
            <a:r>
              <a:rPr lang="ru-RU" b="1" i="1" dirty="0" smtClean="0"/>
              <a:t> </a:t>
            </a:r>
            <a:r>
              <a:rPr lang="ru-RU" sz="4000" b="1" i="1" dirty="0"/>
              <a:t>«… Широко распростирает химия руки свои в дела   </a:t>
            </a:r>
            <a:r>
              <a:rPr lang="ru-RU" sz="4000" b="1" i="1" dirty="0" smtClean="0"/>
              <a:t>человеческие.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/>
              <a:t> </a:t>
            </a:r>
            <a:r>
              <a:rPr lang="ru-RU" sz="4000" b="1" i="1" dirty="0"/>
              <a:t>Куда ни посмотрим, куда ни оглянемся, везде обращаются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i="1" dirty="0"/>
              <a:t>   </a:t>
            </a:r>
            <a:r>
              <a:rPr lang="ru-RU" sz="4000" b="1" i="1" dirty="0" smtClean="0"/>
              <a:t>  перед </a:t>
            </a:r>
            <a:r>
              <a:rPr lang="ru-RU" sz="4000" b="1" i="1" dirty="0"/>
              <a:t>очами   нашими успехи ее прилежания».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                                                                                                        </a:t>
            </a:r>
            <a:r>
              <a:rPr lang="ru-RU" b="1" i="1" dirty="0" smtClean="0"/>
              <a:t>                     </a:t>
            </a:r>
            <a:r>
              <a:rPr lang="ru-RU" b="1" i="1" dirty="0" err="1" smtClean="0"/>
              <a:t>М.В.Ломоносов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808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48680"/>
            <a:ext cx="75438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Химия середины </a:t>
            </a:r>
            <a:r>
              <a:rPr lang="en-US" dirty="0" smtClean="0"/>
              <a:t>XVIII</a:t>
            </a:r>
            <a:r>
              <a:rPr lang="ru-RU" dirty="0" smtClean="0"/>
              <a:t> века.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19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i="1" dirty="0" smtClean="0"/>
              <a:t>▼ Главенствующей и популярной была теория флогистона, выдвинутая </a:t>
            </a:r>
            <a:r>
              <a:rPr lang="ru-RU" sz="2400" b="1" i="1" dirty="0" err="1" smtClean="0"/>
              <a:t>Шталем</a:t>
            </a:r>
            <a:r>
              <a:rPr lang="ru-RU" sz="2400" b="1" i="1" dirty="0" smtClean="0"/>
              <a:t>.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b="1" i="1" dirty="0" smtClean="0"/>
              <a:t>▼</a:t>
            </a:r>
            <a:r>
              <a:rPr lang="ru-RU" sz="2400" b="1" i="1" dirty="0"/>
              <a:t>Еще одним интересным воззрением того времени было понятие теплорода</a:t>
            </a:r>
            <a:r>
              <a:rPr lang="ru-RU" sz="2400" b="1" i="1" dirty="0" smtClean="0"/>
              <a:t>.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b="1" i="1" dirty="0" smtClean="0"/>
              <a:t>▼</a:t>
            </a:r>
            <a:r>
              <a:rPr lang="ru-RU" sz="2400" b="1" i="1" dirty="0"/>
              <a:t>Из элементов были открыты только несколько металлов, сера и фосфор. </a:t>
            </a:r>
          </a:p>
          <a:p>
            <a:pPr marL="0" indent="0">
              <a:buNone/>
            </a:pPr>
            <a:r>
              <a:rPr lang="ru-RU" sz="2400" b="1" i="1" dirty="0" smtClean="0"/>
              <a:t>▼</a:t>
            </a:r>
            <a:r>
              <a:rPr lang="ru-RU" sz="2400" b="1" i="1" dirty="0"/>
              <a:t>Солями называли все твердые вещества имеющие какой-нибудь вкус. </a:t>
            </a:r>
          </a:p>
          <a:p>
            <a:pPr marL="0" indent="0">
              <a:buNone/>
            </a:pPr>
            <a:r>
              <a:rPr lang="ru-RU" sz="2400" b="1" i="1" dirty="0"/>
              <a:t> </a:t>
            </a:r>
            <a:r>
              <a:rPr lang="ru-RU" sz="2400" b="1" i="1" dirty="0" smtClean="0"/>
              <a:t>▼</a:t>
            </a:r>
            <a:r>
              <a:rPr lang="ru-RU" sz="2400" b="1" i="1" dirty="0"/>
              <a:t>Вещества обозначали рисунками, больше похожими на древнеегипетские иероглифы, причем у каждого ученого эти значки были свои.</a:t>
            </a:r>
          </a:p>
          <a:p>
            <a:pPr marL="0" indent="0">
              <a:buNone/>
            </a:pPr>
            <a:r>
              <a:rPr lang="ru-RU" sz="2400" b="1" i="1" dirty="0"/>
              <a:t> </a:t>
            </a:r>
          </a:p>
          <a:p>
            <a:endParaRPr lang="ru-RU" sz="1100" b="1" i="1" dirty="0"/>
          </a:p>
        </p:txBody>
      </p:sp>
    </p:spTree>
    <p:extLst>
      <p:ext uri="{BB962C8B-B14F-4D97-AF65-F5344CB8AC3E}">
        <p14:creationId xmlns="" xmlns:p14="http://schemas.microsoft.com/office/powerpoint/2010/main" val="24201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>В 1745 г. Ломоносов Высочайшим указом Елизаветы Петровны был назначен профессором химии, и стал действительным членом Российской Академии наук.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Объект 5" descr="C:\Documents and Settings\Admin\Рабочий стол\химия\4abcaf97c38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5616" y="1844824"/>
            <a:ext cx="63367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9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5229200"/>
            <a:ext cx="75438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первой в России химической лаборатории.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3320108" cy="648072"/>
          </a:xfrm>
        </p:spPr>
        <p:txBody>
          <a:bodyPr>
            <a:normAutofit fontScale="25000" lnSpcReduction="20000"/>
          </a:bodyPr>
          <a:lstStyle/>
          <a:p>
            <a:r>
              <a:rPr lang="ru-RU" sz="6400" i="1" dirty="0"/>
              <a:t>Прошение М. В. Ломоносова об    </a:t>
            </a:r>
            <a:r>
              <a:rPr lang="ru-RU" sz="6400" i="1" dirty="0" smtClean="0"/>
              <a:t>  учреждении</a:t>
            </a:r>
            <a:endParaRPr lang="ru-RU" sz="6400" dirty="0"/>
          </a:p>
          <a:p>
            <a:r>
              <a:rPr lang="ru-RU" sz="6400" i="1" dirty="0"/>
              <a:t>химической лаборатории</a:t>
            </a:r>
            <a:endParaRPr lang="ru-RU" sz="6400" dirty="0"/>
          </a:p>
          <a:p>
            <a:r>
              <a:rPr lang="ru-RU" sz="6400" dirty="0"/>
              <a:t> 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004048" y="908720"/>
            <a:ext cx="3682752" cy="504056"/>
          </a:xfrm>
        </p:spPr>
        <p:txBody>
          <a:bodyPr>
            <a:normAutofit fontScale="77500" lnSpcReduction="20000"/>
          </a:bodyPr>
          <a:lstStyle/>
          <a:p>
            <a:r>
              <a:rPr lang="ru-RU" sz="1900" i="1" dirty="0" smtClean="0"/>
              <a:t>План </a:t>
            </a:r>
            <a:r>
              <a:rPr lang="ru-RU" sz="1900" i="1" dirty="0"/>
              <a:t>химической лаборатории</a:t>
            </a:r>
            <a:endParaRPr lang="ru-RU" sz="1900" dirty="0"/>
          </a:p>
          <a:p>
            <a:r>
              <a:rPr lang="ru-RU" sz="1800" dirty="0"/>
              <a:t> </a:t>
            </a:r>
          </a:p>
          <a:p>
            <a:endParaRPr lang="ru-RU" dirty="0"/>
          </a:p>
        </p:txBody>
      </p:sp>
      <p:pic>
        <p:nvPicPr>
          <p:cNvPr id="9" name="Объект 8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28801"/>
            <a:ext cx="352365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Объект 9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716016" y="1700808"/>
            <a:ext cx="3459857" cy="318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599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4211668" cy="164307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                                                                                          Дом   </a:t>
            </a:r>
            <a:r>
              <a:rPr lang="ru-RU" i="1" dirty="0"/>
              <a:t>М. В. Ломоносова на Мойке.</a:t>
            </a:r>
            <a:endParaRPr lang="ru-RU" dirty="0"/>
          </a:p>
          <a:p>
            <a:r>
              <a:rPr lang="ru-RU" i="1" dirty="0"/>
              <a:t>Литография Виктора по рисунку Л. О. </a:t>
            </a:r>
            <a:r>
              <a:rPr lang="ru-RU" i="1" dirty="0" err="1"/>
              <a:t>Премацци</a:t>
            </a:r>
            <a:r>
              <a:rPr lang="ru-RU" i="1" dirty="0"/>
              <a:t>. XIX век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000628" y="692697"/>
            <a:ext cx="3686172" cy="878915"/>
          </a:xfrm>
        </p:spPr>
        <p:txBody>
          <a:bodyPr/>
          <a:lstStyle/>
          <a:p>
            <a:r>
              <a:rPr lang="ru-RU" i="1" dirty="0" smtClean="0"/>
              <a:t>     </a:t>
            </a:r>
            <a:r>
              <a:rPr lang="ru-RU" sz="2000" i="1" dirty="0" smtClean="0"/>
              <a:t>Химическая </a:t>
            </a:r>
            <a:r>
              <a:rPr lang="ru-RU" sz="2000" i="1" dirty="0"/>
              <a:t>лаборатория.</a:t>
            </a:r>
            <a:endParaRPr lang="ru-RU" sz="2000" dirty="0"/>
          </a:p>
          <a:p>
            <a:endParaRPr lang="ru-RU" b="0" dirty="0"/>
          </a:p>
        </p:txBody>
      </p:sp>
      <p:pic>
        <p:nvPicPr>
          <p:cNvPr id="7" name="Объект 6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2132856"/>
            <a:ext cx="38164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716016" y="1719262"/>
            <a:ext cx="3535809" cy="286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122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27788"/>
            <a:ext cx="8229600" cy="13884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692697"/>
            <a:ext cx="3165748" cy="72008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Макет химической лаборатории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692697"/>
            <a:ext cx="4041775" cy="28803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7" name="Объект 6" descr="C:\Documents and Settings\Admin\Рабочий стол\химия\lab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564905"/>
            <a:ext cx="37444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 descr="C:\Documents and Settings\Admin\Рабочий стол\картины к ломоносову\stol.jpg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45025" y="2514302"/>
            <a:ext cx="4041775" cy="345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75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2435870"/>
          </a:xfrm>
        </p:spPr>
        <p:txBody>
          <a:bodyPr>
            <a:normAutofit/>
          </a:bodyPr>
          <a:lstStyle/>
          <a:p>
            <a:r>
              <a:rPr lang="ru-RU" sz="3600" i="1" dirty="0"/>
              <a:t>Собственноручная запись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М</a:t>
            </a:r>
            <a:r>
              <a:rPr lang="ru-RU" sz="3600" i="1" dirty="0"/>
              <a:t>. В. </a:t>
            </a:r>
            <a:r>
              <a:rPr lang="ru-RU" sz="3600" i="1" dirty="0" smtClean="0"/>
              <a:t>Ломоносова</a:t>
            </a:r>
            <a:r>
              <a:rPr lang="ru-RU" sz="3600" i="1" dirty="0"/>
              <a:t> </a:t>
            </a:r>
            <a:r>
              <a:rPr lang="ru-RU" sz="3600" i="1" dirty="0" smtClean="0"/>
              <a:t>в </a:t>
            </a:r>
            <a:r>
              <a:rPr lang="ru-RU" sz="3600" i="1" dirty="0"/>
              <a:t>лабораторном журнале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i="1" dirty="0" smtClean="0"/>
              <a:t>                                                           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00562" y="2500306"/>
            <a:ext cx="4143404" cy="3643338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Остался </a:t>
            </a:r>
            <a:r>
              <a:rPr lang="ru-RU" sz="1800" dirty="0"/>
              <a:t>только замечательный </a:t>
            </a:r>
            <a:r>
              <a:rPr lang="ru-RU" sz="1800" i="1" dirty="0"/>
              <a:t>лабораторный дневник “Химические и оптические</a:t>
            </a:r>
            <a:r>
              <a:rPr lang="ru-RU" sz="1800" dirty="0"/>
              <a:t> </a:t>
            </a:r>
            <a:r>
              <a:rPr lang="ru-RU" sz="1800" i="1" dirty="0"/>
              <a:t>записи”,</a:t>
            </a:r>
            <a:r>
              <a:rPr lang="ru-RU" sz="1800" dirty="0"/>
              <a:t> который раскрывает огромную экспериментальную работу, охватывающую самые разнообразные научные, инструментальные и технические задачи.</a:t>
            </a:r>
          </a:p>
          <a:p>
            <a:r>
              <a:rPr lang="ru-RU" sz="1800" dirty="0" smtClean="0"/>
              <a:t>Состоит </a:t>
            </a:r>
            <a:r>
              <a:rPr lang="ru-RU" sz="1800" dirty="0"/>
              <a:t>он из 169 записей разнообразного содержания, главным образом с планами различных опытов или приборов. </a:t>
            </a:r>
          </a:p>
        </p:txBody>
      </p:sp>
      <p:pic>
        <p:nvPicPr>
          <p:cNvPr id="10" name="Объект 9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2357430"/>
            <a:ext cx="320149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91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В 1740-е гг. Ломоносов разработал корпускулярную теорию строения вещества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Атомы он называл элементами, а молекулы – корпускулами. </a:t>
            </a:r>
          </a:p>
          <a:p>
            <a:pPr marL="0" indent="0">
              <a:buNone/>
            </a:pPr>
            <a:r>
              <a:rPr lang="ru-RU" b="1" i="1" dirty="0" smtClean="0"/>
              <a:t>«</a:t>
            </a:r>
            <a:r>
              <a:rPr lang="ru-RU" b="1" i="1" dirty="0"/>
              <a:t>Корпускулы разнородны, – считал Ломоносов, – когда элементы их различны и соединены различным образом или в различном числе: от этого зависит бесконечное разнообразие тел».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1748 - М. В. Ломоносов выпускает работу "Опыт теории упругости воздуха"</a:t>
            </a:r>
            <a:r>
              <a:rPr lang="ru-RU" dirty="0"/>
              <a:t>, где объяснял упругость газов движением их частиц, таким образом вплотную подойдя к теории атомического строения вещества.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2495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387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Вклад М.В.Ломоносова в развитие науки химия.</vt:lpstr>
      <vt:lpstr>  «… Широко распростирает химия руки свои в дела   человеческие.  Куда ни посмотрим, куда ни оглянемся, везде обращаются       перед очами   нашими успехи ее прилежания».                                                                                                                              М.В.Ломоносов   </vt:lpstr>
      <vt:lpstr>Химия середины XVIII века.</vt:lpstr>
      <vt:lpstr>В 1745 г. Ломоносов Высочайшим указом Елизаветы Петровны был назначен профессором химии, и стал действительным членом Российской Академии наук.   </vt:lpstr>
      <vt:lpstr>Создание первой в России химической лаборатории.</vt:lpstr>
      <vt:lpstr>Слайд 6</vt:lpstr>
      <vt:lpstr>Слайд 7</vt:lpstr>
      <vt:lpstr>Собственноручная запись  М. В. Ломоносова в лабораторном журнале                                                             </vt:lpstr>
      <vt:lpstr>В 1740-е гг. Ломоносов разработал корпускулярную теорию строения вещества</vt:lpstr>
      <vt:lpstr>Закон о сохранении материи, точнее – веса и движения. </vt:lpstr>
      <vt:lpstr>▼ Ученый высказал предположения об органическом происхождении янтаря, каменного угля, нефти, торфа.   ▼ Им описаны процессы получения многих веществ:  железного купороса, меди из медного купороса, серы из руд, серной, азотной и соляной кислот.   ▼ В 1750 году Ломоносов впервые наблюдает пассивацию металлов в концентрированной азотной кислоте. Он разрабатывает точные методы взвешивания, развивает применение объемных методов анализа.    ▼Здесь же в 1756 году он проводит ставшие классическими опыты по прокаливанию металлов в запаянных сосудах, опровергнув положения Бойля. Еще одна революционная идея. Никто раньше и предположить не мог, что воздух может вступать в реакции. Он считался инертным, неспособным к взаимодействию. Только в 1775 году Лавуазье установит сложный состав воздуха и откроет кислород. А пока Ломоносов только заявляет и доказывает, что корпускулы воздуха вступают в реакции.   ▼Ломоносов - основоположник новой науки физической химии.  Определение ей он дал в 1752 году.  В 1754 году выходит в свет его книга ”Курс физической химии”. Этот курс он читает и в академическом университете. Говоря о вкладе ученого в развитие химической науки, академик П.Вальден писал: «Если мы сравним гигантскую программу физико-химических опытов Ломоносова с современным состоянием физической химии… то нас прямо поразит общность научного материала задуманной и созданной Ломоносовым физической химии… Его взгляды настолько современны, и изложение их настолько свежо, что при чтении их мы забываем, что полтораста лет разделяют нас, современных физикохимиков, от того, кто может быть назван “отцом физической химии”». ▼Создал много приборов, среди которых вискозиметр, газовый барометр, точные термометры. </vt:lpstr>
      <vt:lpstr>После Ломоносова сразу стало как-то неуютно. Как-то пусто. Как-то плохо.  Академический университет, который так интенсивно развивался при Ломоносове, начал как-то дряхлеть, и, в конце концов, был закрыт.  Опустела академическая лаборатория.  Вскоре здание пришло в полную негодность и было разрушено в 1783 году.  Начался примерно полувековой период застоя химии в России.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М.В.Ломоносова в развитие науки химия.</dc:title>
  <cp:lastModifiedBy>Admin</cp:lastModifiedBy>
  <cp:revision>17</cp:revision>
  <dcterms:modified xsi:type="dcterms:W3CDTF">2012-12-10T15:01:33Z</dcterms:modified>
</cp:coreProperties>
</file>