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30"/>
  </p:notesMasterIdLst>
  <p:sldIdLst>
    <p:sldId id="283" r:id="rId2"/>
    <p:sldId id="286" r:id="rId3"/>
    <p:sldId id="284" r:id="rId4"/>
    <p:sldId id="292" r:id="rId5"/>
    <p:sldId id="289" r:id="rId6"/>
    <p:sldId id="256" r:id="rId7"/>
    <p:sldId id="281" r:id="rId8"/>
    <p:sldId id="257" r:id="rId9"/>
    <p:sldId id="293" r:id="rId10"/>
    <p:sldId id="294" r:id="rId11"/>
    <p:sldId id="259" r:id="rId12"/>
    <p:sldId id="260" r:id="rId13"/>
    <p:sldId id="295" r:id="rId14"/>
    <p:sldId id="261" r:id="rId15"/>
    <p:sldId id="264" r:id="rId16"/>
    <p:sldId id="265" r:id="rId17"/>
    <p:sldId id="266" r:id="rId18"/>
    <p:sldId id="296" r:id="rId19"/>
    <p:sldId id="267" r:id="rId20"/>
    <p:sldId id="269" r:id="rId21"/>
    <p:sldId id="270" r:id="rId22"/>
    <p:sldId id="268" r:id="rId23"/>
    <p:sldId id="282" r:id="rId24"/>
    <p:sldId id="297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74" autoAdjust="0"/>
  </p:normalViewPr>
  <p:slideViewPr>
    <p:cSldViewPr>
      <p:cViewPr varScale="1">
        <p:scale>
          <a:sx n="71" d="100"/>
          <a:sy n="71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F59D-7E41-4D61-B5BA-326873A1A69C}" type="datetimeFigureOut">
              <a:rPr lang="ru-RU" smtClean="0"/>
              <a:pPr/>
              <a:t>23.01.2012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9CD6-8330-4F20-8711-C40EAFFA9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9CD6-8330-4F20-8711-C40EAFFA98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9CD6-8330-4F20-8711-C40EAFFA98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9CD6-8330-4F20-8711-C40EAFFA98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9CD6-8330-4F20-8711-C40EAFFA98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059" r:id="rId17"/>
    <p:sldLayoutId id="2147484061" r:id="rId18"/>
    <p:sldLayoutId id="2147484063" r:id="rId19"/>
    <p:sldLayoutId id="2147484065" r:id="rId20"/>
    <p:sldLayoutId id="2147484067" r:id="rId21"/>
    <p:sldLayoutId id="2147484068" r:id="rId22"/>
    <p:sldLayoutId id="2147484070" r:id="rId23"/>
    <p:sldLayoutId id="2147484071" r:id="rId24"/>
    <p:sldLayoutId id="2147484072" r:id="rId25"/>
    <p:sldLayoutId id="2147484077" r:id="rId26"/>
    <p:sldLayoutId id="2147484080" r:id="rId27"/>
    <p:sldLayoutId id="2147483769" r:id="rId28"/>
    <p:sldLayoutId id="2147484081" r:id="rId29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15304" cy="4429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Разговор о тайном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 помощью тайного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3357554" y="3500438"/>
            <a:ext cx="5114778" cy="246090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4300" dirty="0" smtClean="0"/>
          </a:p>
          <a:p>
            <a:endParaRPr lang="ru-RU" dirty="0" smtClean="0"/>
          </a:p>
          <a:p>
            <a:r>
              <a:rPr lang="ru-RU" sz="3600" dirty="0" smtClean="0"/>
              <a:t>Абстракционизм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4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5" y="3357562"/>
            <a:ext cx="2500329" cy="3357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«Черный квадрат» - </a:t>
            </a:r>
          </a:p>
          <a:p>
            <a:r>
              <a:rPr lang="ru-RU" sz="4000" dirty="0" smtClean="0"/>
              <a:t>это вершина искусства. </a:t>
            </a:r>
          </a:p>
          <a:p>
            <a:r>
              <a:rPr lang="ru-RU" sz="4000" dirty="0" smtClean="0"/>
              <a:t>Это всё и одновременно ничего. </a:t>
            </a:r>
          </a:p>
          <a:p>
            <a:r>
              <a:rPr lang="ru-RU" sz="4000" dirty="0" smtClean="0"/>
              <a:t>Это искания художников, доведенные до нуля. За ним нет искусства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Malevich.Chernyj_kvad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643206" cy="3214710"/>
          </a:xfrm>
          <a:prstGeom prst="rect">
            <a:avLst/>
          </a:prstGeom>
        </p:spPr>
      </p:pic>
      <p:pic>
        <p:nvPicPr>
          <p:cNvPr id="6" name="Рисунок 5" descr="Malevich.Supremati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9000"/>
            <a:ext cx="285748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500174"/>
            <a:ext cx="5781675" cy="50006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 Кандинский-представитель экспрессионизма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71625"/>
            <a:ext cx="3071813" cy="4554538"/>
          </a:xfrm>
        </p:spPr>
        <p:txBody>
          <a:bodyPr/>
          <a:lstStyle/>
          <a:p>
            <a:r>
              <a:rPr lang="ru-RU" sz="2400" dirty="0" smtClean="0"/>
              <a:t>Лат. «</a:t>
            </a:r>
            <a:r>
              <a:rPr lang="en-US" sz="2400" dirty="0" err="1" smtClean="0"/>
              <a:t>expressio</a:t>
            </a:r>
            <a:r>
              <a:rPr lang="ru-RU" sz="2400" dirty="0" smtClean="0"/>
              <a:t>»-</a:t>
            </a:r>
            <a:r>
              <a:rPr lang="en-US" sz="2400" dirty="0" smtClean="0"/>
              <a:t> </a:t>
            </a:r>
            <a:r>
              <a:rPr lang="ru-RU" sz="2400" dirty="0" smtClean="0"/>
              <a:t>выражение.</a:t>
            </a:r>
          </a:p>
          <a:p>
            <a:r>
              <a:rPr lang="ru-RU" sz="2400" dirty="0" smtClean="0"/>
              <a:t> </a:t>
            </a:r>
            <a:r>
              <a:rPr lang="ru-RU" dirty="0" smtClean="0"/>
              <a:t>Для его работ характерны яркие проявления чувств, настроений, мыслей.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285860"/>
            <a:ext cx="6667500" cy="51482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Черная решетка.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642918"/>
            <a:ext cx="3043230" cy="55721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Он  создавал картины динамичными </a:t>
            </a:r>
          </a:p>
          <a:p>
            <a:r>
              <a:rPr lang="ru-RU" sz="3600" dirty="0" smtClean="0"/>
              <a:t>цветовыми и световыми пятнами, линиями,</a:t>
            </a:r>
          </a:p>
          <a:p>
            <a:r>
              <a:rPr lang="ru-RU" sz="3600" dirty="0" smtClean="0"/>
              <a:t>объемными формами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5143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3600" dirty="0" smtClean="0"/>
              <a:t>В его  картинах  властвуют</a:t>
            </a:r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стихийные эмоции, </a:t>
            </a:r>
          </a:p>
          <a:p>
            <a:pPr>
              <a:buNone/>
            </a:pPr>
            <a:r>
              <a:rPr lang="ru-RU" sz="3600" dirty="0" smtClean="0"/>
              <a:t>           ритм, </a:t>
            </a:r>
          </a:p>
          <a:p>
            <a:pPr>
              <a:buNone/>
            </a:pPr>
            <a:r>
              <a:rPr lang="ru-RU" sz="3600" dirty="0" smtClean="0"/>
              <a:t>экспрессивные линии,       яркие цветовые пятна,    активно   воздействующие   </a:t>
            </a:r>
          </a:p>
          <a:p>
            <a:pPr>
              <a:buNone/>
            </a:pPr>
            <a:r>
              <a:rPr lang="ru-RU" sz="3600" dirty="0" smtClean="0"/>
              <a:t>     на зрителя.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810000" cy="506730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Кандинский. Белая линия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48200" y="928670"/>
            <a:ext cx="4038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его  картинах  властвуют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стихийные эмоции, </a:t>
            </a:r>
          </a:p>
          <a:p>
            <a:pPr>
              <a:buNone/>
            </a:pPr>
            <a:r>
              <a:rPr lang="ru-RU" dirty="0" smtClean="0"/>
              <a:t>           ритм, </a:t>
            </a:r>
          </a:p>
          <a:p>
            <a:pPr>
              <a:buNone/>
            </a:pPr>
            <a:r>
              <a:rPr lang="ru-RU" dirty="0" smtClean="0"/>
              <a:t>экспрессивные линии,       яркие цветовые пятна,    активно   воздействующие   </a:t>
            </a:r>
          </a:p>
          <a:p>
            <a:pPr>
              <a:buNone/>
            </a:pPr>
            <a:r>
              <a:rPr lang="ru-RU" dirty="0" smtClean="0"/>
              <a:t>     на зрителя.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500174"/>
            <a:ext cx="5238750" cy="51435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3008313" cy="5126055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Основное в картинах  Кандинского- выражение духовной сущности человека.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В. Кандинский. Маленькая мечта в красном</a:t>
            </a:r>
            <a:endParaRPr lang="ru-RU" sz="2400" dirty="0"/>
          </a:p>
        </p:txBody>
      </p:sp>
      <p:pic>
        <p:nvPicPr>
          <p:cNvPr id="7" name="Рисунок 6" descr="маленькая мечта в красном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716" b="7716"/>
          <a:stretch>
            <a:fillRect/>
          </a:stretch>
        </p:blipFill>
        <p:spPr>
          <a:xfrm>
            <a:off x="0" y="1714500"/>
            <a:ext cx="5715000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Кандинский. Сумеречное.</a:t>
            </a:r>
            <a:endParaRPr lang="ru-RU" dirty="0"/>
          </a:p>
        </p:txBody>
      </p:sp>
      <p:pic>
        <p:nvPicPr>
          <p:cNvPr id="6" name="Рисунок 5" descr="сумеречно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119" b="241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Кандинский. Казаки.</a:t>
            </a:r>
            <a:endParaRPr lang="ru-RU" dirty="0"/>
          </a:p>
        </p:txBody>
      </p:sp>
      <p:pic>
        <p:nvPicPr>
          <p:cNvPr id="9" name="Рисунок 8" descr="казак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5791200" cy="44148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Последняя акварель.1944г.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8329642" cy="5072098"/>
          </a:xfrm>
        </p:spPr>
        <p:txBody>
          <a:bodyPr>
            <a:normAutofit/>
          </a:bodyPr>
          <a:lstStyle/>
          <a:p>
            <a:r>
              <a:rPr lang="ru-RU" sz="4400" u="sng" dirty="0" smtClean="0"/>
              <a:t>Абстракционизм</a:t>
            </a:r>
            <a:r>
              <a:rPr lang="ru-RU" sz="4400" dirty="0" smtClean="0"/>
              <a:t> – один из течений авангардного изобразительного  искусства.  Яркие его представители  – </a:t>
            </a:r>
          </a:p>
          <a:p>
            <a:r>
              <a:rPr lang="ru-RU" sz="4400" dirty="0" smtClean="0"/>
              <a:t> К. Малевич  и  В. Кандинский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4057650" cy="5591175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929190" y="1600200"/>
            <a:ext cx="375761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В. Кандинский</a:t>
            </a:r>
          </a:p>
          <a:p>
            <a:pPr>
              <a:buNone/>
            </a:pPr>
            <a:r>
              <a:rPr lang="ru-RU" dirty="0" smtClean="0"/>
              <a:t>          Этажи.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hmet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428736"/>
            <a:ext cx="4500594" cy="51435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Р.Ахметвалиев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Р. </a:t>
            </a:r>
            <a:r>
              <a:rPr lang="ru-RU" dirty="0" err="1" smtClean="0"/>
              <a:t>Ахметвалиев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ahmet-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93" b="85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4864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Ханнанов</a:t>
            </a:r>
            <a:r>
              <a:rPr lang="ru-RU" dirty="0" smtClean="0"/>
              <a:t>. Колыбельная . Рождение мифа.</a:t>
            </a:r>
            <a:endParaRPr lang="ru-RU" dirty="0"/>
          </a:p>
        </p:txBody>
      </p:sp>
      <p:pic>
        <p:nvPicPr>
          <p:cNvPr id="6" name="Рисунок 5" descr="han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071546"/>
            <a:ext cx="2714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</a:t>
            </a:r>
            <a:r>
              <a:rPr lang="ru-RU" dirty="0" err="1" smtClean="0"/>
              <a:t>Латфуллин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латфулли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11" b="21111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Устремление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Р. </a:t>
            </a:r>
            <a:r>
              <a:rPr lang="ru-RU" dirty="0" err="1" smtClean="0"/>
              <a:t>Гаитов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раичс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479" b="54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с. Ольги Кулаги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Г</a:t>
            </a:r>
            <a:r>
              <a:rPr lang="ru-RU" dirty="0" err="1" smtClean="0"/>
              <a:t>аитов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стам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52" y="0"/>
            <a:ext cx="69412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Р.  </a:t>
            </a:r>
            <a:r>
              <a:rPr lang="ru-RU" dirty="0" err="1" smtClean="0"/>
              <a:t>Гаитов</a:t>
            </a:r>
            <a:endParaRPr lang="ru-RU" dirty="0"/>
          </a:p>
        </p:txBody>
      </p:sp>
      <p:pic>
        <p:nvPicPr>
          <p:cNvPr id="5" name="Рисунок 4" descr="эстамп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85" b="33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57232"/>
            <a:ext cx="4357718" cy="564360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Абстракционизм-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искусство</a:t>
            </a:r>
            <a:br>
              <a:rPr lang="ru-RU" sz="4000" dirty="0" smtClean="0"/>
            </a:br>
            <a:r>
              <a:rPr lang="ru-RU" sz="4000" dirty="0" smtClean="0"/>
              <a:t>удалённое,</a:t>
            </a:r>
            <a:br>
              <a:rPr lang="ru-RU" sz="4000" dirty="0" smtClean="0"/>
            </a:br>
            <a:r>
              <a:rPr lang="ru-RU" sz="4000" dirty="0" smtClean="0"/>
              <a:t>отвлеченное,</a:t>
            </a:r>
            <a:br>
              <a:rPr lang="ru-RU" sz="4000" dirty="0" smtClean="0"/>
            </a:br>
            <a:r>
              <a:rPr lang="ru-RU" sz="4000" dirty="0" smtClean="0"/>
              <a:t>беспредметное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Рисунок 4" descr="image002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033" b="5033"/>
          <a:stretch>
            <a:fillRect/>
          </a:stretch>
        </p:blipFill>
        <p:spPr>
          <a:xfrm>
            <a:off x="142875" y="214291"/>
            <a:ext cx="4357688" cy="63579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4643438" y="285728"/>
            <a:ext cx="4286280" cy="4286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В. Кандинский.   Небесно - </a:t>
            </a:r>
            <a:r>
              <a:rPr lang="ru-RU" sz="2000" dirty="0" err="1" smtClean="0"/>
              <a:t>голубой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8186766" cy="5143536"/>
          </a:xfrm>
        </p:spPr>
        <p:txBody>
          <a:bodyPr/>
          <a:lstStyle/>
          <a:p>
            <a:r>
              <a:rPr lang="ru-RU" sz="4400" dirty="0" smtClean="0"/>
              <a:t>В своих картинах абстракционисты мысли, эмоции и чувства передают </a:t>
            </a:r>
            <a:r>
              <a:rPr lang="ru-RU" sz="4400" i="1" dirty="0" smtClean="0"/>
              <a:t>через световые и цветовые пятна, линии и формы, а самих предметов не изображают совсем.</a:t>
            </a:r>
            <a:endParaRPr lang="ru-RU" sz="4400" dirty="0" smtClean="0"/>
          </a:p>
          <a:p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1500174"/>
            <a:ext cx="7500990" cy="50006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Они отказались от рисунка, колорита, перспективы, понятий верха и низа, линии горизонта, силы тяготения и создают неземное искусство, оторванное от земли.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785813"/>
            <a:ext cx="8501063" cy="57864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429625" cy="78581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Мы видим  изображения</a:t>
            </a:r>
            <a:br>
              <a:rPr lang="ru-RU" sz="2400" dirty="0" smtClean="0"/>
            </a:br>
            <a:r>
              <a:rPr lang="ru-RU" sz="2400" dirty="0" smtClean="0"/>
              <a:t>                              не  предметов ,  а  их  образов</a:t>
            </a:r>
            <a:endParaRPr lang="ru-RU" sz="2400" dirty="0"/>
          </a:p>
        </p:txBody>
      </p:sp>
      <p:pic>
        <p:nvPicPr>
          <p:cNvPr id="6" name="Рисунок 5" descr="kandinsky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572428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r>
              <a:rPr lang="ru-RU" dirty="0" smtClean="0"/>
              <a:t>Абстракционизм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428736"/>
            <a:ext cx="3614734" cy="4768865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В картинах – взгляд как бы   из космоса,    устремленный в пространство.</a:t>
            </a:r>
          </a:p>
          <a:p>
            <a:endParaRPr lang="ru-RU" sz="4000" dirty="0" smtClean="0"/>
          </a:p>
          <a:p>
            <a:r>
              <a:rPr lang="ru-RU" sz="2800" dirty="0" smtClean="0"/>
              <a:t>       Кандинский В.</a:t>
            </a:r>
          </a:p>
          <a:p>
            <a:r>
              <a:rPr lang="ru-RU" sz="2800" dirty="0" smtClean="0"/>
              <a:t>          </a:t>
            </a:r>
            <a:r>
              <a:rPr lang="ru-RU" sz="2800" dirty="0" err="1" smtClean="0"/>
              <a:t>Марнау</a:t>
            </a:r>
            <a:r>
              <a:rPr lang="ru-RU" sz="2800" dirty="0" smtClean="0"/>
              <a:t>. Сад.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273050"/>
            <a:ext cx="4400552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00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66"/>
            <a:ext cx="457200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857364"/>
            <a:ext cx="5119690" cy="421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Картина с белой каймой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uprematist-Composition_Male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23825"/>
            <a:ext cx="5429250" cy="67341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220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К.Малевич.</a:t>
            </a:r>
            <a:br>
              <a:rPr lang="ru-RU" dirty="0" smtClean="0"/>
            </a:br>
            <a:r>
              <a:rPr lang="ru-RU" dirty="0" err="1" smtClean="0"/>
              <a:t>Супрематическая</a:t>
            </a:r>
            <a:r>
              <a:rPr lang="ru-RU" dirty="0" smtClean="0"/>
              <a:t> композиция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357298"/>
            <a:ext cx="3008313" cy="476886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Создал течение «супрематизм» («</a:t>
            </a:r>
            <a:r>
              <a:rPr lang="en-US" sz="9600" dirty="0" smtClean="0"/>
              <a:t>super</a:t>
            </a:r>
            <a:r>
              <a:rPr lang="ru-RU" sz="9600" dirty="0" smtClean="0"/>
              <a:t>»-высший).</a:t>
            </a:r>
          </a:p>
          <a:p>
            <a:r>
              <a:rPr lang="ru-RU" sz="9600" dirty="0" smtClean="0"/>
              <a:t>В своих картинах использовал выразительные средства архитектуры, музыки, художественной промышленности, создавал конструкции из объемов, линий, геометрических фигур.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342</Words>
  <PresentationFormat>Экран (4:3)</PresentationFormat>
  <Paragraphs>77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              Разговор о тайном   с помощью тайного   </vt:lpstr>
      <vt:lpstr>Слайд 2</vt:lpstr>
      <vt:lpstr>Абстракционизм-    искусство удалённое, отвлеченное, беспредметное  </vt:lpstr>
      <vt:lpstr>Слайд 4</vt:lpstr>
      <vt:lpstr>Слайд 5</vt:lpstr>
      <vt:lpstr>Мы видим  изображения                               не  предметов ,  а  их  образов</vt:lpstr>
      <vt:lpstr>Абстракционизм</vt:lpstr>
      <vt:lpstr> Картина с белой каймой.</vt:lpstr>
      <vt:lpstr>К.Малевич. Супрематическая композиция </vt:lpstr>
      <vt:lpstr>Слайд 10</vt:lpstr>
      <vt:lpstr>В. Кандинский-представитель экспрессионизма</vt:lpstr>
      <vt:lpstr>Черная решетка.</vt:lpstr>
      <vt:lpstr>Слайд 13</vt:lpstr>
      <vt:lpstr>В Кандинский. Белая линия</vt:lpstr>
      <vt:lpstr>Слайд 15</vt:lpstr>
      <vt:lpstr>В. Кандинский. Маленькая мечта в красном</vt:lpstr>
      <vt:lpstr>В. Кандинский. Сумеречное.</vt:lpstr>
      <vt:lpstr>В. Кандинский. Казаки.</vt:lpstr>
      <vt:lpstr>Последняя акварель.1944г.</vt:lpstr>
      <vt:lpstr>Слайд 20</vt:lpstr>
      <vt:lpstr>Р.Ахметвалиев.</vt:lpstr>
      <vt:lpstr>Р. Ахметвалиев.</vt:lpstr>
      <vt:lpstr>В. Ханнанов. Колыбельная . Рождение мифа.</vt:lpstr>
      <vt:lpstr>Н. Латфуллин.</vt:lpstr>
      <vt:lpstr>Р. Гаитов.</vt:lpstr>
      <vt:lpstr>Р. Гаитов</vt:lpstr>
      <vt:lpstr>Слайд 27</vt:lpstr>
      <vt:lpstr>Р.  Гаитов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Абстракционизм</dc:title>
  <cp:lastModifiedBy>Admin</cp:lastModifiedBy>
  <cp:revision>40</cp:revision>
  <dcterms:modified xsi:type="dcterms:W3CDTF">2012-01-22T20:07:20Z</dcterms:modified>
</cp:coreProperties>
</file>