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1" r:id="rId6"/>
    <p:sldId id="261" r:id="rId7"/>
    <p:sldId id="265" r:id="rId8"/>
    <p:sldId id="264" r:id="rId9"/>
    <p:sldId id="274" r:id="rId10"/>
    <p:sldId id="275" r:id="rId11"/>
    <p:sldId id="277" r:id="rId12"/>
    <p:sldId id="262" r:id="rId13"/>
    <p:sldId id="272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1" autoAdjust="0"/>
    <p:restoredTop sz="94660"/>
  </p:normalViewPr>
  <p:slideViewPr>
    <p:cSldViewPr>
      <p:cViewPr varScale="1">
        <p:scale>
          <a:sx n="51" d="100"/>
          <a:sy n="51" d="100"/>
        </p:scale>
        <p:origin x="-103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5E2F6-C7B4-4A34-874E-4C558FAE226E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FF49D8-CAB4-4207-B560-33C50FC41A3E}">
      <dgm:prSet phldrT="[Текст]"/>
      <dgm:spPr/>
      <dgm:t>
        <a:bodyPr/>
        <a:lstStyle/>
        <a:p>
          <a:r>
            <a:rPr lang="ru-RU" b="1" dirty="0" smtClean="0"/>
            <a:t>НАРУШЕНИЯ РЕЧИ </a:t>
          </a:r>
        </a:p>
        <a:p>
          <a:r>
            <a:rPr lang="ru-RU" b="1" dirty="0" smtClean="0"/>
            <a:t>У ДЕТЕЙ С НАРУШЕНИЕМ СЛУХА</a:t>
          </a:r>
          <a:endParaRPr lang="ru-RU" b="1" dirty="0"/>
        </a:p>
      </dgm:t>
    </dgm:pt>
    <dgm:pt modelId="{889EF1E1-F2FC-4360-9F28-C1E03A8AF649}" type="parTrans" cxnId="{77852EE6-0A68-42B6-8EC9-563BD225F594}">
      <dgm:prSet/>
      <dgm:spPr/>
      <dgm:t>
        <a:bodyPr/>
        <a:lstStyle/>
        <a:p>
          <a:endParaRPr lang="ru-RU"/>
        </a:p>
      </dgm:t>
    </dgm:pt>
    <dgm:pt modelId="{CD553F6E-635A-477D-BFDF-EBF0087A6CF5}" type="sibTrans" cxnId="{77852EE6-0A68-42B6-8EC9-563BD225F594}">
      <dgm:prSet/>
      <dgm:spPr/>
      <dgm:t>
        <a:bodyPr/>
        <a:lstStyle/>
        <a:p>
          <a:endParaRPr lang="ru-RU"/>
        </a:p>
      </dgm:t>
    </dgm:pt>
    <dgm:pt modelId="{BF50D582-009E-4979-947D-6FB4730B4C0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300" dirty="0" smtClean="0"/>
            <a:t>НЕ СВЯЗАННЫЕ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300" dirty="0" smtClean="0"/>
            <a:t>С НАРУШЕНИЕМ СЛУХА</a:t>
          </a:r>
          <a:endParaRPr lang="ru-RU" sz="2300" dirty="0"/>
        </a:p>
      </dgm:t>
    </dgm:pt>
    <dgm:pt modelId="{3CDAB317-B0FA-4508-8F7D-8C6A989C67FD}" type="parTrans" cxnId="{C05F7F97-84FB-42CA-B463-E133BE7A7858}">
      <dgm:prSet/>
      <dgm:spPr/>
      <dgm:t>
        <a:bodyPr/>
        <a:lstStyle/>
        <a:p>
          <a:endParaRPr lang="ru-RU"/>
        </a:p>
      </dgm:t>
    </dgm:pt>
    <dgm:pt modelId="{FEDA7AFF-BAE9-4B46-9662-CF810E9C4E64}" type="sibTrans" cxnId="{C05F7F97-84FB-42CA-B463-E133BE7A7858}">
      <dgm:prSet/>
      <dgm:spPr/>
      <dgm:t>
        <a:bodyPr/>
        <a:lstStyle/>
        <a:p>
          <a:endParaRPr lang="ru-RU"/>
        </a:p>
      </dgm:t>
    </dgm:pt>
    <dgm:pt modelId="{8DA8E687-E9C0-44D1-BE15-39B3BC92D533}">
      <dgm:prSet phldrT="[Текст]"/>
      <dgm:spPr/>
      <dgm:t>
        <a:bodyPr/>
        <a:lstStyle/>
        <a:p>
          <a:r>
            <a:rPr lang="ru-RU" dirty="0" smtClean="0"/>
            <a:t>НЕПОСРЕДСТВЕННО СВЯЗАННЫЕ С НАРУШЕНИЕМ СЛУХА</a:t>
          </a:r>
          <a:endParaRPr lang="ru-RU" dirty="0"/>
        </a:p>
      </dgm:t>
    </dgm:pt>
    <dgm:pt modelId="{E8EC18B0-D49A-4DB1-A268-130FB376CF6F}" type="sibTrans" cxnId="{78DE3304-5C33-4E30-88B7-C9F8E347D82E}">
      <dgm:prSet/>
      <dgm:spPr/>
      <dgm:t>
        <a:bodyPr/>
        <a:lstStyle/>
        <a:p>
          <a:endParaRPr lang="ru-RU"/>
        </a:p>
      </dgm:t>
    </dgm:pt>
    <dgm:pt modelId="{5B6B8AD1-9104-4B0A-B37A-1E14A4FE9883}" type="parTrans" cxnId="{78DE3304-5C33-4E30-88B7-C9F8E347D82E}">
      <dgm:prSet/>
      <dgm:spPr/>
      <dgm:t>
        <a:bodyPr/>
        <a:lstStyle/>
        <a:p>
          <a:endParaRPr lang="ru-RU"/>
        </a:p>
      </dgm:t>
    </dgm:pt>
    <dgm:pt modelId="{AEA89C4A-78DB-4E4D-A3E2-57CAC8F3A5E9}" type="pres">
      <dgm:prSet presAssocID="{4A55E2F6-C7B4-4A34-874E-4C558FAE226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7445742-508E-4259-A1CB-9E762219CCF4}" type="pres">
      <dgm:prSet presAssocID="{F0FF49D8-CAB4-4207-B560-33C50FC41A3E}" presName="singleCycle" presStyleCnt="0"/>
      <dgm:spPr/>
    </dgm:pt>
    <dgm:pt modelId="{2BC7A70A-249D-499F-BC38-54D99EFB038E}" type="pres">
      <dgm:prSet presAssocID="{F0FF49D8-CAB4-4207-B560-33C50FC41A3E}" presName="singleCenter" presStyleLbl="node1" presStyleIdx="0" presStyleCnt="3" custScaleX="649763" custLinFactNeighborX="1449" custLinFactNeighborY="-4501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792D1F07-4505-4B82-ACEC-FD148445B56C}" type="pres">
      <dgm:prSet presAssocID="{5B6B8AD1-9104-4B0A-B37A-1E14A4FE9883}" presName="Name56" presStyleLbl="parChTrans1D2" presStyleIdx="0" presStyleCnt="2"/>
      <dgm:spPr/>
      <dgm:t>
        <a:bodyPr/>
        <a:lstStyle/>
        <a:p>
          <a:endParaRPr lang="ru-RU"/>
        </a:p>
      </dgm:t>
    </dgm:pt>
    <dgm:pt modelId="{65A8490C-320C-4DD3-B736-04BDFD0E01AD}" type="pres">
      <dgm:prSet presAssocID="{8DA8E687-E9C0-44D1-BE15-39B3BC92D533}" presName="text0" presStyleLbl="node1" presStyleIdx="1" presStyleCnt="3" custScaleX="479940" custRadScaleRad="119191" custRadScaleInc="-107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BF56E-4467-49FC-AA3B-529445164FC3}" type="pres">
      <dgm:prSet presAssocID="{3CDAB317-B0FA-4508-8F7D-8C6A989C67FD}" presName="Name56" presStyleLbl="parChTrans1D2" presStyleIdx="1" presStyleCnt="2"/>
      <dgm:spPr/>
      <dgm:t>
        <a:bodyPr/>
        <a:lstStyle/>
        <a:p>
          <a:endParaRPr lang="ru-RU"/>
        </a:p>
      </dgm:t>
    </dgm:pt>
    <dgm:pt modelId="{9EE9E80C-31C5-4667-B763-05D297C0C2EB}" type="pres">
      <dgm:prSet presAssocID="{BF50D582-009E-4979-947D-6FB4730B4C0A}" presName="text0" presStyleLbl="node1" presStyleIdx="2" presStyleCnt="3" custScaleX="482153" custRadScaleRad="128386" custRadScaleInc="-93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CBE356-55AC-49FC-9ECF-92FF274EF38B}" type="presOf" srcId="{5B6B8AD1-9104-4B0A-B37A-1E14A4FE9883}" destId="{792D1F07-4505-4B82-ACEC-FD148445B56C}" srcOrd="0" destOrd="0" presId="urn:microsoft.com/office/officeart/2008/layout/RadialCluster"/>
    <dgm:cxn modelId="{1B2A618E-9BC7-4FDA-AA4C-4F3542A6F1B4}" type="presOf" srcId="{8DA8E687-E9C0-44D1-BE15-39B3BC92D533}" destId="{65A8490C-320C-4DD3-B736-04BDFD0E01AD}" srcOrd="0" destOrd="0" presId="urn:microsoft.com/office/officeart/2008/layout/RadialCluster"/>
    <dgm:cxn modelId="{71F0579C-C0FF-441C-99DC-CA151717D8DF}" type="presOf" srcId="{F0FF49D8-CAB4-4207-B560-33C50FC41A3E}" destId="{2BC7A70A-249D-499F-BC38-54D99EFB038E}" srcOrd="0" destOrd="0" presId="urn:microsoft.com/office/officeart/2008/layout/RadialCluster"/>
    <dgm:cxn modelId="{78DE3304-5C33-4E30-88B7-C9F8E347D82E}" srcId="{F0FF49D8-CAB4-4207-B560-33C50FC41A3E}" destId="{8DA8E687-E9C0-44D1-BE15-39B3BC92D533}" srcOrd="0" destOrd="0" parTransId="{5B6B8AD1-9104-4B0A-B37A-1E14A4FE9883}" sibTransId="{E8EC18B0-D49A-4DB1-A268-130FB376CF6F}"/>
    <dgm:cxn modelId="{D148ACE7-1510-4336-95D8-0F8DCD1EC396}" type="presOf" srcId="{3CDAB317-B0FA-4508-8F7D-8C6A989C67FD}" destId="{B1CBF56E-4467-49FC-AA3B-529445164FC3}" srcOrd="0" destOrd="0" presId="urn:microsoft.com/office/officeart/2008/layout/RadialCluster"/>
    <dgm:cxn modelId="{C05F7F97-84FB-42CA-B463-E133BE7A7858}" srcId="{F0FF49D8-CAB4-4207-B560-33C50FC41A3E}" destId="{BF50D582-009E-4979-947D-6FB4730B4C0A}" srcOrd="1" destOrd="0" parTransId="{3CDAB317-B0FA-4508-8F7D-8C6A989C67FD}" sibTransId="{FEDA7AFF-BAE9-4B46-9662-CF810E9C4E64}"/>
    <dgm:cxn modelId="{34A4AA6E-A99C-4D2D-BF07-6471635FDDA7}" type="presOf" srcId="{4A55E2F6-C7B4-4A34-874E-4C558FAE226E}" destId="{AEA89C4A-78DB-4E4D-A3E2-57CAC8F3A5E9}" srcOrd="0" destOrd="0" presId="urn:microsoft.com/office/officeart/2008/layout/RadialCluster"/>
    <dgm:cxn modelId="{77852EE6-0A68-42B6-8EC9-563BD225F594}" srcId="{4A55E2F6-C7B4-4A34-874E-4C558FAE226E}" destId="{F0FF49D8-CAB4-4207-B560-33C50FC41A3E}" srcOrd="0" destOrd="0" parTransId="{889EF1E1-F2FC-4360-9F28-C1E03A8AF649}" sibTransId="{CD553F6E-635A-477D-BFDF-EBF0087A6CF5}"/>
    <dgm:cxn modelId="{E79743C8-7B1C-4FD2-8A68-9B9AB7B6D10F}" type="presOf" srcId="{BF50D582-009E-4979-947D-6FB4730B4C0A}" destId="{9EE9E80C-31C5-4667-B763-05D297C0C2EB}" srcOrd="0" destOrd="0" presId="urn:microsoft.com/office/officeart/2008/layout/RadialCluster"/>
    <dgm:cxn modelId="{79EB27CC-2E4B-49C6-94CA-72A84DF43F5F}" type="presParOf" srcId="{AEA89C4A-78DB-4E4D-A3E2-57CAC8F3A5E9}" destId="{47445742-508E-4259-A1CB-9E762219CCF4}" srcOrd="0" destOrd="0" presId="urn:microsoft.com/office/officeart/2008/layout/RadialCluster"/>
    <dgm:cxn modelId="{4CAE4DA4-900E-41D1-84FC-82F402F6A25E}" type="presParOf" srcId="{47445742-508E-4259-A1CB-9E762219CCF4}" destId="{2BC7A70A-249D-499F-BC38-54D99EFB038E}" srcOrd="0" destOrd="0" presId="urn:microsoft.com/office/officeart/2008/layout/RadialCluster"/>
    <dgm:cxn modelId="{95C12A4E-65B5-4F36-BC80-B07D21A9A9E2}" type="presParOf" srcId="{47445742-508E-4259-A1CB-9E762219CCF4}" destId="{792D1F07-4505-4B82-ACEC-FD148445B56C}" srcOrd="1" destOrd="0" presId="urn:microsoft.com/office/officeart/2008/layout/RadialCluster"/>
    <dgm:cxn modelId="{FE67B95F-C7FD-48C9-AAFF-5E7D6A055EC1}" type="presParOf" srcId="{47445742-508E-4259-A1CB-9E762219CCF4}" destId="{65A8490C-320C-4DD3-B736-04BDFD0E01AD}" srcOrd="2" destOrd="0" presId="urn:microsoft.com/office/officeart/2008/layout/RadialCluster"/>
    <dgm:cxn modelId="{4874439B-1F25-40A3-976E-5F2252F68E65}" type="presParOf" srcId="{47445742-508E-4259-A1CB-9E762219CCF4}" destId="{B1CBF56E-4467-49FC-AA3B-529445164FC3}" srcOrd="3" destOrd="0" presId="urn:microsoft.com/office/officeart/2008/layout/RadialCluster"/>
    <dgm:cxn modelId="{4A4C6FDF-1413-46BF-93A2-924B040CCBEF}" type="presParOf" srcId="{47445742-508E-4259-A1CB-9E762219CCF4}" destId="{9EE9E80C-31C5-4667-B763-05D297C0C2EB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7A70A-249D-499F-BC38-54D99EFB038E}">
      <dsp:nvSpPr>
        <dsp:cNvPr id="0" name=""/>
        <dsp:cNvSpPr/>
      </dsp:nvSpPr>
      <dsp:spPr>
        <a:xfrm>
          <a:off x="141745" y="0"/>
          <a:ext cx="8822409" cy="13577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НАРУШЕНИЯ РЕЧИ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У ДЕТЕЙ С НАРУШЕНИЕМ СЛУХА</a:t>
          </a:r>
          <a:endParaRPr lang="ru-RU" sz="3000" b="1" kern="1200" dirty="0"/>
        </a:p>
      </dsp:txBody>
      <dsp:txXfrm>
        <a:off x="208027" y="66282"/>
        <a:ext cx="8689845" cy="1225224"/>
      </dsp:txXfrm>
    </dsp:sp>
    <dsp:sp modelId="{792D1F07-4505-4B82-ACEC-FD148445B56C}">
      <dsp:nvSpPr>
        <dsp:cNvPr id="0" name=""/>
        <dsp:cNvSpPr/>
      </dsp:nvSpPr>
      <dsp:spPr>
        <a:xfrm rot="8405911">
          <a:off x="2777373" y="1707598"/>
          <a:ext cx="10906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065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8490C-320C-4DD3-B736-04BDFD0E01AD}">
      <dsp:nvSpPr>
        <dsp:cNvPr id="0" name=""/>
        <dsp:cNvSpPr/>
      </dsp:nvSpPr>
      <dsp:spPr>
        <a:xfrm>
          <a:off x="177324" y="2057408"/>
          <a:ext cx="4366103" cy="90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НЕПОСРЕДСТВЕННО СВЯЗАННЫЕ С НАРУШЕНИЕМ СЛУХА</a:t>
          </a:r>
          <a:endParaRPr lang="ru-RU" sz="2300" kern="1200" dirty="0"/>
        </a:p>
      </dsp:txBody>
      <dsp:txXfrm>
        <a:off x="221733" y="2101817"/>
        <a:ext cx="4277285" cy="820900"/>
      </dsp:txXfrm>
    </dsp:sp>
    <dsp:sp modelId="{B1CBF56E-4467-49FC-AA3B-529445164FC3}">
      <dsp:nvSpPr>
        <dsp:cNvPr id="0" name=""/>
        <dsp:cNvSpPr/>
      </dsp:nvSpPr>
      <dsp:spPr>
        <a:xfrm rot="2346672">
          <a:off x="5263741" y="1707595"/>
          <a:ext cx="11090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904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9E80C-31C5-4667-B763-05D297C0C2EB}">
      <dsp:nvSpPr>
        <dsp:cNvPr id="0" name=""/>
        <dsp:cNvSpPr/>
      </dsp:nvSpPr>
      <dsp:spPr>
        <a:xfrm>
          <a:off x="4614889" y="2057402"/>
          <a:ext cx="4386235" cy="90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 smtClean="0"/>
            <a:t>НЕ СВЯЗАННЫЕ </a:t>
          </a:r>
        </a:p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300" kern="1200" dirty="0" smtClean="0"/>
            <a:t>С НАРУШЕНИЕМ СЛУХА</a:t>
          </a:r>
          <a:endParaRPr lang="ru-RU" sz="2300" kern="1200" dirty="0"/>
        </a:p>
      </dsp:txBody>
      <dsp:txXfrm>
        <a:off x="4659298" y="2101811"/>
        <a:ext cx="4297417" cy="820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2177494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</a:t>
            </a:r>
            <a:b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ВЕРБОТОНАЛЬНОГО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МЕТОДА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РАЗВИТИИ РЕЧЕВОЙ КОММУНИКАЦИИ ОБУЧАЮЩИХСЯ С НАРУШЕНИЯМИ СЛУХА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941168"/>
            <a:ext cx="4248472" cy="1347632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 smtClean="0"/>
              <a:t>ДОКЛАД ПОДГОТОВИЛА: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/>
              <a:t>УЧИТЕЛЬ-ДЕФЕКТОЛОГ 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/>
              <a:t>МБСКОУ ШКОЛЫ ИНТЕРНАТ №10</a:t>
            </a:r>
          </a:p>
          <a:p>
            <a:pPr algn="just">
              <a:spcBef>
                <a:spcPts val="0"/>
              </a:spcBef>
            </a:pPr>
            <a:r>
              <a:rPr lang="ru-RU" sz="2000" b="1" dirty="0" smtClean="0"/>
              <a:t>МЕДВЕДЕВА ИРИНА СЕРГЕЕВНА</a:t>
            </a:r>
            <a:endParaRPr lang="ru-RU" sz="20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9512" y="6682737"/>
            <a:ext cx="9289032" cy="456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</a:rPr>
              <a:t>ЧЕЛЯБИНСК, 2012</a:t>
            </a:r>
          </a:p>
        </p:txBody>
      </p:sp>
    </p:spTree>
    <p:extLst>
      <p:ext uri="{BB962C8B-B14F-4D97-AF65-F5344CB8AC3E}">
        <p14:creationId xmlns:p14="http://schemas.microsoft.com/office/powerpoint/2010/main" val="36695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E:\Эхо\Третьякова\SDC1094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16798"/>
            <a:ext cx="3167039" cy="23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Эхо\ВЕРБОТОН\Рисунок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0402"/>
            <a:ext cx="3403456" cy="237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1340768"/>
            <a:ext cx="936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ЗВУКОУСИЛИВАЮЩАЯ АППАРАТУРА «СУВАГ» </a:t>
            </a:r>
          </a:p>
          <a:p>
            <a:pPr algn="ctr"/>
            <a:r>
              <a:rPr lang="ru-RU" sz="2800" b="1" dirty="0" smtClean="0"/>
              <a:t>(ВЕРБОТОН)</a:t>
            </a:r>
          </a:p>
        </p:txBody>
      </p:sp>
      <p:pic>
        <p:nvPicPr>
          <p:cNvPr id="8" name="Picture 5" descr="E:\Эхо\ВЕРБОТОН\Рисунок2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60" y="2529575"/>
            <a:ext cx="2979758" cy="223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 descr="E:\Эхо\ВЕРБОТОН\Для семинара ФОТО\Рисунок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24" y="1410850"/>
            <a:ext cx="6768752" cy="50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90600" y="14127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/>
              <a:t>ФОРМУЛА ВЕРБОТОНАЛЬНОГО МЕТОДА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657600"/>
            <a:ext cx="914501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ДИАГНОСТИКА + РЕАБИЛИТАЦИЯ И ОБУЧЕНИЕ = ИНТЕГРАЦИЯ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7568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E:\Эхо\ВЕРБОТОН\Для семинара ФОТО\Рисунок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602" y="1268760"/>
            <a:ext cx="7022396" cy="52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48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340768"/>
            <a:ext cx="93610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РЕЗУЛЬТАТЫ ПРИМЕНЕНИЯ ВЕРБОТОНАЛЬНОГО МЕТОДА:</a:t>
            </a:r>
          </a:p>
          <a:p>
            <a:endParaRPr lang="ru-RU" dirty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Достигается сенсорная активность ребенка;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Формируется слуховая привычка, внимательное отношение к услышанному;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Обеспечивается качество звучания;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Создается естественная основа для овладения речью;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раскованны</a:t>
            </a: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открыты для контакта с окружающими.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E:\Эхо\ВЕРБОТОН\Для семинара ФОТО\Рисунок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76" y="1250802"/>
            <a:ext cx="7034647" cy="527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0736" y="5602014"/>
            <a:ext cx="8472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39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784" y="1628800"/>
            <a:ext cx="9001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b="1" i="1" dirty="0" smtClean="0"/>
              <a:t>«САМАЯ БОЛЬШАЯ РОСКОШЬ НА ЗЕМЛЕ – РОСКОШЬ ЧЕЛОВЕЧЕСКОГО ОБЩЕНИЯ»</a:t>
            </a:r>
          </a:p>
          <a:p>
            <a:pPr marL="0" indent="0" algn="ctr">
              <a:buNone/>
            </a:pPr>
            <a:endParaRPr lang="ru-RU" sz="3600" dirty="0"/>
          </a:p>
          <a:p>
            <a:pPr marL="0" indent="0" algn="r">
              <a:buNone/>
            </a:pPr>
            <a:r>
              <a:rPr lang="ru-RU" sz="3600" i="1" dirty="0" smtClean="0"/>
              <a:t>Антуан де Сент-Экзюпери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37230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Эхо\ВЕРБОТОН\Для семинара ФОТО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32" y="1312588"/>
            <a:ext cx="6907136" cy="51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3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E:\Эхо\ВЕРБОТОН\Для семинара ФОТО\Рисунок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44" y="1277634"/>
            <a:ext cx="6659911" cy="518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5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Эхо\ВЕРБОТОН\Для семинара ФОТО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146" y="1292483"/>
            <a:ext cx="6901308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Эхо\ВЕРБОТОН\Для семинара ФОТО\Рисунок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06" y="1292483"/>
            <a:ext cx="6912770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340768"/>
            <a:ext cx="936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ХАРАКТЕР ЗВУКОПРОИЗНОШЕНИЯ </a:t>
            </a:r>
          </a:p>
          <a:p>
            <a:pPr algn="ctr"/>
            <a:r>
              <a:rPr lang="ru-RU" sz="2800" b="1" dirty="0" smtClean="0"/>
              <a:t>ДЕТЕЙ С НАРУШЕНИЯМИ СЛУХА: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2564904"/>
            <a:ext cx="9073008" cy="3835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dirty="0" smtClean="0"/>
              <a:t>смешение звонких и глухих и озвончения глухих согласных; </a:t>
            </a:r>
          </a:p>
          <a:p>
            <a:pPr>
              <a:spcBef>
                <a:spcPts val="0"/>
              </a:spcBef>
            </a:pPr>
            <a:r>
              <a:rPr lang="ru-RU" sz="2400" dirty="0" err="1" smtClean="0"/>
              <a:t>сигматизмы</a:t>
            </a:r>
            <a:r>
              <a:rPr lang="ru-RU" sz="2400" dirty="0" smtClean="0"/>
              <a:t>; длительно удерживающиеся замены шипящих свистящими и смешение свистящих и шипящих; трудность автоматизации свистящих;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неправильное произнесение </a:t>
            </a:r>
            <a:r>
              <a:rPr lang="ru-RU" sz="2400" dirty="0" err="1" smtClean="0"/>
              <a:t>соноров</a:t>
            </a:r>
            <a:r>
              <a:rPr lang="ru-RU" sz="2400" dirty="0" smtClean="0"/>
              <a:t> (</a:t>
            </a:r>
            <a:r>
              <a:rPr lang="ru-RU" sz="2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р,л</a:t>
            </a:r>
            <a:r>
              <a:rPr lang="ru-RU" sz="2400" i="1" dirty="0" smtClean="0"/>
              <a:t>);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недостатки смягчения; 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позднее формирование аффрикат (</a:t>
            </a:r>
            <a:r>
              <a:rPr lang="ru-RU" sz="24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ц,ч</a:t>
            </a:r>
            <a:r>
              <a:rPr lang="ru-RU" sz="2400" dirty="0" smtClean="0"/>
              <a:t>);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выпадение при стечении согласных одной из согласных;</a:t>
            </a:r>
          </a:p>
          <a:p>
            <a:pPr>
              <a:spcBef>
                <a:spcPts val="0"/>
              </a:spcBef>
            </a:pPr>
            <a:r>
              <a:rPr lang="ru-RU" sz="2400" dirty="0" smtClean="0"/>
              <a:t>голос обычно глухой, интонация малоразвита и невыразительна;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р</a:t>
            </a:r>
            <a:r>
              <a:rPr lang="ru-RU" sz="2400" dirty="0" smtClean="0"/>
              <a:t>ечь малопонятная и неразборчивая.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484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4684640"/>
              </p:ext>
            </p:extLst>
          </p:nvPr>
        </p:nvGraphicFramePr>
        <p:xfrm>
          <a:off x="323850" y="1600200"/>
          <a:ext cx="90011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с одним вырезанным углом 3"/>
          <p:cNvSpPr/>
          <p:nvPr/>
        </p:nvSpPr>
        <p:spPr>
          <a:xfrm>
            <a:off x="4912049" y="4805772"/>
            <a:ext cx="4265240" cy="1368152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Courier New" pitchFamily="49" charset="0"/>
              <a:buChar char="o"/>
            </a:pPr>
            <a:r>
              <a:rPr lang="ru-RU" sz="1600" b="1" dirty="0" smtClean="0"/>
              <a:t>ДИЗАРТРИЯ,</a:t>
            </a:r>
          </a:p>
          <a:p>
            <a:pPr marL="285750" indent="-285750" algn="ctr">
              <a:buFont typeface="Courier New" pitchFamily="49" charset="0"/>
              <a:buChar char="o"/>
            </a:pPr>
            <a:r>
              <a:rPr lang="ru-RU" sz="1600" b="1" dirty="0" smtClean="0"/>
              <a:t>РИНОЛАЛИЯ,</a:t>
            </a:r>
          </a:p>
          <a:p>
            <a:pPr marL="285750" indent="-285750" algn="ctr">
              <a:buFont typeface="Courier New" pitchFamily="49" charset="0"/>
              <a:buChar char="o"/>
            </a:pPr>
            <a:r>
              <a:rPr lang="ru-RU" sz="1600" b="1" dirty="0" smtClean="0"/>
              <a:t>ДИСЛАЛИЯ,</a:t>
            </a:r>
          </a:p>
          <a:p>
            <a:pPr marL="285750" indent="-285750" algn="ctr">
              <a:buFont typeface="Courier New" pitchFamily="49" charset="0"/>
              <a:buChar char="o"/>
            </a:pPr>
            <a:r>
              <a:rPr lang="ru-RU" sz="1600" b="1" dirty="0" smtClean="0"/>
              <a:t>ДИСГРАФИЯ,</a:t>
            </a:r>
          </a:p>
          <a:p>
            <a:pPr marL="285750" indent="-285750" algn="ctr">
              <a:buFont typeface="Courier New" pitchFamily="49" charset="0"/>
              <a:buChar char="o"/>
            </a:pPr>
            <a:r>
              <a:rPr lang="ru-RU" sz="1600" b="1" dirty="0" smtClean="0"/>
              <a:t>ДИСЛЕКСИЯ.</a:t>
            </a:r>
            <a:endParaRPr lang="ru-RU" sz="1600" b="1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555977" y="4805772"/>
            <a:ext cx="4265240" cy="1368152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Courier New" pitchFamily="49" charset="0"/>
              <a:buChar char="o"/>
            </a:pPr>
            <a:r>
              <a:rPr lang="ru-RU" sz="1600" b="1" dirty="0" smtClean="0"/>
              <a:t>НАРУШЕНИЕ ЗВУКОПРОИЗНОШЕНИЯ,</a:t>
            </a:r>
          </a:p>
          <a:p>
            <a:pPr marL="285750" indent="-285750" algn="ctr">
              <a:buFont typeface="Courier New" pitchFamily="49" charset="0"/>
              <a:buChar char="o"/>
            </a:pPr>
            <a:r>
              <a:rPr lang="ru-RU" sz="1600" b="1" dirty="0" smtClean="0"/>
              <a:t>ОГРАНИЧЕННЫЙ СЛОВАРНЫЙ ЗАПАС,</a:t>
            </a:r>
          </a:p>
          <a:p>
            <a:pPr marL="285750" indent="-285750" algn="ctr">
              <a:buFont typeface="Courier New" pitchFamily="49" charset="0"/>
              <a:buChar char="o"/>
            </a:pPr>
            <a:r>
              <a:rPr lang="ru-RU" sz="1600" b="1" dirty="0" smtClean="0"/>
              <a:t>НАРУШЕНИЕ ГРАММАТИЧЕСКОГО СТРОЯ РЕЧИ.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768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93" y="1191108"/>
            <a:ext cx="3230355" cy="2674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174422"/>
            <a:ext cx="3181336" cy="271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95" y="3849155"/>
            <a:ext cx="3888432" cy="275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1191108"/>
            <a:ext cx="3331195" cy="265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849155"/>
            <a:ext cx="2445296" cy="279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49156"/>
            <a:ext cx="4197527" cy="279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193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343912" y="1384721"/>
            <a:ext cx="8715375" cy="5141907"/>
            <a:chOff x="214282" y="253467"/>
            <a:chExt cx="8715436" cy="5142641"/>
          </a:xfrm>
        </p:grpSpPr>
        <p:sp>
          <p:nvSpPr>
            <p:cNvPr id="5" name="Прямоугольник 4"/>
            <p:cNvSpPr>
              <a:spLocks noChangeArrowheads="1"/>
            </p:cNvSpPr>
            <p:nvPr/>
          </p:nvSpPr>
          <p:spPr bwMode="auto">
            <a:xfrm>
              <a:off x="2500298" y="4357694"/>
              <a:ext cx="1714512" cy="357190"/>
            </a:xfrm>
            <a:prstGeom prst="rect">
              <a:avLst/>
            </a:prstGeom>
            <a:solidFill>
              <a:srgbClr val="4F81BD"/>
            </a:solidFill>
            <a:ln w="25402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82945" tIns="41473" rIns="82945" bIns="41473" anchor="ctr" anchorCtr="1"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300" b="1">
                  <a:solidFill>
                    <a:srgbClr val="FFFFFF"/>
                  </a:solidFill>
                  <a:latin typeface="Calibri" pitchFamily="34" charset="0"/>
                </a:rPr>
                <a:t>АУДИОВИЗУАЛЬНЫЙ КУРС</a:t>
              </a:r>
            </a:p>
          </p:txBody>
        </p:sp>
        <p:grpSp>
          <p:nvGrpSpPr>
            <p:cNvPr id="6" name="Группа 5"/>
            <p:cNvGrpSpPr>
              <a:grpSpLocks/>
            </p:cNvGrpSpPr>
            <p:nvPr/>
          </p:nvGrpSpPr>
          <p:grpSpPr bwMode="auto">
            <a:xfrm>
              <a:off x="214282" y="253467"/>
              <a:ext cx="8715436" cy="5142641"/>
              <a:chOff x="214282" y="253467"/>
              <a:chExt cx="8715436" cy="5142641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785918" y="253467"/>
                <a:ext cx="5572164" cy="323896"/>
              </a:xfrm>
              <a:prstGeom prst="rect">
                <a:avLst/>
              </a:prstGeom>
              <a:solidFill>
                <a:srgbClr val="DCE6F2"/>
              </a:solidFill>
              <a:ln w="25402">
                <a:solidFill>
                  <a:srgbClr val="385D8A"/>
                </a:solidFill>
                <a:prstDash val="solid"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ru-RU" sz="2000" b="1" kern="0" dirty="0">
                    <a:solidFill>
                      <a:srgbClr val="FF0000"/>
                    </a:solidFill>
                    <a:latin typeface="Calibri"/>
                  </a:rPr>
                  <a:t>СТРУКТУРА ВЕРБОТОНАЛЬНОГО МЕТОДА</a:t>
                </a:r>
              </a:p>
            </p:txBody>
          </p:sp>
          <p:sp>
            <p:nvSpPr>
              <p:cNvPr id="8" name="Прямоугольник 7"/>
              <p:cNvSpPr>
                <a:spLocks noChangeArrowheads="1"/>
              </p:cNvSpPr>
              <p:nvPr/>
            </p:nvSpPr>
            <p:spPr bwMode="auto">
              <a:xfrm>
                <a:off x="1357290" y="5072074"/>
                <a:ext cx="1143008" cy="324034"/>
              </a:xfrm>
              <a:prstGeom prst="rect">
                <a:avLst/>
              </a:prstGeom>
              <a:solidFill>
                <a:srgbClr val="4F81BD"/>
              </a:solidFill>
              <a:ln w="25402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100" b="1">
                    <a:solidFill>
                      <a:srgbClr val="FFFFFF"/>
                    </a:solidFill>
                    <a:latin typeface="Calibri" pitchFamily="34" charset="0"/>
                  </a:rPr>
                  <a:t>РИТМИЧЕСКАЯ СТИМУЛЯЦИЯ</a:t>
                </a:r>
              </a:p>
            </p:txBody>
          </p:sp>
          <p:sp>
            <p:nvSpPr>
              <p:cNvPr id="9" name="Прямоугольник 8"/>
              <p:cNvSpPr>
                <a:spLocks noChangeArrowheads="1"/>
              </p:cNvSpPr>
              <p:nvPr/>
            </p:nvSpPr>
            <p:spPr bwMode="auto">
              <a:xfrm>
                <a:off x="684000" y="771921"/>
                <a:ext cx="3680640" cy="324034"/>
              </a:xfrm>
              <a:prstGeom prst="rect">
                <a:avLst/>
              </a:prstGeom>
              <a:solidFill>
                <a:srgbClr val="4F81BD"/>
              </a:solidFill>
              <a:ln w="25402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>
                    <a:solidFill>
                      <a:srgbClr val="FFFFFF"/>
                    </a:solidFill>
                    <a:latin typeface="Calibri" pitchFamily="34" charset="0"/>
                  </a:rPr>
                  <a:t>СЛУХОВОЕ ВОСПРИЯТИЕ</a:t>
                </a:r>
              </a:p>
            </p:txBody>
          </p:sp>
          <p:sp>
            <p:nvSpPr>
              <p:cNvPr id="10" name="Прямоугольник 9"/>
              <p:cNvSpPr>
                <a:spLocks noChangeArrowheads="1"/>
              </p:cNvSpPr>
              <p:nvPr/>
            </p:nvSpPr>
            <p:spPr bwMode="auto">
              <a:xfrm>
                <a:off x="214282" y="5072074"/>
                <a:ext cx="1016886" cy="324034"/>
              </a:xfrm>
              <a:prstGeom prst="rect">
                <a:avLst/>
              </a:prstGeom>
              <a:solidFill>
                <a:srgbClr val="4F81BD"/>
              </a:solidFill>
              <a:ln w="25402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100" b="1">
                    <a:solidFill>
                      <a:srgbClr val="FFFFFF"/>
                    </a:solidFill>
                    <a:latin typeface="Calibri" pitchFamily="34" charset="0"/>
                  </a:rPr>
                  <a:t>ГАРМОНИЯ ТЕЛА</a:t>
                </a:r>
              </a:p>
            </p:txBody>
          </p:sp>
          <p:sp>
            <p:nvSpPr>
              <p:cNvPr id="11" name="Прямоугольник 10"/>
              <p:cNvSpPr>
                <a:spLocks noChangeArrowheads="1"/>
              </p:cNvSpPr>
              <p:nvPr/>
            </p:nvSpPr>
            <p:spPr bwMode="auto">
              <a:xfrm>
                <a:off x="2500298" y="3214686"/>
                <a:ext cx="2008800" cy="842489"/>
              </a:xfrm>
              <a:prstGeom prst="rect">
                <a:avLst/>
              </a:prstGeom>
              <a:solidFill>
                <a:srgbClr val="4F81BD"/>
              </a:solidFill>
              <a:ln w="25402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lIns="82945" tIns="41473" rIns="82945" bIns="41473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ru-RU" sz="1300" u="sng">
                    <a:solidFill>
                      <a:srgbClr val="FFFFFF"/>
                    </a:solidFill>
                    <a:latin typeface="Calibri" pitchFamily="34" charset="0"/>
                  </a:rPr>
                  <a:t>АППАРАТЫ</a:t>
                </a:r>
                <a:r>
                  <a:rPr lang="en-US" sz="1300" u="sng">
                    <a:solidFill>
                      <a:srgbClr val="FFFFFF"/>
                    </a:solidFill>
                    <a:latin typeface="Calibri" pitchFamily="34" charset="0"/>
                  </a:rPr>
                  <a:t> </a:t>
                </a:r>
                <a:r>
                  <a:rPr lang="ru-RU" sz="1300" u="sng">
                    <a:solidFill>
                      <a:srgbClr val="FFFFFF"/>
                    </a:solidFill>
                    <a:latin typeface="Calibri" pitchFamily="34" charset="0"/>
                  </a:rPr>
                  <a:t> СУВАГ</a:t>
                </a:r>
                <a:r>
                  <a:rPr lang="en-US" sz="1300" u="sng">
                    <a:solidFill>
                      <a:srgbClr val="FFFFFF"/>
                    </a:solidFill>
                    <a:latin typeface="Calibri" pitchFamily="34" charset="0"/>
                  </a:rPr>
                  <a:t> I, II</a:t>
                </a:r>
                <a:r>
                  <a:rPr lang="ru-RU" sz="1300" u="sng">
                    <a:solidFill>
                      <a:srgbClr val="FFFFFF"/>
                    </a:solidFill>
                    <a:latin typeface="Calibri" pitchFamily="34" charset="0"/>
                  </a:rPr>
                  <a:t> </a:t>
                </a:r>
                <a:r>
                  <a:rPr lang="ru-RU" sz="1300">
                    <a:solidFill>
                      <a:srgbClr val="FFFFFF"/>
                    </a:solidFill>
                    <a:latin typeface="Calibri" pitchFamily="34" charset="0"/>
                  </a:rPr>
                  <a:t>	</a:t>
                </a:r>
                <a:r>
                  <a:rPr lang="ru-RU" sz="1100">
                    <a:solidFill>
                      <a:srgbClr val="FFFFFF"/>
                    </a:solidFill>
                    <a:latin typeface="Calibri" pitchFamily="34" charset="0"/>
                  </a:rPr>
                  <a:t>ВИБРОСТОЛ</a:t>
                </a:r>
              </a:p>
              <a:p>
                <a:r>
                  <a:rPr lang="ru-RU" sz="1100">
                    <a:solidFill>
                      <a:srgbClr val="FFFFFF"/>
                    </a:solidFill>
                    <a:latin typeface="Calibri" pitchFamily="34" charset="0"/>
                  </a:rPr>
                  <a:t>	ВИБРАТОР</a:t>
                </a:r>
              </a:p>
              <a:p>
                <a:r>
                  <a:rPr lang="ru-RU" sz="1100">
                    <a:solidFill>
                      <a:srgbClr val="FFFFFF"/>
                    </a:solidFill>
                    <a:latin typeface="Calibri" pitchFamily="34" charset="0"/>
                  </a:rPr>
                  <a:t>	НАУШНИКИ</a:t>
                </a:r>
              </a:p>
            </p:txBody>
          </p:sp>
          <p:sp>
            <p:nvSpPr>
              <p:cNvPr id="12" name="Прямоугольник 11"/>
              <p:cNvSpPr>
                <a:spLocks noChangeArrowheads="1"/>
              </p:cNvSpPr>
              <p:nvPr/>
            </p:nvSpPr>
            <p:spPr bwMode="auto">
              <a:xfrm>
                <a:off x="428596" y="4357694"/>
                <a:ext cx="1500198" cy="357190"/>
              </a:xfrm>
              <a:prstGeom prst="rect">
                <a:avLst/>
              </a:prstGeom>
              <a:solidFill>
                <a:srgbClr val="4F81BD"/>
              </a:solidFill>
              <a:ln w="25402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300" b="1">
                    <a:solidFill>
                      <a:srgbClr val="FFFFFF"/>
                    </a:solidFill>
                    <a:latin typeface="Calibri" pitchFamily="34" charset="0"/>
                  </a:rPr>
                  <a:t>ФОНЕТИЧЕСКАЯ РИТМИКА</a:t>
                </a:r>
              </a:p>
            </p:txBody>
          </p:sp>
          <p:sp>
            <p:nvSpPr>
              <p:cNvPr id="13" name="Прямоугольник 12"/>
              <p:cNvSpPr>
                <a:spLocks noChangeArrowheads="1"/>
              </p:cNvSpPr>
              <p:nvPr/>
            </p:nvSpPr>
            <p:spPr bwMode="auto">
              <a:xfrm>
                <a:off x="4701600" y="771921"/>
                <a:ext cx="3680640" cy="324034"/>
              </a:xfrm>
              <a:prstGeom prst="rect">
                <a:avLst/>
              </a:prstGeom>
              <a:solidFill>
                <a:srgbClr val="4F81BD"/>
              </a:solidFill>
              <a:ln w="25402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>
                    <a:solidFill>
                      <a:srgbClr val="FFFFFF"/>
                    </a:solidFill>
                    <a:latin typeface="Calibri" pitchFamily="34" charset="0"/>
                  </a:rPr>
                  <a:t>ЗВУКОПРОИЗНОШЕНИЕ</a:t>
                </a:r>
              </a:p>
            </p:txBody>
          </p:sp>
          <p:sp>
            <p:nvSpPr>
              <p:cNvPr id="14" name="Стрелка углом вверх 28"/>
              <p:cNvSpPr>
                <a:spLocks/>
              </p:cNvSpPr>
              <p:nvPr/>
            </p:nvSpPr>
            <p:spPr bwMode="auto">
              <a:xfrm rot="5400013">
                <a:off x="2403473" y="2454257"/>
                <a:ext cx="571740" cy="663840"/>
              </a:xfrm>
              <a:custGeom>
                <a:avLst/>
                <a:gdLst>
                  <a:gd name="T0" fmla="*/ 281469 w 630936"/>
                  <a:gd name="T1" fmla="*/ 0 h 731520"/>
                  <a:gd name="T2" fmla="*/ 562936 w 630936"/>
                  <a:gd name="T3" fmla="*/ 333940 h 731520"/>
                  <a:gd name="T4" fmla="*/ 281469 w 630936"/>
                  <a:gd name="T5" fmla="*/ 667879 h 731520"/>
                  <a:gd name="T6" fmla="*/ 0 w 630936"/>
                  <a:gd name="T7" fmla="*/ 333940 h 731520"/>
                  <a:gd name="T8" fmla="*/ 422201 w 630936"/>
                  <a:gd name="T9" fmla="*/ 0 h 731520"/>
                  <a:gd name="T10" fmla="*/ 281469 w 630936"/>
                  <a:gd name="T11" fmla="*/ 144013 h 731520"/>
                  <a:gd name="T12" fmla="*/ 0 w 630936"/>
                  <a:gd name="T13" fmla="*/ 595872 h 731520"/>
                  <a:gd name="T14" fmla="*/ 246286 w 630936"/>
                  <a:gd name="T15" fmla="*/ 667879 h 731520"/>
                  <a:gd name="T16" fmla="*/ 492567 w 630936"/>
                  <a:gd name="T17" fmla="*/ 405945 h 731520"/>
                  <a:gd name="T18" fmla="*/ 562936 w 630936"/>
                  <a:gd name="T19" fmla="*/ 144013 h 731520"/>
                  <a:gd name="T20" fmla="*/ 17694720 60000 65536"/>
                  <a:gd name="T21" fmla="*/ 0 60000 65536"/>
                  <a:gd name="T22" fmla="*/ 5898240 60000 65536"/>
                  <a:gd name="T23" fmla="*/ 11796480 60000 65536"/>
                  <a:gd name="T24" fmla="*/ 17694720 60000 65536"/>
                  <a:gd name="T25" fmla="*/ 11796480 60000 65536"/>
                  <a:gd name="T26" fmla="*/ 11796480 60000 65536"/>
                  <a:gd name="T27" fmla="*/ 5898240 60000 65536"/>
                  <a:gd name="T28" fmla="*/ 0 60000 65536"/>
                  <a:gd name="T29" fmla="*/ 0 60000 65536"/>
                  <a:gd name="T30" fmla="*/ 0 w 630936"/>
                  <a:gd name="T31" fmla="*/ 573787 h 731520"/>
                  <a:gd name="T32" fmla="*/ 552070 w 630936"/>
                  <a:gd name="T33" fmla="*/ 731520 h 7315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0936" h="731520">
                    <a:moveTo>
                      <a:pt x="0" y="573786"/>
                    </a:moveTo>
                    <a:lnTo>
                      <a:pt x="394335" y="573786"/>
                    </a:lnTo>
                    <a:lnTo>
                      <a:pt x="394335" y="157734"/>
                    </a:lnTo>
                    <a:lnTo>
                      <a:pt x="315468" y="157734"/>
                    </a:lnTo>
                    <a:lnTo>
                      <a:pt x="473202" y="0"/>
                    </a:lnTo>
                    <a:lnTo>
                      <a:pt x="630936" y="157734"/>
                    </a:lnTo>
                    <a:lnTo>
                      <a:pt x="552069" y="157734"/>
                    </a:lnTo>
                    <a:lnTo>
                      <a:pt x="552069" y="731520"/>
                    </a:lnTo>
                    <a:lnTo>
                      <a:pt x="0" y="731520"/>
                    </a:lnTo>
                    <a:close/>
                  </a:path>
                </a:pathLst>
              </a:custGeom>
              <a:solidFill>
                <a:srgbClr val="4F81BD"/>
              </a:solidFill>
              <a:ln w="25402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5" name="Стрелка углом вверх 33"/>
              <p:cNvSpPr>
                <a:spLocks/>
              </p:cNvSpPr>
              <p:nvPr/>
            </p:nvSpPr>
            <p:spPr bwMode="auto">
              <a:xfrm rot="16199987" flipH="1">
                <a:off x="6183927" y="2460018"/>
                <a:ext cx="583261" cy="663840"/>
              </a:xfrm>
              <a:custGeom>
                <a:avLst/>
                <a:gdLst>
                  <a:gd name="T0" fmla="*/ 291605 w 642942"/>
                  <a:gd name="T1" fmla="*/ 0 h 731520"/>
                  <a:gd name="T2" fmla="*/ 583197 w 642942"/>
                  <a:gd name="T3" fmla="*/ 333940 h 731520"/>
                  <a:gd name="T4" fmla="*/ 291605 w 642942"/>
                  <a:gd name="T5" fmla="*/ 667879 h 731520"/>
                  <a:gd name="T6" fmla="*/ 0 w 642942"/>
                  <a:gd name="T7" fmla="*/ 333940 h 731520"/>
                  <a:gd name="T8" fmla="*/ 437394 w 642942"/>
                  <a:gd name="T9" fmla="*/ 0 h 731520"/>
                  <a:gd name="T10" fmla="*/ 291605 w 642942"/>
                  <a:gd name="T11" fmla="*/ 146754 h 731520"/>
                  <a:gd name="T12" fmla="*/ 0 w 642942"/>
                  <a:gd name="T13" fmla="*/ 602842 h 731520"/>
                  <a:gd name="T14" fmla="*/ 251009 w 642942"/>
                  <a:gd name="T15" fmla="*/ 667879 h 731520"/>
                  <a:gd name="T16" fmla="*/ 502017 w 642942"/>
                  <a:gd name="T17" fmla="*/ 407314 h 731520"/>
                  <a:gd name="T18" fmla="*/ 583197 w 642942"/>
                  <a:gd name="T19" fmla="*/ 146754 h 731520"/>
                  <a:gd name="T20" fmla="*/ 17694720 60000 65536"/>
                  <a:gd name="T21" fmla="*/ 0 60000 65536"/>
                  <a:gd name="T22" fmla="*/ 5898240 60000 65536"/>
                  <a:gd name="T23" fmla="*/ 11796480 60000 65536"/>
                  <a:gd name="T24" fmla="*/ 17694720 60000 65536"/>
                  <a:gd name="T25" fmla="*/ 11796480 60000 65536"/>
                  <a:gd name="T26" fmla="*/ 11796480 60000 65536"/>
                  <a:gd name="T27" fmla="*/ 5898240 60000 65536"/>
                  <a:gd name="T28" fmla="*/ 0 60000 65536"/>
                  <a:gd name="T29" fmla="*/ 0 60000 65536"/>
                  <a:gd name="T30" fmla="*/ 0 w 642942"/>
                  <a:gd name="T31" fmla="*/ 589050 h 731520"/>
                  <a:gd name="T32" fmla="*/ 553441 w 642942"/>
                  <a:gd name="T33" fmla="*/ 731520 h 7315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2942" h="731520">
                    <a:moveTo>
                      <a:pt x="0" y="589050"/>
                    </a:moveTo>
                    <a:lnTo>
                      <a:pt x="410972" y="589050"/>
                    </a:lnTo>
                    <a:lnTo>
                      <a:pt x="410972" y="160736"/>
                    </a:lnTo>
                    <a:lnTo>
                      <a:pt x="321471" y="160736"/>
                    </a:lnTo>
                    <a:lnTo>
                      <a:pt x="482206" y="0"/>
                    </a:lnTo>
                    <a:lnTo>
                      <a:pt x="642942" y="160736"/>
                    </a:lnTo>
                    <a:lnTo>
                      <a:pt x="553441" y="160736"/>
                    </a:lnTo>
                    <a:lnTo>
                      <a:pt x="553441" y="731520"/>
                    </a:lnTo>
                    <a:lnTo>
                      <a:pt x="0" y="731520"/>
                    </a:lnTo>
                    <a:close/>
                  </a:path>
                </a:pathLst>
              </a:custGeom>
              <a:solidFill>
                <a:srgbClr val="4F81BD"/>
              </a:solidFill>
              <a:ln w="25402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16" name="Овал 37"/>
              <p:cNvSpPr>
                <a:spLocks noChangeArrowheads="1"/>
              </p:cNvSpPr>
              <p:nvPr/>
            </p:nvSpPr>
            <p:spPr bwMode="auto">
              <a:xfrm>
                <a:off x="3071802" y="2571744"/>
                <a:ext cx="2980800" cy="324034"/>
              </a:xfrm>
              <a:custGeom>
                <a:avLst/>
                <a:gdLst>
                  <a:gd name="T0" fmla="*/ 1490235 w 3286152"/>
                  <a:gd name="T1" fmla="*/ 0 h 357192"/>
                  <a:gd name="T2" fmla="*/ 2980444 w 3286152"/>
                  <a:gd name="T3" fmla="*/ 161992 h 357192"/>
                  <a:gd name="T4" fmla="*/ 1490235 w 3286152"/>
                  <a:gd name="T5" fmla="*/ 323977 h 357192"/>
                  <a:gd name="T6" fmla="*/ 0 w 3286152"/>
                  <a:gd name="T7" fmla="*/ 161992 h 357192"/>
                  <a:gd name="T8" fmla="*/ 436477 w 3286152"/>
                  <a:gd name="T9" fmla="*/ 47441 h 357192"/>
                  <a:gd name="T10" fmla="*/ 436477 w 3286152"/>
                  <a:gd name="T11" fmla="*/ 276535 h 357192"/>
                  <a:gd name="T12" fmla="*/ 2543967 w 3286152"/>
                  <a:gd name="T13" fmla="*/ 276535 h 357192"/>
                  <a:gd name="T14" fmla="*/ 2543967 w 3286152"/>
                  <a:gd name="T15" fmla="*/ 47441 h 357192"/>
                  <a:gd name="T16" fmla="*/ 17694720 60000 65536"/>
                  <a:gd name="T17" fmla="*/ 0 60000 65536"/>
                  <a:gd name="T18" fmla="*/ 5898240 60000 65536"/>
                  <a:gd name="T19" fmla="*/ 11796480 60000 65536"/>
                  <a:gd name="T20" fmla="*/ 17694720 60000 65536"/>
                  <a:gd name="T21" fmla="*/ 5898240 60000 65536"/>
                  <a:gd name="T22" fmla="*/ 5898240 60000 65536"/>
                  <a:gd name="T23" fmla="*/ 17694720 60000 65536"/>
                  <a:gd name="T24" fmla="*/ 481246 w 3286152"/>
                  <a:gd name="T25" fmla="*/ 52310 h 357192"/>
                  <a:gd name="T26" fmla="*/ 2804906 w 3286152"/>
                  <a:gd name="T27" fmla="*/ 304882 h 3571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86152" h="357192">
                    <a:moveTo>
                      <a:pt x="0" y="178596"/>
                    </a:moveTo>
                    <a:lnTo>
                      <a:pt x="0" y="178596"/>
                    </a:lnTo>
                    <a:cubicBezTo>
                      <a:pt x="10" y="79960"/>
                      <a:pt x="735637" y="2"/>
                      <a:pt x="1643075" y="2"/>
                    </a:cubicBezTo>
                    <a:cubicBezTo>
                      <a:pt x="2550521" y="2"/>
                      <a:pt x="3286152" y="79962"/>
                      <a:pt x="3286152" y="178598"/>
                    </a:cubicBezTo>
                    <a:cubicBezTo>
                      <a:pt x="3286152" y="178598"/>
                      <a:pt x="3286151" y="178599"/>
                      <a:pt x="3286151" y="178600"/>
                    </a:cubicBezTo>
                    <a:lnTo>
                      <a:pt x="3286152" y="178601"/>
                    </a:lnTo>
                    <a:cubicBezTo>
                      <a:pt x="3286152" y="277236"/>
                      <a:pt x="2550521" y="357196"/>
                      <a:pt x="1643076" y="357197"/>
                    </a:cubicBezTo>
                    <a:cubicBezTo>
                      <a:pt x="735630" y="357197"/>
                      <a:pt x="0" y="277236"/>
                      <a:pt x="0" y="178601"/>
                    </a:cubicBezTo>
                    <a:cubicBezTo>
                      <a:pt x="-1" y="178600"/>
                      <a:pt x="0" y="178599"/>
                      <a:pt x="0" y="178599"/>
                    </a:cubicBezTo>
                    <a:close/>
                  </a:path>
                </a:pathLst>
              </a:custGeom>
              <a:solidFill>
                <a:srgbClr val="4F81BD"/>
              </a:solidFill>
              <a:ln w="25402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100">
                    <a:solidFill>
                      <a:srgbClr val="FFFFFF"/>
                    </a:solidFill>
                    <a:latin typeface="Calibri" pitchFamily="34" charset="0"/>
                  </a:rPr>
                  <a:t>С</a:t>
                </a:r>
                <a:r>
                  <a:rPr lang="ru-RU">
                    <a:solidFill>
                      <a:srgbClr val="FFFFFF"/>
                    </a:solidFill>
                    <a:latin typeface="Calibri" pitchFamily="34" charset="0"/>
                  </a:rPr>
                  <a:t> </a:t>
                </a:r>
                <a:r>
                  <a:rPr lang="ru-RU" sz="1100">
                    <a:solidFill>
                      <a:srgbClr val="FFFFFF"/>
                    </a:solidFill>
                    <a:latin typeface="Calibri" pitchFamily="34" charset="0"/>
                  </a:rPr>
                  <a:t>ИСПОЛЬЗОВАНИЕМ</a:t>
                </a:r>
              </a:p>
            </p:txBody>
          </p:sp>
          <p:sp>
            <p:nvSpPr>
              <p:cNvPr id="17" name="Выноска со стрелкой вниз 46"/>
              <p:cNvSpPr>
                <a:spLocks noChangeArrowheads="1"/>
              </p:cNvSpPr>
              <p:nvPr/>
            </p:nvSpPr>
            <p:spPr bwMode="auto">
              <a:xfrm>
                <a:off x="2822400" y="1160763"/>
                <a:ext cx="3369600" cy="1166522"/>
              </a:xfrm>
              <a:custGeom>
                <a:avLst/>
                <a:gdLst>
                  <a:gd name="T0" fmla="*/ 1684636 w 3714777"/>
                  <a:gd name="T1" fmla="*/ 0 h 1285884"/>
                  <a:gd name="T2" fmla="*/ 3369270 w 3714777"/>
                  <a:gd name="T3" fmla="*/ 583210 h 1285884"/>
                  <a:gd name="T4" fmla="*/ 1684636 w 3714777"/>
                  <a:gd name="T5" fmla="*/ 1166408 h 1285884"/>
                  <a:gd name="T6" fmla="*/ 0 w 3714777"/>
                  <a:gd name="T7" fmla="*/ 583210 h 1285884"/>
                  <a:gd name="T8" fmla="*/ 0 w 3714777"/>
                  <a:gd name="T9" fmla="*/ 378947 h 1285884"/>
                  <a:gd name="T10" fmla="*/ 3369270 w 3714777"/>
                  <a:gd name="T11" fmla="*/ 378947 h 1285884"/>
                  <a:gd name="T12" fmla="*/ 17694720 60000 65536"/>
                  <a:gd name="T13" fmla="*/ 0 60000 65536"/>
                  <a:gd name="T14" fmla="*/ 5898240 60000 65536"/>
                  <a:gd name="T15" fmla="*/ 11796480 60000 65536"/>
                  <a:gd name="T16" fmla="*/ 11796480 60000 65536"/>
                  <a:gd name="T17" fmla="*/ 0 60000 65536"/>
                  <a:gd name="T18" fmla="*/ 0 w 3714777"/>
                  <a:gd name="T19" fmla="*/ 0 h 1285884"/>
                  <a:gd name="T20" fmla="*/ 3714777 w 3714777"/>
                  <a:gd name="T21" fmla="*/ 835529 h 12858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14777" h="1285884">
                    <a:moveTo>
                      <a:pt x="0" y="0"/>
                    </a:moveTo>
                    <a:lnTo>
                      <a:pt x="3714777" y="0"/>
                    </a:lnTo>
                    <a:lnTo>
                      <a:pt x="3714777" y="835529"/>
                    </a:lnTo>
                    <a:lnTo>
                      <a:pt x="2018124" y="835529"/>
                    </a:lnTo>
                    <a:lnTo>
                      <a:pt x="2018124" y="964413"/>
                    </a:lnTo>
                    <a:lnTo>
                      <a:pt x="2178860" y="964413"/>
                    </a:lnTo>
                    <a:lnTo>
                      <a:pt x="1857389" y="1285884"/>
                    </a:lnTo>
                    <a:lnTo>
                      <a:pt x="1535918" y="964413"/>
                    </a:lnTo>
                    <a:lnTo>
                      <a:pt x="1696653" y="964413"/>
                    </a:lnTo>
                    <a:lnTo>
                      <a:pt x="1696653" y="835529"/>
                    </a:lnTo>
                    <a:lnTo>
                      <a:pt x="0" y="835529"/>
                    </a:lnTo>
                    <a:close/>
                  </a:path>
                </a:pathLst>
              </a:custGeom>
              <a:solidFill>
                <a:srgbClr val="DCE6F2"/>
              </a:solidFill>
              <a:ln w="25402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dirty="0">
                    <a:solidFill>
                      <a:srgbClr val="17375E"/>
                    </a:solidFill>
                    <a:latin typeface="Calibri" pitchFamily="34" charset="0"/>
                  </a:rPr>
                  <a:t>ВОССТАНОВЛЕНИЕ КОММУНИКАТИВНОЙ ФУНКЦИИ</a:t>
                </a:r>
              </a:p>
            </p:txBody>
          </p:sp>
          <p:sp>
            <p:nvSpPr>
              <p:cNvPr id="18" name="Параллелограмм 47"/>
              <p:cNvSpPr>
                <a:spLocks noChangeArrowheads="1"/>
              </p:cNvSpPr>
              <p:nvPr/>
            </p:nvSpPr>
            <p:spPr bwMode="auto">
              <a:xfrm>
                <a:off x="4572000" y="2068056"/>
                <a:ext cx="4357718" cy="360811"/>
              </a:xfrm>
              <a:custGeom>
                <a:avLst/>
                <a:gdLst>
                  <a:gd name="T0" fmla="*/ 2178633 w 4857786"/>
                  <a:gd name="T1" fmla="*/ 0 h 357192"/>
                  <a:gd name="T2" fmla="*/ 4357266 w 4857786"/>
                  <a:gd name="T3" fmla="*/ 180377 h 357192"/>
                  <a:gd name="T4" fmla="*/ 2178633 w 4857786"/>
                  <a:gd name="T5" fmla="*/ 360754 h 357192"/>
                  <a:gd name="T6" fmla="*/ 0 w 4857786"/>
                  <a:gd name="T7" fmla="*/ 180377 h 357192"/>
                  <a:gd name="T8" fmla="*/ 2178633 w 4857786"/>
                  <a:gd name="T9" fmla="*/ -2371218 h 357192"/>
                  <a:gd name="T10" fmla="*/ 2322492 w 4857786"/>
                  <a:gd name="T11" fmla="*/ 0 h 357192"/>
                  <a:gd name="T12" fmla="*/ 4213406 w 4857786"/>
                  <a:gd name="T13" fmla="*/ 180377 h 357192"/>
                  <a:gd name="T14" fmla="*/ 2034800 w 4857786"/>
                  <a:gd name="T15" fmla="*/ 360754 h 357192"/>
                  <a:gd name="T16" fmla="*/ 2178633 w 4857786"/>
                  <a:gd name="T17" fmla="*/ 2731972 h 357192"/>
                  <a:gd name="T18" fmla="*/ 143846 w 4857786"/>
                  <a:gd name="T19" fmla="*/ 180377 h 357192"/>
                  <a:gd name="T20" fmla="*/ 17694720 60000 65536"/>
                  <a:gd name="T21" fmla="*/ 0 60000 65536"/>
                  <a:gd name="T22" fmla="*/ 5898240 60000 65536"/>
                  <a:gd name="T23" fmla="*/ 11796480 60000 65536"/>
                  <a:gd name="T24" fmla="*/ 17694720 60000 65536"/>
                  <a:gd name="T25" fmla="*/ 17694720 60000 65536"/>
                  <a:gd name="T26" fmla="*/ 0 60000 65536"/>
                  <a:gd name="T27" fmla="*/ 5898240 60000 65536"/>
                  <a:gd name="T28" fmla="*/ 5898240 60000 65536"/>
                  <a:gd name="T29" fmla="*/ 11796480 60000 65536"/>
                  <a:gd name="T30" fmla="*/ 538454 w 4857786"/>
                  <a:gd name="T31" fmla="*/ 39592 h 357192"/>
                  <a:gd name="T32" fmla="*/ 4319334 w 4857786"/>
                  <a:gd name="T33" fmla="*/ 317600 h 3571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57786" h="357192">
                    <a:moveTo>
                      <a:pt x="0" y="357192"/>
                    </a:moveTo>
                    <a:lnTo>
                      <a:pt x="320733" y="0"/>
                    </a:lnTo>
                    <a:lnTo>
                      <a:pt x="4857786" y="0"/>
                    </a:lnTo>
                    <a:lnTo>
                      <a:pt x="4537053" y="357192"/>
                    </a:lnTo>
                    <a:close/>
                  </a:path>
                </a:pathLst>
              </a:custGeom>
              <a:solidFill>
                <a:srgbClr val="4F81BD"/>
              </a:solidFill>
              <a:ln w="25402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600">
                    <a:solidFill>
                      <a:srgbClr val="FFFFFF"/>
                    </a:solidFill>
                    <a:latin typeface="Calibri" pitchFamily="34" charset="0"/>
                  </a:rPr>
                  <a:t>ИНДИВИДУАЛЬНАЯ РЕАБИЛИТАЦИЯ</a:t>
                </a:r>
              </a:p>
            </p:txBody>
          </p:sp>
          <p:sp>
            <p:nvSpPr>
              <p:cNvPr id="19" name="Параллелограмм 48"/>
              <p:cNvSpPr>
                <a:spLocks noChangeArrowheads="1"/>
              </p:cNvSpPr>
              <p:nvPr/>
            </p:nvSpPr>
            <p:spPr bwMode="auto">
              <a:xfrm flipH="1">
                <a:off x="214282" y="2068056"/>
                <a:ext cx="4236758" cy="360812"/>
              </a:xfrm>
              <a:custGeom>
                <a:avLst/>
                <a:gdLst>
                  <a:gd name="T0" fmla="*/ 2118203 w 4724430"/>
                  <a:gd name="T1" fmla="*/ 0 h 357192"/>
                  <a:gd name="T2" fmla="*/ 4236406 w 4724430"/>
                  <a:gd name="T3" fmla="*/ 180378 h 357192"/>
                  <a:gd name="T4" fmla="*/ 2118203 w 4724430"/>
                  <a:gd name="T5" fmla="*/ 360755 h 357192"/>
                  <a:gd name="T6" fmla="*/ 0 w 4724430"/>
                  <a:gd name="T7" fmla="*/ 180378 h 357192"/>
                  <a:gd name="T8" fmla="*/ 2118203 w 4724430"/>
                  <a:gd name="T9" fmla="*/ -2296216 h 357192"/>
                  <a:gd name="T10" fmla="*/ 2261992 w 4724430"/>
                  <a:gd name="T11" fmla="*/ 0 h 357192"/>
                  <a:gd name="T12" fmla="*/ 4092592 w 4724430"/>
                  <a:gd name="T13" fmla="*/ 180378 h 357192"/>
                  <a:gd name="T14" fmla="*/ 1974391 w 4724430"/>
                  <a:gd name="T15" fmla="*/ 360755 h 357192"/>
                  <a:gd name="T16" fmla="*/ 2118203 w 4724430"/>
                  <a:gd name="T17" fmla="*/ 2656971 h 357192"/>
                  <a:gd name="T18" fmla="*/ 143801 w 4724430"/>
                  <a:gd name="T19" fmla="*/ 180378 h 357192"/>
                  <a:gd name="T20" fmla="*/ 17694720 60000 65536"/>
                  <a:gd name="T21" fmla="*/ 0 60000 65536"/>
                  <a:gd name="T22" fmla="*/ 5898240 60000 65536"/>
                  <a:gd name="T23" fmla="*/ 11796480 60000 65536"/>
                  <a:gd name="T24" fmla="*/ 17694720 60000 65536"/>
                  <a:gd name="T25" fmla="*/ 17694720 60000 65536"/>
                  <a:gd name="T26" fmla="*/ 0 60000 65536"/>
                  <a:gd name="T27" fmla="*/ 5898240 60000 65536"/>
                  <a:gd name="T28" fmla="*/ 5898240 60000 65536"/>
                  <a:gd name="T29" fmla="*/ 11796480 60000 65536"/>
                  <a:gd name="T30" fmla="*/ 527341 w 4724430"/>
                  <a:gd name="T31" fmla="*/ 39870 h 357192"/>
                  <a:gd name="T32" fmla="*/ 4197090 w 4724430"/>
                  <a:gd name="T33" fmla="*/ 317322 h 3571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24430" h="357192">
                    <a:moveTo>
                      <a:pt x="0" y="357192"/>
                    </a:moveTo>
                    <a:lnTo>
                      <a:pt x="320733" y="0"/>
                    </a:lnTo>
                    <a:lnTo>
                      <a:pt x="4724430" y="0"/>
                    </a:lnTo>
                    <a:lnTo>
                      <a:pt x="4403697" y="357192"/>
                    </a:lnTo>
                    <a:close/>
                  </a:path>
                </a:pathLst>
              </a:custGeom>
              <a:solidFill>
                <a:srgbClr val="4F81BD"/>
              </a:solidFill>
              <a:ln w="25402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600">
                    <a:solidFill>
                      <a:srgbClr val="FFFFFF"/>
                    </a:solidFill>
                    <a:latin typeface="Calibri" pitchFamily="34" charset="0"/>
                  </a:rPr>
                  <a:t>КОЛЛЕКТИВНАЯ РЕАБИЛИТАЦИЯ</a:t>
                </a:r>
              </a:p>
            </p:txBody>
          </p:sp>
          <p:sp>
            <p:nvSpPr>
              <p:cNvPr id="20" name="Стрелка вниз 76"/>
              <p:cNvSpPr>
                <a:spLocks/>
              </p:cNvSpPr>
              <p:nvPr/>
            </p:nvSpPr>
            <p:spPr bwMode="auto">
              <a:xfrm>
                <a:off x="1526400" y="2456898"/>
                <a:ext cx="45719" cy="1829358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0 w 21600"/>
                  <a:gd name="T7" fmla="*/ 2147483647 h 21600"/>
                  <a:gd name="T8" fmla="*/ 0 w 21600"/>
                  <a:gd name="T9" fmla="*/ 2147483647 h 21600"/>
                  <a:gd name="T10" fmla="*/ 2147483647 w 21600"/>
                  <a:gd name="T11" fmla="*/ 2147483647 h 21600"/>
                  <a:gd name="T12" fmla="*/ 17694720 60000 65536"/>
                  <a:gd name="T13" fmla="*/ 0 60000 65536"/>
                  <a:gd name="T14" fmla="*/ 5898240 60000 65536"/>
                  <a:gd name="T15" fmla="*/ 11796480 60000 65536"/>
                  <a:gd name="T16" fmla="*/ 11796480 60000 65536"/>
                  <a:gd name="T17" fmla="*/ 0 60000 65536"/>
                  <a:gd name="T18" fmla="*/ 5400 w 21600"/>
                  <a:gd name="T19" fmla="*/ 0 h 21600"/>
                  <a:gd name="T20" fmla="*/ 16200 w 21600"/>
                  <a:gd name="T21" fmla="*/ 21414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5400" y="0"/>
                    </a:moveTo>
                    <a:lnTo>
                      <a:pt x="5400" y="21228"/>
                    </a:lnTo>
                    <a:lnTo>
                      <a:pt x="0" y="21228"/>
                    </a:lnTo>
                    <a:lnTo>
                      <a:pt x="10800" y="21600"/>
                    </a:lnTo>
                    <a:lnTo>
                      <a:pt x="21600" y="21228"/>
                    </a:lnTo>
                    <a:lnTo>
                      <a:pt x="16200" y="21228"/>
                    </a:lnTo>
                    <a:lnTo>
                      <a:pt x="16200" y="0"/>
                    </a:lnTo>
                    <a:close/>
                  </a:path>
                </a:pathLst>
              </a:custGeom>
              <a:solidFill>
                <a:srgbClr val="4F81BD"/>
              </a:solidFill>
              <a:ln w="25402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1" name="Стрелка углом вверх 81"/>
              <p:cNvSpPr>
                <a:spLocks/>
              </p:cNvSpPr>
              <p:nvPr/>
            </p:nvSpPr>
            <p:spPr bwMode="auto">
              <a:xfrm flipV="1">
                <a:off x="1591200" y="4214817"/>
                <a:ext cx="1909230" cy="71436"/>
              </a:xfrm>
              <a:custGeom>
                <a:avLst/>
                <a:gdLst>
                  <a:gd name="T0" fmla="*/ 445290 w 5500728"/>
                  <a:gd name="T1" fmla="*/ 0 h 142875"/>
                  <a:gd name="T2" fmla="*/ 890575 w 5500728"/>
                  <a:gd name="T3" fmla="*/ 915419 h 142875"/>
                  <a:gd name="T4" fmla="*/ 445290 w 5500728"/>
                  <a:gd name="T5" fmla="*/ 1830820 h 142875"/>
                  <a:gd name="T6" fmla="*/ 0 w 5500728"/>
                  <a:gd name="T7" fmla="*/ 915419 h 142875"/>
                  <a:gd name="T8" fmla="*/ 884792 w 5500728"/>
                  <a:gd name="T9" fmla="*/ 0 h 142875"/>
                  <a:gd name="T10" fmla="*/ 879012 w 5500728"/>
                  <a:gd name="T11" fmla="*/ 457705 h 142875"/>
                  <a:gd name="T12" fmla="*/ 0 w 5500728"/>
                  <a:gd name="T13" fmla="*/ 1601967 h 142875"/>
                  <a:gd name="T14" fmla="*/ 443845 w 5500728"/>
                  <a:gd name="T15" fmla="*/ 1830820 h 142875"/>
                  <a:gd name="T16" fmla="*/ 887684 w 5500728"/>
                  <a:gd name="T17" fmla="*/ 1144265 h 142875"/>
                  <a:gd name="T18" fmla="*/ 890575 w 5500728"/>
                  <a:gd name="T19" fmla="*/ 457705 h 142875"/>
                  <a:gd name="T20" fmla="*/ 17694720 60000 65536"/>
                  <a:gd name="T21" fmla="*/ 0 60000 65536"/>
                  <a:gd name="T22" fmla="*/ 5898240 60000 65536"/>
                  <a:gd name="T23" fmla="*/ 11796480 60000 65536"/>
                  <a:gd name="T24" fmla="*/ 17694720 60000 65536"/>
                  <a:gd name="T25" fmla="*/ 11796480 60000 65536"/>
                  <a:gd name="T26" fmla="*/ 11796480 60000 65536"/>
                  <a:gd name="T27" fmla="*/ 5898240 60000 65536"/>
                  <a:gd name="T28" fmla="*/ 0 60000 65536"/>
                  <a:gd name="T29" fmla="*/ 0 60000 65536"/>
                  <a:gd name="T30" fmla="*/ 0 w 5500728"/>
                  <a:gd name="T31" fmla="*/ 107156 h 142875"/>
                  <a:gd name="T32" fmla="*/ 5482868 w 5500728"/>
                  <a:gd name="T33" fmla="*/ 142875 h 1428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00728" h="142875">
                    <a:moveTo>
                      <a:pt x="0" y="107156"/>
                    </a:moveTo>
                    <a:lnTo>
                      <a:pt x="5447150" y="107156"/>
                    </a:lnTo>
                    <a:lnTo>
                      <a:pt x="5447150" y="35719"/>
                    </a:lnTo>
                    <a:lnTo>
                      <a:pt x="5429290" y="35719"/>
                    </a:lnTo>
                    <a:lnTo>
                      <a:pt x="5465009" y="0"/>
                    </a:lnTo>
                    <a:lnTo>
                      <a:pt x="5500728" y="35719"/>
                    </a:lnTo>
                    <a:lnTo>
                      <a:pt x="5482869" y="35719"/>
                    </a:lnTo>
                    <a:lnTo>
                      <a:pt x="5482869" y="142875"/>
                    </a:lnTo>
                    <a:lnTo>
                      <a:pt x="0" y="142875"/>
                    </a:lnTo>
                    <a:close/>
                  </a:path>
                </a:pathLst>
              </a:custGeom>
              <a:solidFill>
                <a:srgbClr val="4F81BD"/>
              </a:solidFill>
              <a:ln w="25402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>
                  <a:latin typeface="Trebuchet MS" pitchFamily="34" charset="0"/>
                </a:endParaRPr>
              </a:p>
            </p:txBody>
          </p:sp>
          <p:cxnSp>
            <p:nvCxnSpPr>
              <p:cNvPr id="22" name="Прямая со стрелкой 21"/>
              <p:cNvCxnSpPr>
                <a:cxnSpLocks noChangeShapeType="1"/>
              </p:cNvCxnSpPr>
              <p:nvPr/>
            </p:nvCxnSpPr>
            <p:spPr bwMode="auto">
              <a:xfrm rot="5400000">
                <a:off x="607191" y="4750603"/>
                <a:ext cx="357190" cy="285752"/>
              </a:xfrm>
              <a:prstGeom prst="straightConnector1">
                <a:avLst/>
              </a:prstGeom>
              <a:noFill/>
              <a:ln w="38103">
                <a:solidFill>
                  <a:srgbClr val="4A7EBB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3" name="Прямая со стрелкой 22"/>
              <p:cNvCxnSpPr>
                <a:cxnSpLocks noChangeShapeType="1"/>
              </p:cNvCxnSpPr>
              <p:nvPr/>
            </p:nvCxnSpPr>
            <p:spPr bwMode="auto">
              <a:xfrm rot="16200000" flipH="1">
                <a:off x="1357290" y="4786322"/>
                <a:ext cx="357190" cy="214314"/>
              </a:xfrm>
              <a:prstGeom prst="straightConnector1">
                <a:avLst/>
              </a:prstGeom>
              <a:noFill/>
              <a:ln w="38103">
                <a:solidFill>
                  <a:srgbClr val="4A7EBB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4" name="Прямоугольник 23"/>
              <p:cNvSpPr>
                <a:spLocks noChangeArrowheads="1"/>
              </p:cNvSpPr>
              <p:nvPr/>
            </p:nvSpPr>
            <p:spPr bwMode="auto">
              <a:xfrm>
                <a:off x="4572000" y="3214686"/>
                <a:ext cx="2008800" cy="842489"/>
              </a:xfrm>
              <a:prstGeom prst="rect">
                <a:avLst/>
              </a:prstGeom>
              <a:solidFill>
                <a:srgbClr val="4F81BD"/>
              </a:solidFill>
              <a:ln w="25402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lIns="82945" tIns="41473" rIns="82945" bIns="41473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ru-RU" sz="1300">
                    <a:solidFill>
                      <a:srgbClr val="FFFFFF"/>
                    </a:solidFill>
                    <a:latin typeface="Calibri" pitchFamily="34" charset="0"/>
                  </a:rPr>
                  <a:t>СЛУХОВЫЕ АППАРАТЫ</a:t>
                </a:r>
              </a:p>
              <a:p>
                <a:r>
                  <a:rPr lang="ru-RU" sz="1300">
                    <a:solidFill>
                      <a:srgbClr val="FFFFFF"/>
                    </a:solidFill>
                    <a:latin typeface="Calibri" pitchFamily="34" charset="0"/>
                  </a:rPr>
                  <a:t>«ГОЛОЕ УХО»</a:t>
                </a:r>
              </a:p>
              <a:p>
                <a:r>
                  <a:rPr lang="ru-RU" sz="1300">
                    <a:solidFill>
                      <a:srgbClr val="FFFFFF"/>
                    </a:solidFill>
                    <a:latin typeface="Calibri" pitchFamily="34" charset="0"/>
                  </a:rPr>
                  <a:t>КОХЛЕАРНЫЙ ИМПЛАНТ</a:t>
                </a:r>
                <a:endParaRPr lang="ru-RU" sz="11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5" name="Прямоугольник 24"/>
              <p:cNvSpPr>
                <a:spLocks noChangeArrowheads="1"/>
              </p:cNvSpPr>
              <p:nvPr/>
            </p:nvSpPr>
            <p:spPr bwMode="auto">
              <a:xfrm>
                <a:off x="4714876" y="4357694"/>
                <a:ext cx="1709772" cy="357190"/>
              </a:xfrm>
              <a:prstGeom prst="rect">
                <a:avLst/>
              </a:prstGeom>
              <a:solidFill>
                <a:srgbClr val="4F81BD"/>
              </a:solidFill>
              <a:ln w="25402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300" b="1">
                    <a:solidFill>
                      <a:srgbClr val="FFFFFF"/>
                    </a:solidFill>
                    <a:latin typeface="Calibri" pitchFamily="34" charset="0"/>
                  </a:rPr>
                  <a:t>ПИКТОГРАФИЧЕСКАЯ РИТМИКА</a:t>
                </a:r>
              </a:p>
            </p:txBody>
          </p:sp>
          <p:sp>
            <p:nvSpPr>
              <p:cNvPr id="26" name="Прямоугольник 25"/>
              <p:cNvSpPr>
                <a:spLocks noChangeArrowheads="1"/>
              </p:cNvSpPr>
              <p:nvPr/>
            </p:nvSpPr>
            <p:spPr bwMode="auto">
              <a:xfrm>
                <a:off x="6858016" y="4357694"/>
                <a:ext cx="1571636" cy="357190"/>
              </a:xfrm>
              <a:prstGeom prst="rect">
                <a:avLst/>
              </a:prstGeom>
              <a:solidFill>
                <a:srgbClr val="4F81BD"/>
              </a:solidFill>
              <a:ln w="25402">
                <a:solidFill>
                  <a:srgbClr val="385D8A"/>
                </a:solidFill>
                <a:miter lim="800000"/>
                <a:headEnd/>
                <a:tailEnd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300" b="1">
                    <a:solidFill>
                      <a:srgbClr val="FFFFFF"/>
                    </a:solidFill>
                    <a:latin typeface="Calibri" pitchFamily="34" charset="0"/>
                  </a:rPr>
                  <a:t>МУЗЫКАЛЬНАЯ СТИМУЛЯЦИЯ</a:t>
                </a:r>
              </a:p>
            </p:txBody>
          </p:sp>
          <p:sp>
            <p:nvSpPr>
              <p:cNvPr id="27" name="Стрелка углом вверх 81"/>
              <p:cNvSpPr>
                <a:spLocks/>
              </p:cNvSpPr>
              <p:nvPr/>
            </p:nvSpPr>
            <p:spPr bwMode="auto">
              <a:xfrm flipV="1">
                <a:off x="3500430" y="4214818"/>
                <a:ext cx="1909230" cy="71436"/>
              </a:xfrm>
              <a:custGeom>
                <a:avLst/>
                <a:gdLst>
                  <a:gd name="T0" fmla="*/ 445290 w 5500728"/>
                  <a:gd name="T1" fmla="*/ 0 h 142875"/>
                  <a:gd name="T2" fmla="*/ 890575 w 5500728"/>
                  <a:gd name="T3" fmla="*/ 915419 h 142875"/>
                  <a:gd name="T4" fmla="*/ 445290 w 5500728"/>
                  <a:gd name="T5" fmla="*/ 1830820 h 142875"/>
                  <a:gd name="T6" fmla="*/ 0 w 5500728"/>
                  <a:gd name="T7" fmla="*/ 915419 h 142875"/>
                  <a:gd name="T8" fmla="*/ 884792 w 5500728"/>
                  <a:gd name="T9" fmla="*/ 0 h 142875"/>
                  <a:gd name="T10" fmla="*/ 879012 w 5500728"/>
                  <a:gd name="T11" fmla="*/ 457705 h 142875"/>
                  <a:gd name="T12" fmla="*/ 0 w 5500728"/>
                  <a:gd name="T13" fmla="*/ 1601967 h 142875"/>
                  <a:gd name="T14" fmla="*/ 443845 w 5500728"/>
                  <a:gd name="T15" fmla="*/ 1830820 h 142875"/>
                  <a:gd name="T16" fmla="*/ 887684 w 5500728"/>
                  <a:gd name="T17" fmla="*/ 1144265 h 142875"/>
                  <a:gd name="T18" fmla="*/ 890575 w 5500728"/>
                  <a:gd name="T19" fmla="*/ 457705 h 142875"/>
                  <a:gd name="T20" fmla="*/ 17694720 60000 65536"/>
                  <a:gd name="T21" fmla="*/ 0 60000 65536"/>
                  <a:gd name="T22" fmla="*/ 5898240 60000 65536"/>
                  <a:gd name="T23" fmla="*/ 11796480 60000 65536"/>
                  <a:gd name="T24" fmla="*/ 17694720 60000 65536"/>
                  <a:gd name="T25" fmla="*/ 11796480 60000 65536"/>
                  <a:gd name="T26" fmla="*/ 11796480 60000 65536"/>
                  <a:gd name="T27" fmla="*/ 5898240 60000 65536"/>
                  <a:gd name="T28" fmla="*/ 0 60000 65536"/>
                  <a:gd name="T29" fmla="*/ 0 60000 65536"/>
                  <a:gd name="T30" fmla="*/ 0 w 5500728"/>
                  <a:gd name="T31" fmla="*/ 107156 h 142875"/>
                  <a:gd name="T32" fmla="*/ 5482868 w 5500728"/>
                  <a:gd name="T33" fmla="*/ 142875 h 1428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00728" h="142875">
                    <a:moveTo>
                      <a:pt x="0" y="107156"/>
                    </a:moveTo>
                    <a:lnTo>
                      <a:pt x="5447150" y="107156"/>
                    </a:lnTo>
                    <a:lnTo>
                      <a:pt x="5447150" y="35719"/>
                    </a:lnTo>
                    <a:lnTo>
                      <a:pt x="5429290" y="35719"/>
                    </a:lnTo>
                    <a:lnTo>
                      <a:pt x="5465009" y="0"/>
                    </a:lnTo>
                    <a:lnTo>
                      <a:pt x="5500728" y="35719"/>
                    </a:lnTo>
                    <a:lnTo>
                      <a:pt x="5482869" y="35719"/>
                    </a:lnTo>
                    <a:lnTo>
                      <a:pt x="5482869" y="142875"/>
                    </a:lnTo>
                    <a:lnTo>
                      <a:pt x="0" y="142875"/>
                    </a:lnTo>
                    <a:close/>
                  </a:path>
                </a:pathLst>
              </a:custGeom>
              <a:solidFill>
                <a:srgbClr val="4F81BD"/>
              </a:solidFill>
              <a:ln w="25402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>
                  <a:latin typeface="Trebuchet MS" pitchFamily="34" charset="0"/>
                </a:endParaRPr>
              </a:p>
            </p:txBody>
          </p:sp>
          <p:sp>
            <p:nvSpPr>
              <p:cNvPr id="28" name="Стрелка углом вверх 81"/>
              <p:cNvSpPr>
                <a:spLocks/>
              </p:cNvSpPr>
              <p:nvPr/>
            </p:nvSpPr>
            <p:spPr bwMode="auto">
              <a:xfrm flipV="1">
                <a:off x="5429256" y="4214818"/>
                <a:ext cx="1909230" cy="71436"/>
              </a:xfrm>
              <a:custGeom>
                <a:avLst/>
                <a:gdLst>
                  <a:gd name="T0" fmla="*/ 445290 w 5500728"/>
                  <a:gd name="T1" fmla="*/ 0 h 142875"/>
                  <a:gd name="T2" fmla="*/ 890575 w 5500728"/>
                  <a:gd name="T3" fmla="*/ 915419 h 142875"/>
                  <a:gd name="T4" fmla="*/ 445290 w 5500728"/>
                  <a:gd name="T5" fmla="*/ 1830820 h 142875"/>
                  <a:gd name="T6" fmla="*/ 0 w 5500728"/>
                  <a:gd name="T7" fmla="*/ 915419 h 142875"/>
                  <a:gd name="T8" fmla="*/ 884792 w 5500728"/>
                  <a:gd name="T9" fmla="*/ 0 h 142875"/>
                  <a:gd name="T10" fmla="*/ 879012 w 5500728"/>
                  <a:gd name="T11" fmla="*/ 457705 h 142875"/>
                  <a:gd name="T12" fmla="*/ 0 w 5500728"/>
                  <a:gd name="T13" fmla="*/ 1601967 h 142875"/>
                  <a:gd name="T14" fmla="*/ 443845 w 5500728"/>
                  <a:gd name="T15" fmla="*/ 1830820 h 142875"/>
                  <a:gd name="T16" fmla="*/ 887684 w 5500728"/>
                  <a:gd name="T17" fmla="*/ 1144265 h 142875"/>
                  <a:gd name="T18" fmla="*/ 890575 w 5500728"/>
                  <a:gd name="T19" fmla="*/ 457705 h 142875"/>
                  <a:gd name="T20" fmla="*/ 17694720 60000 65536"/>
                  <a:gd name="T21" fmla="*/ 0 60000 65536"/>
                  <a:gd name="T22" fmla="*/ 5898240 60000 65536"/>
                  <a:gd name="T23" fmla="*/ 11796480 60000 65536"/>
                  <a:gd name="T24" fmla="*/ 17694720 60000 65536"/>
                  <a:gd name="T25" fmla="*/ 11796480 60000 65536"/>
                  <a:gd name="T26" fmla="*/ 11796480 60000 65536"/>
                  <a:gd name="T27" fmla="*/ 5898240 60000 65536"/>
                  <a:gd name="T28" fmla="*/ 0 60000 65536"/>
                  <a:gd name="T29" fmla="*/ 0 60000 65536"/>
                  <a:gd name="T30" fmla="*/ 0 w 5500728"/>
                  <a:gd name="T31" fmla="*/ 107156 h 142875"/>
                  <a:gd name="T32" fmla="*/ 5482868 w 5500728"/>
                  <a:gd name="T33" fmla="*/ 142875 h 1428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00728" h="142875">
                    <a:moveTo>
                      <a:pt x="0" y="107156"/>
                    </a:moveTo>
                    <a:lnTo>
                      <a:pt x="5447150" y="107156"/>
                    </a:lnTo>
                    <a:lnTo>
                      <a:pt x="5447150" y="35719"/>
                    </a:lnTo>
                    <a:lnTo>
                      <a:pt x="5429290" y="35719"/>
                    </a:lnTo>
                    <a:lnTo>
                      <a:pt x="5465009" y="0"/>
                    </a:lnTo>
                    <a:lnTo>
                      <a:pt x="5500728" y="35719"/>
                    </a:lnTo>
                    <a:lnTo>
                      <a:pt x="5482869" y="35719"/>
                    </a:lnTo>
                    <a:lnTo>
                      <a:pt x="5482869" y="142875"/>
                    </a:lnTo>
                    <a:lnTo>
                      <a:pt x="0" y="142875"/>
                    </a:lnTo>
                    <a:close/>
                  </a:path>
                </a:pathLst>
              </a:custGeom>
              <a:solidFill>
                <a:srgbClr val="4F81BD"/>
              </a:solidFill>
              <a:ln w="25402">
                <a:solidFill>
                  <a:srgbClr val="385D8A"/>
                </a:solidFill>
                <a:round/>
                <a:headEnd/>
                <a:tailEnd/>
              </a:ln>
            </p:spPr>
            <p:txBody>
              <a:bodyPr lIns="82945" tIns="41473" rIns="82945" bIns="41473" anchor="ctr" anchorCtr="1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ru-RU">
                  <a:latin typeface="Trebuchet MS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0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240</Words>
  <Application>Microsoft Office PowerPoint</Application>
  <PresentationFormat>Экран (4:3)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ВОЗМОЖНОСТИ ВЕРБОТОНАЛЬНОГО МЕТОДА  В РАЗВИТИИ РЕЧЕВОЙ КОММУНИКАЦИИ ОБУЧАЮЩИХСЯ С НАРУШЕНИЯМИ СЛУХА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ПЕРСПЕКТИВЫ ПРИМЕН</dc:title>
  <dc:creator>Ирина</dc:creator>
  <cp:lastModifiedBy>Ирина</cp:lastModifiedBy>
  <cp:revision>30</cp:revision>
  <dcterms:created xsi:type="dcterms:W3CDTF">2011-12-26T17:42:17Z</dcterms:created>
  <dcterms:modified xsi:type="dcterms:W3CDTF">2012-12-11T13:40:55Z</dcterms:modified>
</cp:coreProperties>
</file>