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5" r:id="rId3"/>
    <p:sldId id="261" r:id="rId4"/>
    <p:sldId id="259" r:id="rId5"/>
    <p:sldId id="286" r:id="rId6"/>
    <p:sldId id="287" r:id="rId7"/>
    <p:sldId id="290" r:id="rId8"/>
    <p:sldId id="291" r:id="rId9"/>
    <p:sldId id="275" r:id="rId10"/>
    <p:sldId id="293" r:id="rId11"/>
    <p:sldId id="283" r:id="rId12"/>
    <p:sldId id="28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804"/>
    <a:srgbClr val="993300"/>
    <a:srgbClr val="FFB84F"/>
    <a:srgbClr val="F49C5A"/>
    <a:srgbClr val="CC6600"/>
    <a:srgbClr val="990033"/>
    <a:srgbClr val="8080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9CA0832-3A7F-4FF7-A3BB-0FE94A292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6575EF1-6FD2-4BC3-AA5B-12C76286FAA7}" type="slidenum">
              <a:rPr lang="ru-RU" sz="1200"/>
              <a:pPr algn="r"/>
              <a:t>2</a:t>
            </a:fld>
            <a:endParaRPr lang="ru-RU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F2098-0A18-40FF-92BC-CB1500FDC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C6B01-A975-483F-84A6-3D7ADC45D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E752D-603A-40AD-8132-B8180D4A1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3F684-164A-4957-B077-05DE57392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C137A-0F34-49CD-9D94-733F9F655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5ECC4-400E-4B05-AA56-B434CEA78C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3D840-0F56-4EE6-8377-990CEE95C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BCF8D-66E0-4959-A2E8-209F86CC3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33A25-B092-484E-B3F8-DCD5105D5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F7993-5C05-427A-BCA2-94A9F1AA0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B065F-0460-44DB-BF13-551EA97CE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BB46C-F1D1-4B83-9B1D-71EF78BD0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7C94E-AB8A-4C9F-BBCB-A257FA98C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B84F"/>
            </a:gs>
            <a:gs pos="50000">
              <a:schemeClr val="bg1"/>
            </a:gs>
            <a:gs pos="100000">
              <a:srgbClr val="FFB84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024E399-F601-4E7B-AF54-DE25E3796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54;%20&#1074;&#1088;&#1077;&#1076;&#1077;%20&#1082;&#1091;&#1088;&#1077;&#1085;&#1080;&#1103;.mp4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076700"/>
            <a:ext cx="42672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617538" y="1058863"/>
            <a:ext cx="8229600" cy="4267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Impact"/>
              </a:rPr>
              <a:t>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Bookman Old Style" pitchFamily="18" charset="0"/>
              </a:rPr>
              <a:t>Кто курит табак, </a:t>
            </a:r>
          </a:p>
          <a:p>
            <a:pPr algn="ctr">
              <a:defRPr/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Bookman Old Style" pitchFamily="18" charset="0"/>
              </a:rPr>
              <a:t>тот себе враг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6600"/>
                </a:solidFill>
                <a:latin typeface="Impact"/>
              </a:rPr>
              <a:t>.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228600" y="3124200"/>
            <a:ext cx="81311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 algn="ctr">
              <a:lnSpc>
                <a:spcPct val="80000"/>
              </a:lnSpc>
              <a:spcBef>
                <a:spcPct val="20000"/>
              </a:spcBef>
            </a:pPr>
            <a:endParaRPr lang="ru-RU" sz="2400"/>
          </a:p>
        </p:txBody>
      </p:sp>
      <p:grpSp>
        <p:nvGrpSpPr>
          <p:cNvPr id="16388" name="Group 6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16390" name="Freeform 7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Freeform 8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9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10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1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2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3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4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CC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89" name="Rectangle 14"/>
          <p:cNvSpPr>
            <a:spLocks noChangeArrowheads="1"/>
          </p:cNvSpPr>
          <p:nvPr/>
        </p:nvSpPr>
        <p:spPr bwMode="auto">
          <a:xfrm>
            <a:off x="1331913" y="333375"/>
            <a:ext cx="6689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Областная акция «Школа против курения»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 descr="MP90044909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7" descr="анимашки дет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01925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 descr="anim09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404813"/>
            <a:ext cx="24114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0" descr="AN21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49725"/>
            <a:ext cx="2589213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1" descr="AN05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24750" y="4552950"/>
            <a:ext cx="10572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 descr="AN13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2138" y="4057650"/>
            <a:ext cx="24241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WordArt 14"/>
          <p:cNvSpPr>
            <a:spLocks noChangeArrowheads="1" noChangeShapeType="1" noTextEdit="1"/>
          </p:cNvSpPr>
          <p:nvPr/>
        </p:nvSpPr>
        <p:spPr bwMode="auto">
          <a:xfrm>
            <a:off x="1116013" y="0"/>
            <a:ext cx="4691062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Мы вас умоляем</a:t>
            </a:r>
          </a:p>
          <a:p>
            <a:pPr algn="ctr"/>
            <a:r>
              <a:rPr lang="ru-RU" sz="3600" kern="10">
                <a:ln w="2857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забыть про сигареты</a:t>
            </a:r>
          </a:p>
        </p:txBody>
      </p:sp>
      <p:sp>
        <p:nvSpPr>
          <p:cNvPr id="27656" name="WordArt 15"/>
          <p:cNvSpPr>
            <a:spLocks noChangeArrowheads="1" noChangeShapeType="1" noTextEdit="1"/>
          </p:cNvSpPr>
          <p:nvPr/>
        </p:nvSpPr>
        <p:spPr bwMode="auto">
          <a:xfrm>
            <a:off x="1979613" y="1989138"/>
            <a:ext cx="51435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Подумайте, мальчишки,</a:t>
            </a:r>
          </a:p>
          <a:p>
            <a:pPr algn="ctr"/>
            <a:r>
              <a:rPr lang="ru-RU" sz="36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подумайте девчонки</a:t>
            </a:r>
          </a:p>
        </p:txBody>
      </p:sp>
      <p:sp>
        <p:nvSpPr>
          <p:cNvPr id="27657" name="WordArt 16"/>
          <p:cNvSpPr>
            <a:spLocks noChangeArrowheads="1" noChangeShapeType="1" noTextEdit="1"/>
          </p:cNvSpPr>
          <p:nvPr/>
        </p:nvSpPr>
        <p:spPr bwMode="auto">
          <a:xfrm>
            <a:off x="1662113" y="3168650"/>
            <a:ext cx="58197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Как здорово на свете жить,</a:t>
            </a:r>
          </a:p>
        </p:txBody>
      </p:sp>
      <p:sp>
        <p:nvSpPr>
          <p:cNvPr id="27658" name="WordArt 17"/>
          <p:cNvSpPr>
            <a:spLocks noChangeArrowheads="1" noChangeShapeType="1" noTextEdit="1"/>
          </p:cNvSpPr>
          <p:nvPr/>
        </p:nvSpPr>
        <p:spPr bwMode="auto">
          <a:xfrm>
            <a:off x="2195513" y="6165850"/>
            <a:ext cx="4524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Когда здоровье есть!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Char char="•"/>
            </a:pPr>
            <a:endParaRPr lang="ru-RU" sz="2400" i="1">
              <a:latin typeface="Arial Narrow" pitchFamily="34" charset="0"/>
            </a:endParaRPr>
          </a:p>
        </p:txBody>
      </p:sp>
      <p:pic>
        <p:nvPicPr>
          <p:cNvPr id="41987" name="Picture 3" descr="img2.jpg (15310 bytes)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0587" y="-19050"/>
            <a:ext cx="9104542" cy="6858000"/>
          </a:xfrm>
          <a:prstGeom prst="roundRect">
            <a:avLst/>
          </a:prstGeom>
          <a:ln>
            <a:solidFill>
              <a:srgbClr val="993300"/>
            </a:solidFill>
          </a:ln>
        </p:spPr>
      </p:pic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24075" y="115888"/>
            <a:ext cx="70199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Bookman Old Style" pitchFamily="18" charset="0"/>
              </a:rPr>
              <a:t>Курение – </a:t>
            </a:r>
            <a:r>
              <a:rPr lang="ru-RU" sz="2400" b="1" i="1"/>
              <a:t>это </a:t>
            </a:r>
            <a:r>
              <a:rPr lang="ru-RU" sz="2400" b="1" i="1">
                <a:latin typeface="Bookman Old Style" pitchFamily="18" charset="0"/>
              </a:rPr>
              <a:t>медленное самоубийство.</a:t>
            </a:r>
            <a:endParaRPr lang="ru-RU" sz="2400" b="1" i="1"/>
          </a:p>
          <a:p>
            <a:endParaRPr lang="ru-RU" sz="1600" b="1" i="1"/>
          </a:p>
          <a:p>
            <a:r>
              <a:rPr lang="ru-RU" sz="2400" b="1" i="1">
                <a:solidFill>
                  <a:srgbClr val="2D2D8A"/>
                </a:solidFill>
                <a:latin typeface="Bookman Old Style" pitchFamily="18" charset="0"/>
              </a:rPr>
              <a:t>    Скажи себе : «Нет!»</a:t>
            </a:r>
            <a:endParaRPr lang="ru-RU" sz="2400" b="1" i="1">
              <a:solidFill>
                <a:srgbClr val="2D2D8A"/>
              </a:solidFill>
            </a:endParaRPr>
          </a:p>
          <a:p>
            <a:endParaRPr lang="ru-RU" sz="1600" b="1" i="1">
              <a:solidFill>
                <a:srgbClr val="2D2D8A"/>
              </a:solidFill>
            </a:endParaRPr>
          </a:p>
          <a:p>
            <a:pPr algn="just"/>
            <a:r>
              <a:rPr lang="ru-RU" sz="2400" b="1" i="1">
                <a:latin typeface="Bookman Old Style" pitchFamily="18" charset="0"/>
              </a:rPr>
              <a:t>Прекращать дурные привычки надо сразу. </a:t>
            </a:r>
          </a:p>
          <a:p>
            <a:pPr algn="just"/>
            <a:endParaRPr lang="ru-RU" sz="1600" b="1" i="1"/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484438" y="1989138"/>
            <a:ext cx="66595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000099"/>
                </a:solidFill>
              </a:rPr>
              <a:t>Занятия спортом укрепляют волю, делают человека бодрым, здоровым, отвлекают от вредных наклонностей.</a:t>
            </a: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2051050" y="5876925"/>
            <a:ext cx="4040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B40804"/>
                </a:solidFill>
              </a:rPr>
              <a:t>ЗДОРОВЬЕ НЕ КУПИШЬ !</a:t>
            </a:r>
          </a:p>
        </p:txBody>
      </p:sp>
      <p:sp>
        <p:nvSpPr>
          <p:cNvPr id="28678" name="Rectangle 8"/>
          <p:cNvSpPr>
            <a:spLocks noChangeArrowheads="1"/>
          </p:cNvSpPr>
          <p:nvPr/>
        </p:nvSpPr>
        <p:spPr bwMode="auto">
          <a:xfrm>
            <a:off x="2700338" y="3500438"/>
            <a:ext cx="6264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/>
              <a:t>Человек с сильной волей никогда </a:t>
            </a:r>
          </a:p>
          <a:p>
            <a:r>
              <a:rPr lang="ru-RU" sz="2400" b="1" i="1"/>
              <a:t>                не начнет курить!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971550" y="476250"/>
            <a:ext cx="6934200" cy="1657350"/>
          </a:xfrm>
        </p:spPr>
        <p:txBody>
          <a:bodyPr/>
          <a:lstStyle/>
          <a:p>
            <a:pPr eaLnBrk="1" hangingPunct="1"/>
            <a:r>
              <a:rPr lang="ru-RU" sz="5400" smtClean="0"/>
              <a:t>   </a:t>
            </a:r>
            <a:r>
              <a:rPr lang="ru-RU" sz="5400" b="1" smtClean="0">
                <a:solidFill>
                  <a:srgbClr val="FF0000"/>
                </a:solidFill>
                <a:latin typeface="Bookman Old Style" pitchFamily="18" charset="0"/>
              </a:rPr>
              <a:t>Хочешь жить –   бросай курить!</a:t>
            </a:r>
          </a:p>
        </p:txBody>
      </p:sp>
      <p:sp>
        <p:nvSpPr>
          <p:cNvPr id="29698" name="Rectangle 6"/>
          <p:cNvSpPr>
            <a:spLocks noChangeArrowheads="1"/>
          </p:cNvSpPr>
          <p:nvPr/>
        </p:nvSpPr>
        <p:spPr bwMode="auto">
          <a:xfrm>
            <a:off x="684213" y="5516563"/>
            <a:ext cx="77549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0000"/>
                </a:solidFill>
              </a:rPr>
              <a:t>Скажи курению нет!</a:t>
            </a:r>
          </a:p>
        </p:txBody>
      </p:sp>
      <p:pic>
        <p:nvPicPr>
          <p:cNvPr id="296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492375"/>
            <a:ext cx="42672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7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47139" name="Rectangle 3"/>
          <p:cNvSpPr>
            <a:spLocks noChangeArrowheads="1"/>
          </p:cNvSpPr>
          <p:nvPr/>
        </p:nvSpPr>
        <p:spPr bwMode="auto">
          <a:xfrm>
            <a:off x="381000" y="1143000"/>
            <a:ext cx="1905000" cy="110490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50000">
                <a:srgbClr val="003399"/>
              </a:gs>
              <a:gs pos="100000">
                <a:schemeClr val="tx1"/>
              </a:gs>
            </a:gsLst>
            <a:lin ang="54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ts val="500"/>
              </a:spcBef>
              <a:spcAft>
                <a:spcPts val="500"/>
              </a:spcAft>
              <a:defRPr/>
            </a:pPr>
            <a:r>
              <a:rPr lang="ru-RU" sz="3200" b="1">
                <a:solidFill>
                  <a:srgbClr val="FFFFFF"/>
                </a:solidFill>
              </a:rPr>
              <a:t>В наше время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115888"/>
            <a:ext cx="92964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200" b="1">
                <a:solidFill>
                  <a:schemeClr val="bg1"/>
                </a:solidFill>
              </a:rPr>
              <a:t>Факты</a:t>
            </a:r>
          </a:p>
        </p:txBody>
      </p:sp>
      <p:sp>
        <p:nvSpPr>
          <p:cNvPr id="347141" name="Rectangle 5"/>
          <p:cNvSpPr>
            <a:spLocks noChangeArrowheads="1"/>
          </p:cNvSpPr>
          <p:nvPr/>
        </p:nvSpPr>
        <p:spPr bwMode="auto">
          <a:xfrm>
            <a:off x="685800" y="2057400"/>
            <a:ext cx="6964363" cy="95567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50000">
                <a:schemeClr val="accent1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uk-UA" sz="2800" b="1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2800" b="1">
                <a:solidFill>
                  <a:schemeClr val="bg1"/>
                </a:solidFill>
              </a:rPr>
              <a:t>Приблизительно 2 млрд. людей курят</a:t>
            </a:r>
          </a:p>
        </p:txBody>
      </p:sp>
      <p:sp>
        <p:nvSpPr>
          <p:cNvPr id="347142" name="Rectangle 6"/>
          <p:cNvSpPr>
            <a:spLocks noChangeArrowheads="1"/>
          </p:cNvSpPr>
          <p:nvPr/>
        </p:nvSpPr>
        <p:spPr bwMode="auto">
          <a:xfrm>
            <a:off x="4495800" y="1541463"/>
            <a:ext cx="4108450" cy="1382712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50000">
                <a:srgbClr val="990033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</a:rPr>
              <a:t>Каждые 10 сек умирает человек вследствие курения</a:t>
            </a:r>
            <a:endParaRPr lang="ru-RU" sz="3000" b="1">
              <a:solidFill>
                <a:srgbClr val="FFFF00"/>
              </a:solidFill>
            </a:endParaRPr>
          </a:p>
        </p:txBody>
      </p:sp>
      <p:sp>
        <p:nvSpPr>
          <p:cNvPr id="347143" name="Rectangle 7"/>
          <p:cNvSpPr>
            <a:spLocks noChangeArrowheads="1"/>
          </p:cNvSpPr>
          <p:nvPr/>
        </p:nvSpPr>
        <p:spPr bwMode="auto">
          <a:xfrm>
            <a:off x="3822700" y="5105400"/>
            <a:ext cx="5321300" cy="1382713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50000">
                <a:srgbClr val="6600CC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solidFill>
                  <a:srgbClr val="FFFF00"/>
                </a:solidFill>
              </a:rPr>
              <a:t>За 1 с. на </a:t>
            </a:r>
            <a:r>
              <a:rPr lang="ru-RU" sz="2800" b="1">
                <a:solidFill>
                  <a:srgbClr val="FFFF00"/>
                </a:solidFill>
              </a:rPr>
              <a:t>планете выкуривается 300 000</a:t>
            </a:r>
            <a:r>
              <a:rPr lang="uk-UA" sz="2800" b="1">
                <a:solidFill>
                  <a:srgbClr val="FFFF00"/>
                </a:solidFill>
              </a:rPr>
              <a:t> сигарет</a:t>
            </a:r>
            <a:endParaRPr lang="ru-RU" sz="2800" b="1">
              <a:solidFill>
                <a:srgbClr val="FFFF00"/>
              </a:solidFill>
            </a:endParaRPr>
          </a:p>
        </p:txBody>
      </p:sp>
      <p:sp>
        <p:nvSpPr>
          <p:cNvPr id="347144" name="Rectangle 8"/>
          <p:cNvSpPr>
            <a:spLocks noChangeArrowheads="1"/>
          </p:cNvSpPr>
          <p:nvPr/>
        </p:nvSpPr>
        <p:spPr bwMode="auto">
          <a:xfrm>
            <a:off x="4343400" y="3644900"/>
            <a:ext cx="4419600" cy="1382713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50000">
                <a:srgbClr val="008000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Каждый год от курения преждевременно умирает 3 млн. человек</a:t>
            </a:r>
          </a:p>
        </p:txBody>
      </p:sp>
      <p:sp>
        <p:nvSpPr>
          <p:cNvPr id="347145" name="Rectangle 9"/>
          <p:cNvSpPr>
            <a:spLocks noChangeArrowheads="1"/>
          </p:cNvSpPr>
          <p:nvPr/>
        </p:nvSpPr>
        <p:spPr bwMode="auto">
          <a:xfrm>
            <a:off x="1676400" y="2852738"/>
            <a:ext cx="3276600" cy="2236787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50000">
                <a:srgbClr val="FF0000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Общая масса окурков на планете за год весит </a:t>
            </a:r>
          </a:p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2,5 млн. тонн</a:t>
            </a:r>
          </a:p>
        </p:txBody>
      </p:sp>
      <p:sp>
        <p:nvSpPr>
          <p:cNvPr id="347146" name="Rectangle 10"/>
          <p:cNvSpPr>
            <a:spLocks noChangeArrowheads="1"/>
          </p:cNvSpPr>
          <p:nvPr/>
        </p:nvSpPr>
        <p:spPr bwMode="auto">
          <a:xfrm>
            <a:off x="609600" y="5013325"/>
            <a:ext cx="4419600" cy="955675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50000">
                <a:srgbClr val="CC0099"/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</a:rPr>
              <a:t>Курение вызывает 6 % смертей во всём мире</a:t>
            </a:r>
          </a:p>
        </p:txBody>
      </p:sp>
      <p:sp>
        <p:nvSpPr>
          <p:cNvPr id="347147" name="Rectangle 11"/>
          <p:cNvSpPr>
            <a:spLocks noChangeArrowheads="1"/>
          </p:cNvSpPr>
          <p:nvPr/>
        </p:nvSpPr>
        <p:spPr bwMode="auto">
          <a:xfrm>
            <a:off x="2514600" y="2667000"/>
            <a:ext cx="4419600" cy="271145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50000">
                <a:srgbClr val="003399"/>
              </a:gs>
              <a:gs pos="100000">
                <a:schemeClr val="tx2"/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uk-UA" sz="2800" b="1">
              <a:solidFill>
                <a:srgbClr val="FFFF00"/>
              </a:solidFill>
            </a:endParaRPr>
          </a:p>
          <a:p>
            <a:pPr algn="ctr">
              <a:defRPr/>
            </a:pPr>
            <a:r>
              <a:rPr lang="uk-UA" sz="2800" b="1">
                <a:solidFill>
                  <a:srgbClr val="FFFF00"/>
                </a:solidFill>
              </a:rPr>
              <a:t>С 1950 </a:t>
            </a:r>
            <a:r>
              <a:rPr lang="ru-RU" sz="2800" b="1">
                <a:solidFill>
                  <a:srgbClr val="FFFF00"/>
                </a:solidFill>
              </a:rPr>
              <a:t>года по наше время умерло 62 млн. людей вследствие курения</a:t>
            </a:r>
          </a:p>
          <a:p>
            <a:pPr algn="ctr">
              <a:defRPr/>
            </a:pPr>
            <a:endParaRPr lang="ru-RU" sz="2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4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0"/>
                                        <p:tgtEl>
                                          <p:spTgt spid="34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34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34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34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39" grpId="0" animBg="1" autoUpdateAnimBg="0"/>
      <p:bldP spid="347141" grpId="0" animBg="1" autoUpdateAnimBg="0"/>
      <p:bldP spid="347142" grpId="0" animBg="1" autoUpdateAnimBg="0"/>
      <p:bldP spid="347143" grpId="0" animBg="1" autoUpdateAnimBg="0"/>
      <p:bldP spid="347144" grpId="0" animBg="1" autoUpdateAnimBg="0"/>
      <p:bldP spid="347145" grpId="0" animBg="1" autoUpdateAnimBg="0"/>
      <p:bldP spid="347146" grpId="0" animBg="1" autoUpdateAnimBg="0"/>
      <p:bldP spid="34714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8913"/>
            <a:ext cx="5618163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44000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-215900"/>
            <a:ext cx="7315200" cy="7073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-26988"/>
            <a:ext cx="9144000" cy="5762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>
                <a:solidFill>
                  <a:schemeClr val="bg1"/>
                </a:solidFill>
              </a:rPr>
              <a:t>ПРИМИ  РЕШЕНИЕ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88913"/>
            <a:ext cx="6396038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2718" t="6371" r="11171" b="10916"/>
          <a:stretch>
            <a:fillRect/>
          </a:stretch>
        </p:blipFill>
        <p:spPr bwMode="auto">
          <a:xfrm>
            <a:off x="1331913" y="476250"/>
            <a:ext cx="6840537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img2.jpg (15310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AutoShape 6"/>
          <p:cNvSpPr>
            <a:spLocks noChangeArrowheads="1"/>
          </p:cNvSpPr>
          <p:nvPr/>
        </p:nvSpPr>
        <p:spPr bwMode="auto">
          <a:xfrm>
            <a:off x="2484438" y="333375"/>
            <a:ext cx="4537075" cy="2016125"/>
          </a:xfrm>
          <a:prstGeom prst="wedgeRoundRectCallout">
            <a:avLst>
              <a:gd name="adj1" fmla="val 41602"/>
              <a:gd name="adj2" fmla="val 1607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5603" name="WordArt 7"/>
          <p:cNvSpPr>
            <a:spLocks noChangeArrowheads="1" noChangeShapeType="1" noTextEdit="1"/>
          </p:cNvSpPr>
          <p:nvPr/>
        </p:nvSpPr>
        <p:spPr bwMode="auto">
          <a:xfrm>
            <a:off x="2627313" y="549275"/>
            <a:ext cx="432117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Нас ведь </a:t>
            </a:r>
          </a:p>
          <a:p>
            <a:pPr algn="ctr"/>
            <a:r>
              <a:rPr lang="ru-RU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больше!!!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8" descr="091f9e9eea00a229beccfebccf02d5f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9" descr="babochka13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15351">
            <a:off x="323850" y="4303713"/>
            <a:ext cx="2735263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10" descr="babochka13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7900" y="3781425"/>
            <a:ext cx="30861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11" descr="18769411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923008">
            <a:off x="2843213" y="549275"/>
            <a:ext cx="265747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3.4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114</Words>
  <Application>Microsoft Office PowerPoint</Application>
  <PresentationFormat>Экран (4:3)</PresentationFormat>
  <Paragraphs>26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Arial Narrow</vt:lpstr>
      <vt:lpstr>Bookman Old Style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Хочешь жить –   бросай курить!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http://www.psy.5igorsk.ru</dc:creator>
  <cp:lastModifiedBy>Слава</cp:lastModifiedBy>
  <cp:revision>85</cp:revision>
  <cp:lastPrinted>1601-01-01T00:00:00Z</cp:lastPrinted>
  <dcterms:created xsi:type="dcterms:W3CDTF">1601-01-01T00:00:00Z</dcterms:created>
  <dcterms:modified xsi:type="dcterms:W3CDTF">2013-07-16T11:25:12Z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