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0066"/>
    <a:srgbClr val="FFFF66"/>
    <a:srgbClr val="00FF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4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4" Type="http://schemas.microsoft.com/office/2006/relationships/legacyDiagramText" Target="legacyDiagramText15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845E2-0FBA-4520-A216-16A8C38D1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3E762-2D54-4221-843C-9EB6AC905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3CC2F-66B6-47A2-A511-1EDB85F7C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286E-E585-4CF2-A06C-E4029E58E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2F8A-5AD7-46CA-A2FA-0028DBEFF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445D0-466D-4632-8E84-67575016F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B48C1-51C5-4ABD-8297-DAF7D695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4A7DF-DBB0-4665-A856-E1ECD2EF4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7CD7-A785-4031-A590-F7EDC580C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609E6-E6FA-4F63-AB56-A96E5BA03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40C6-A857-45F0-BE5F-916B997F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F869-1103-49F8-B1CE-97E66E199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AEA4-9724-44AE-8770-F12D6AD5F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46E3F-1E07-48AF-969F-2A3D9AAD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9254-09AF-4EAA-9ADD-855C2D524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4601-8E94-45E6-95C7-221EE5C3C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59BF07-AE59-44B5-BE44-BFF3EBF2B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8135938" cy="28082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365625"/>
            <a:ext cx="8642350" cy="2016125"/>
          </a:xfrm>
        </p:spPr>
        <p:txBody>
          <a:bodyPr/>
          <a:lstStyle/>
          <a:p>
            <a:pPr eaLnBrk="1" hangingPunct="1"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000" dirty="0" smtClean="0"/>
              <a:t> </a:t>
            </a:r>
            <a:endParaRPr lang="ru-RU" sz="2800" dirty="0" smtClean="0"/>
          </a:p>
        </p:txBody>
      </p:sp>
      <p:sp>
        <p:nvSpPr>
          <p:cNvPr id="20484" name="WordArt 4"/>
          <p:cNvSpPr>
            <a:spLocks noChangeArrowheads="1" noChangeShapeType="1" noTextEdit="1"/>
          </p:cNvSpPr>
          <p:nvPr/>
        </p:nvSpPr>
        <p:spPr bwMode="auto">
          <a:xfrm>
            <a:off x="428625" y="1500188"/>
            <a:ext cx="84153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1" y="1071546"/>
            <a:ext cx="821537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ХИМИЯ  И ЖИВОПИСЬ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Попробуй сам сварить краситель для ткани</a:t>
            </a:r>
          </a:p>
        </p:txBody>
      </p:sp>
      <p:pic>
        <p:nvPicPr>
          <p:cNvPr id="28675" name="Picture 8" descr="сканирование0009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2055813"/>
            <a:ext cx="2952750" cy="3240087"/>
          </a:xfrm>
          <a:noFill/>
        </p:spPr>
      </p:pic>
      <p:pic>
        <p:nvPicPr>
          <p:cNvPr id="28676" name="Picture 9" descr="сканирование000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59463" y="1522413"/>
            <a:ext cx="1614487" cy="2171700"/>
          </a:xfrm>
          <a:noFill/>
        </p:spPr>
      </p:pic>
      <p:pic>
        <p:nvPicPr>
          <p:cNvPr id="28677" name="Picture 10" descr="сканирование0010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4071938"/>
            <a:ext cx="4465637" cy="1736725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Виды станковой живописи</a:t>
            </a:r>
          </a:p>
        </p:txBody>
      </p:sp>
      <p:graphicFrame>
        <p:nvGraphicFramePr>
          <p:cNvPr id="2050" name="Organization Chart 7"/>
          <p:cNvGraphicFramePr>
            <a:graphicFrameLocks/>
          </p:cNvGraphicFramePr>
          <p:nvPr>
            <p:ph type="dgm" idx="1"/>
          </p:nvPr>
        </p:nvGraphicFramePr>
        <p:xfrm>
          <a:off x="442913" y="1600200"/>
          <a:ext cx="8208962" cy="4565650"/>
        </p:xfrm>
        <a:graphic>
          <a:graphicData uri="http://schemas.openxmlformats.org/drawingml/2006/compatibility">
            <com:legacyDrawing xmlns:com="http://schemas.openxmlformats.org/drawingml/2006/compatibility" spid="_x0000_s2050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Акварельная живопись</a:t>
            </a:r>
          </a:p>
        </p:txBody>
      </p:sp>
      <p:pic>
        <p:nvPicPr>
          <p:cNvPr id="29699" name="Picture 7" descr="акварельные краски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79688"/>
            <a:ext cx="4038600" cy="2536825"/>
          </a:xfrm>
          <a:noFill/>
        </p:spPr>
      </p:pic>
      <p:pic>
        <p:nvPicPr>
          <p:cNvPr id="29700" name="Picture 8" descr="сканирование000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73300"/>
            <a:ext cx="4038600" cy="3149600"/>
          </a:xfrm>
          <a:noFill/>
        </p:spPr>
      </p:pic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2051050" y="1700213"/>
            <a:ext cx="2376488" cy="504825"/>
          </a:xfrm>
          <a:prstGeom prst="wedgeRoundRectCallout">
            <a:avLst>
              <a:gd name="adj1" fmla="val -55477"/>
              <a:gd name="adj2" fmla="val 149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Акварельные краски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292725" y="5734050"/>
            <a:ext cx="3167063" cy="935038"/>
          </a:xfrm>
          <a:prstGeom prst="wedgeRoundRectCallout">
            <a:avLst>
              <a:gd name="adj1" fmla="val 41931"/>
              <a:gd name="adj2" fmla="val -11434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В.И.Суриков</a:t>
            </a:r>
          </a:p>
          <a:p>
            <a:pPr algn="ctr"/>
            <a:r>
              <a:rPr lang="ru-RU"/>
              <a:t>«Под дождем в дилижансе»</a:t>
            </a:r>
          </a:p>
          <a:p>
            <a:pPr algn="ctr"/>
            <a:r>
              <a:rPr lang="ru-RU"/>
              <a:t>Бумага, акварель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Смешивания красок</a:t>
            </a:r>
          </a:p>
        </p:txBody>
      </p:sp>
      <p:pic>
        <p:nvPicPr>
          <p:cNvPr id="30723" name="Picture 8" descr="пробы цветов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04850" y="1600200"/>
            <a:ext cx="3541713" cy="4495800"/>
          </a:xfrm>
          <a:noFill/>
        </p:spPr>
      </p:pic>
      <p:pic>
        <p:nvPicPr>
          <p:cNvPr id="30724" name="Picture 9" descr="сканирование0004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1557338"/>
            <a:ext cx="3095625" cy="2371725"/>
          </a:xfrm>
          <a:noFill/>
        </p:spPr>
      </p:pic>
      <p:pic>
        <p:nvPicPr>
          <p:cNvPr id="30725" name="Picture 10" descr="смешивание акварельных красок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941888"/>
            <a:ext cx="3094037" cy="1490662"/>
          </a:xfrm>
          <a:noFill/>
        </p:spPr>
      </p:pic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6659563" y="4149725"/>
            <a:ext cx="2484437" cy="719138"/>
          </a:xfrm>
          <a:prstGeom prst="wedgeRoundRectCallout">
            <a:avLst>
              <a:gd name="adj1" fmla="val -60736"/>
              <a:gd name="adj2" fmla="val -9569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В.И.Суриков</a:t>
            </a:r>
          </a:p>
          <a:p>
            <a:pPr algn="ctr"/>
            <a:r>
              <a:rPr lang="ru-RU"/>
              <a:t>«Миланский собор»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Масляная живопись</a:t>
            </a:r>
          </a:p>
        </p:txBody>
      </p:sp>
      <p:pic>
        <p:nvPicPr>
          <p:cNvPr id="31747" name="Picture 7" descr="масляные краски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349500"/>
            <a:ext cx="4038600" cy="2774950"/>
          </a:xfrm>
          <a:noFill/>
        </p:spPr>
      </p:pic>
      <p:pic>
        <p:nvPicPr>
          <p:cNvPr id="31748" name="Picture 8" descr="сканирование000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1600200"/>
            <a:ext cx="3276600" cy="4495800"/>
          </a:xfrm>
          <a:noFill/>
        </p:spPr>
      </p:pic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2411413" y="1557338"/>
            <a:ext cx="2089150" cy="504825"/>
          </a:xfrm>
          <a:prstGeom prst="wedgeRoundRectCallout">
            <a:avLst>
              <a:gd name="adj1" fmla="val -66412"/>
              <a:gd name="adj2" fmla="val 144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Масляные краски</a:t>
            </a:r>
          </a:p>
        </p:txBody>
      </p:sp>
      <p:sp>
        <p:nvSpPr>
          <p:cNvPr id="35850" name="AutoShape 10"/>
          <p:cNvSpPr>
            <a:spLocks noChangeArrowheads="1"/>
          </p:cNvSpPr>
          <p:nvPr/>
        </p:nvSpPr>
        <p:spPr bwMode="auto">
          <a:xfrm>
            <a:off x="827088" y="5516563"/>
            <a:ext cx="3889375" cy="1008062"/>
          </a:xfrm>
          <a:prstGeom prst="wedgeRoundRectCallout">
            <a:avLst>
              <a:gd name="adj1" fmla="val 60366"/>
              <a:gd name="adj2" fmla="val -479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Карел Скретта</a:t>
            </a:r>
          </a:p>
          <a:p>
            <a:pPr algn="ctr"/>
            <a:r>
              <a:rPr lang="ru-RU"/>
              <a:t>Деталь картины «приход Якова к Лобану» 1643 год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  <p:bldP spid="358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Работы старых мастеров</a:t>
            </a:r>
          </a:p>
        </p:txBody>
      </p:sp>
      <p:pic>
        <p:nvPicPr>
          <p:cNvPr id="37895" name="Picture 7" descr="сканирование000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341438"/>
            <a:ext cx="2522537" cy="4495800"/>
          </a:xfrm>
          <a:noFill/>
        </p:spPr>
      </p:pic>
      <p:pic>
        <p:nvPicPr>
          <p:cNvPr id="37896" name="Picture 8" descr="сканирование000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412875"/>
            <a:ext cx="2944813" cy="4495800"/>
          </a:xfrm>
          <a:noFill/>
        </p:spPr>
      </p:pic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4427538" y="5805488"/>
            <a:ext cx="2916237" cy="863600"/>
          </a:xfrm>
          <a:prstGeom prst="wedgeRoundRectCallout">
            <a:avLst>
              <a:gd name="adj1" fmla="val 69708"/>
              <a:gd name="adj2" fmla="val -6599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В.Л.Боровиковский</a:t>
            </a:r>
          </a:p>
          <a:p>
            <a:pPr algn="ctr"/>
            <a:r>
              <a:rPr lang="ru-RU"/>
              <a:t>портрет М.И.Лопухиной 1797 год</a:t>
            </a:r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95288" y="5876925"/>
            <a:ext cx="2665412" cy="792163"/>
          </a:xfrm>
          <a:prstGeom prst="wedgeRoundRectCallout">
            <a:avLst>
              <a:gd name="adj1" fmla="val 57444"/>
              <a:gd name="adj2" fmla="val -780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Леонардо да Винчи</a:t>
            </a:r>
          </a:p>
          <a:p>
            <a:pPr algn="ctr"/>
            <a:r>
              <a:rPr lang="ru-RU"/>
              <a:t>«Джоконда» 1510 год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 animBg="1"/>
      <p:bldP spid="378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4705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>Опыты по смешиванию красок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268413"/>
            <a:ext cx="6192838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795963" y="1412875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795963" y="2205038"/>
            <a:ext cx="9366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795963" y="2997200"/>
            <a:ext cx="9366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795963" y="3789363"/>
            <a:ext cx="863600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795963" y="4508500"/>
            <a:ext cx="863600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5724525" y="5300663"/>
            <a:ext cx="1008063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 animBg="1"/>
      <p:bldP spid="39944" grpId="0" animBg="1"/>
      <p:bldP spid="39945" grpId="0" animBg="1"/>
      <p:bldP spid="39946" grpId="0" animBg="1"/>
      <p:bldP spid="399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Палитра художника</a:t>
            </a:r>
          </a:p>
        </p:txBody>
      </p:sp>
      <p:pic>
        <p:nvPicPr>
          <p:cNvPr id="34819" name="Picture 8" descr="сканирование0012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183188" y="1600200"/>
            <a:ext cx="2967037" cy="4495800"/>
          </a:xfrm>
          <a:noFill/>
        </p:spPr>
      </p:pic>
      <p:pic>
        <p:nvPicPr>
          <p:cNvPr id="34820" name="Picture 9" descr="сканирование0011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3550" y="3924300"/>
            <a:ext cx="4024313" cy="2171700"/>
          </a:xfrm>
          <a:noFill/>
        </p:spPr>
      </p:pic>
      <p:sp>
        <p:nvSpPr>
          <p:cNvPr id="41995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-180975" y="1412875"/>
            <a:ext cx="5076825" cy="2592388"/>
          </a:xfrm>
        </p:spPr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>
            <a:off x="6659563" y="5876925"/>
            <a:ext cx="2484437" cy="792163"/>
          </a:xfrm>
          <a:prstGeom prst="wedgeRoundRectCallout">
            <a:avLst>
              <a:gd name="adj1" fmla="val -48338"/>
              <a:gd name="adj2" fmla="val -5601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Клод Моне</a:t>
            </a:r>
          </a:p>
          <a:p>
            <a:pPr algn="ctr"/>
            <a:r>
              <a:rPr lang="ru-RU"/>
              <a:t>«Дама с зонтиком»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250825" y="1628775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краплак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323850" y="2205038"/>
            <a:ext cx="18002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Кадмий красный</a:t>
            </a:r>
          </a:p>
        </p:txBody>
      </p:sp>
      <p:sp>
        <p:nvSpPr>
          <p:cNvPr id="42033" name="Rectangle 49"/>
          <p:cNvSpPr>
            <a:spLocks noChangeArrowheads="1"/>
          </p:cNvSpPr>
          <p:nvPr/>
        </p:nvSpPr>
        <p:spPr bwMode="auto">
          <a:xfrm>
            <a:off x="179388" y="2708275"/>
            <a:ext cx="14398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Сиена жженая</a:t>
            </a:r>
          </a:p>
        </p:txBody>
      </p:sp>
      <p:sp>
        <p:nvSpPr>
          <p:cNvPr id="42034" name="Rectangle 50"/>
          <p:cNvSpPr>
            <a:spLocks noChangeArrowheads="1"/>
          </p:cNvSpPr>
          <p:nvPr/>
        </p:nvSpPr>
        <p:spPr bwMode="auto">
          <a:xfrm>
            <a:off x="684213" y="3213100"/>
            <a:ext cx="13684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Охра желтая</a:t>
            </a:r>
          </a:p>
        </p:txBody>
      </p:sp>
      <p:sp>
        <p:nvSpPr>
          <p:cNvPr id="42035" name="Rectangle 51"/>
          <p:cNvSpPr>
            <a:spLocks noChangeArrowheads="1"/>
          </p:cNvSpPr>
          <p:nvPr/>
        </p:nvSpPr>
        <p:spPr bwMode="auto">
          <a:xfrm>
            <a:off x="1476375" y="1412875"/>
            <a:ext cx="172878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Кадмий желтый</a:t>
            </a:r>
          </a:p>
        </p:txBody>
      </p:sp>
      <p:sp>
        <p:nvSpPr>
          <p:cNvPr id="42036" name="Rectangle 52"/>
          <p:cNvSpPr>
            <a:spLocks noChangeArrowheads="1"/>
          </p:cNvSpPr>
          <p:nvPr/>
        </p:nvSpPr>
        <p:spPr bwMode="auto">
          <a:xfrm>
            <a:off x="2195513" y="2205038"/>
            <a:ext cx="15843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Кобальт синий</a:t>
            </a:r>
          </a:p>
        </p:txBody>
      </p:sp>
      <p:sp>
        <p:nvSpPr>
          <p:cNvPr id="42037" name="Rectangle 53"/>
          <p:cNvSpPr>
            <a:spLocks noChangeArrowheads="1"/>
          </p:cNvSpPr>
          <p:nvPr/>
        </p:nvSpPr>
        <p:spPr bwMode="auto">
          <a:xfrm>
            <a:off x="1692275" y="2781300"/>
            <a:ext cx="18716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Берлинская лазурь</a:t>
            </a:r>
          </a:p>
        </p:txBody>
      </p:sp>
      <p:sp>
        <p:nvSpPr>
          <p:cNvPr id="42038" name="Rectangle 54"/>
          <p:cNvSpPr>
            <a:spLocks noChangeArrowheads="1"/>
          </p:cNvSpPr>
          <p:nvPr/>
        </p:nvSpPr>
        <p:spPr bwMode="auto">
          <a:xfrm>
            <a:off x="2555875" y="3284538"/>
            <a:ext cx="1800225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Белила цинковые</a:t>
            </a:r>
          </a:p>
        </p:txBody>
      </p:sp>
      <p:sp>
        <p:nvSpPr>
          <p:cNvPr id="42039" name="Rectangle 55"/>
          <p:cNvSpPr>
            <a:spLocks noChangeArrowheads="1"/>
          </p:cNvSpPr>
          <p:nvPr/>
        </p:nvSpPr>
        <p:spPr bwMode="auto">
          <a:xfrm>
            <a:off x="3276600" y="1773238"/>
            <a:ext cx="17287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Кобальт зеленый</a:t>
            </a:r>
          </a:p>
        </p:txBody>
      </p:sp>
      <p:sp>
        <p:nvSpPr>
          <p:cNvPr id="42040" name="Rectangle 56"/>
          <p:cNvSpPr>
            <a:spLocks noChangeArrowheads="1"/>
          </p:cNvSpPr>
          <p:nvPr/>
        </p:nvSpPr>
        <p:spPr bwMode="auto">
          <a:xfrm>
            <a:off x="3635375" y="2565400"/>
            <a:ext cx="14398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Синяя лазурь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0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0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6" grpId="0" animBg="1"/>
      <p:bldP spid="42031" grpId="0" animBg="1"/>
      <p:bldP spid="42032" grpId="0" animBg="1"/>
      <p:bldP spid="42033" grpId="0" animBg="1"/>
      <p:bldP spid="42034" grpId="0" animBg="1"/>
      <p:bldP spid="42035" grpId="0" animBg="1"/>
      <p:bldP spid="42036" grpId="0" build="allAtOnce" animBg="1"/>
      <p:bldP spid="42037" grpId="0" animBg="1"/>
      <p:bldP spid="42038" grpId="0" animBg="1"/>
      <p:bldP spid="42039" grpId="0" animBg="1"/>
      <p:bldP spid="420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Экскурсия в мастерскую художников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ru-RU" sz="2400" smtClean="0"/>
          </a:p>
        </p:txBody>
      </p:sp>
      <p:pic>
        <p:nvPicPr>
          <p:cNvPr id="44041" name="Picture 9" descr="сканирование0022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5038" y="1600200"/>
            <a:ext cx="3082925" cy="2171700"/>
          </a:xfrm>
          <a:noFill/>
        </p:spPr>
      </p:pic>
      <p:pic>
        <p:nvPicPr>
          <p:cNvPr id="44042" name="Picture 10" descr="сканирование0021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062538" y="3924300"/>
            <a:ext cx="3209925" cy="2171700"/>
          </a:xfrm>
          <a:noFill/>
        </p:spPr>
      </p:pic>
      <p:sp>
        <p:nvSpPr>
          <p:cNvPr id="3584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3" name="Picture 11" descr="DSC021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933825"/>
            <a:ext cx="331152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4045" name="Picture 13" descr="DSC0217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1628775"/>
            <a:ext cx="295275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Граффити- современное искусство под открытым небом</a:t>
            </a:r>
          </a:p>
        </p:txBody>
      </p:sp>
      <p:pic>
        <p:nvPicPr>
          <p:cNvPr id="46089" name="Picture 9" descr="Shаrk bу Изо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8700" y="1600200"/>
            <a:ext cx="2895600" cy="2171700"/>
          </a:xfrm>
          <a:noFill/>
        </p:spPr>
      </p:pic>
      <p:pic>
        <p:nvPicPr>
          <p:cNvPr id="46090" name="Picture 10" descr="31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92688" y="1600200"/>
            <a:ext cx="3349625" cy="2171700"/>
          </a:xfrm>
          <a:noFill/>
        </p:spPr>
      </p:pic>
      <p:pic>
        <p:nvPicPr>
          <p:cNvPr id="46091" name="Picture 11" descr="Image(911)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28700" y="3924300"/>
            <a:ext cx="2895600" cy="2171700"/>
          </a:xfrm>
          <a:noFill/>
        </p:spPr>
      </p:pic>
      <p:pic>
        <p:nvPicPr>
          <p:cNvPr id="46092" name="Picture 12" descr="Зачем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219700" y="3924300"/>
            <a:ext cx="2895600" cy="21717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содержание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Происхождение природных красящих веществ</a:t>
            </a:r>
          </a:p>
          <a:p>
            <a:pPr eaLnBrk="1" hangingPunct="1">
              <a:defRPr/>
            </a:pPr>
            <a:r>
              <a:rPr lang="ru-RU" smtClean="0"/>
              <a:t>Красители для ткани</a:t>
            </a:r>
          </a:p>
          <a:p>
            <a:pPr eaLnBrk="1" hangingPunct="1">
              <a:defRPr/>
            </a:pPr>
            <a:r>
              <a:rPr lang="ru-RU" smtClean="0"/>
              <a:t>Станковая живопись</a:t>
            </a:r>
          </a:p>
          <a:p>
            <a:pPr eaLnBrk="1" hangingPunct="1">
              <a:defRPr/>
            </a:pPr>
            <a:r>
              <a:rPr lang="ru-RU" smtClean="0"/>
              <a:t>Палитра художника</a:t>
            </a:r>
          </a:p>
          <a:p>
            <a:pPr eaLnBrk="1" hangingPunct="1">
              <a:defRPr/>
            </a:pPr>
            <a:r>
              <a:rPr lang="ru-RU" smtClean="0"/>
              <a:t>Традиции и современность</a:t>
            </a:r>
          </a:p>
          <a:p>
            <a:pPr eaLnBrk="1" hangingPunct="1">
              <a:defRPr/>
            </a:pPr>
            <a:r>
              <a:rPr lang="ru-RU" smtClean="0"/>
              <a:t>Творческие работы учителя и учеников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/>
              <a:t>Творческие работы учителя Ильиной Л.Н. выполнены в технике акварельной живописи</a:t>
            </a:r>
          </a:p>
        </p:txBody>
      </p:sp>
      <p:pic>
        <p:nvPicPr>
          <p:cNvPr id="50185" name="Picture 9" descr="сканирование000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2400" y="1196975"/>
            <a:ext cx="1822450" cy="2574925"/>
          </a:xfrm>
          <a:noFill/>
        </p:spPr>
      </p:pic>
      <p:pic>
        <p:nvPicPr>
          <p:cNvPr id="50186" name="Picture 10" descr="сканирование0008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0013" y="1600200"/>
            <a:ext cx="2973387" cy="2171700"/>
          </a:xfrm>
          <a:noFill/>
        </p:spPr>
      </p:pic>
      <p:pic>
        <p:nvPicPr>
          <p:cNvPr id="50187" name="Picture 11" descr="сканирование0006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874713" y="3924300"/>
            <a:ext cx="3203575" cy="2171700"/>
          </a:xfrm>
          <a:noFill/>
        </p:spPr>
      </p:pic>
      <p:pic>
        <p:nvPicPr>
          <p:cNvPr id="50188" name="Picture 12" descr="сканирование0007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076825" y="4221163"/>
            <a:ext cx="3135313" cy="21717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Творческие работы учеников</a:t>
            </a:r>
            <a:br>
              <a:rPr lang="ru-RU" smtClean="0"/>
            </a:br>
            <a:r>
              <a:rPr lang="ru-RU" sz="2400" smtClean="0"/>
              <a:t>(гуашь)</a:t>
            </a:r>
            <a:endParaRPr lang="ru-RU" smtClean="0"/>
          </a:p>
        </p:txBody>
      </p:sp>
      <p:pic>
        <p:nvPicPr>
          <p:cNvPr id="52233" name="Picture 9" descr="сканирование0018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39825" y="1341438"/>
            <a:ext cx="1795463" cy="2592387"/>
          </a:xfrm>
          <a:noFill/>
        </p:spPr>
      </p:pic>
      <p:pic>
        <p:nvPicPr>
          <p:cNvPr id="52234" name="Picture 10" descr="сканирование0020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13388" y="1052513"/>
            <a:ext cx="1920875" cy="2719387"/>
          </a:xfrm>
          <a:noFill/>
        </p:spPr>
      </p:pic>
      <p:pic>
        <p:nvPicPr>
          <p:cNvPr id="52235" name="Picture 11" descr="сканирование0019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57500" y="3357563"/>
            <a:ext cx="1903413" cy="2735262"/>
          </a:xfrm>
          <a:noFill/>
        </p:spPr>
      </p:pic>
      <p:pic>
        <p:nvPicPr>
          <p:cNvPr id="52236" name="Picture 12" descr="сканирование0017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35563" y="3924300"/>
            <a:ext cx="3062287" cy="21717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Происхождение природных красящих веществ</a:t>
            </a:r>
          </a:p>
        </p:txBody>
      </p:sp>
      <p:graphicFrame>
        <p:nvGraphicFramePr>
          <p:cNvPr id="11192" name="Group 1976"/>
          <p:cNvGraphicFramePr>
            <a:graphicFrameLocks noGrp="1"/>
          </p:cNvGraphicFramePr>
          <p:nvPr>
            <p:ph type="tbl" idx="1"/>
          </p:nvPr>
        </p:nvGraphicFramePr>
        <p:xfrm>
          <a:off x="395288" y="1500188"/>
          <a:ext cx="8280400" cy="5172394"/>
        </p:xfrm>
        <a:graphic>
          <a:graphicData uri="http://schemas.openxmlformats.org/drawingml/2006/table">
            <a:tbl>
              <a:tblPr/>
              <a:tblGrid>
                <a:gridCol w="1873250"/>
                <a:gridCol w="1358900"/>
                <a:gridCol w="1614487"/>
                <a:gridCol w="1616075"/>
                <a:gridCol w="1817688"/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Название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Какой цвет 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цвет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Немного истории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Природный материал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Минеральное,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червленый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 Древнем Мире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пурпурный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Ткани для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царской одежды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багряный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 Древнем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Египте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минеральное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крапп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 Древнем Риме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кармин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1518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Италия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086" name="Rectangle 1870"/>
          <p:cNvSpPr>
            <a:spLocks noChangeArrowheads="1"/>
          </p:cNvSpPr>
          <p:nvPr/>
        </p:nvSpPr>
        <p:spPr bwMode="auto">
          <a:xfrm>
            <a:off x="2268538" y="2276475"/>
            <a:ext cx="13668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красный</a:t>
            </a:r>
          </a:p>
        </p:txBody>
      </p:sp>
      <p:sp>
        <p:nvSpPr>
          <p:cNvPr id="11092" name="Rectangle 1876"/>
          <p:cNvSpPr>
            <a:spLocks noChangeArrowheads="1"/>
          </p:cNvSpPr>
          <p:nvPr/>
        </p:nvSpPr>
        <p:spPr bwMode="auto">
          <a:xfrm>
            <a:off x="5148263" y="2205038"/>
            <a:ext cx="16573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Насекомые </a:t>
            </a:r>
          </a:p>
          <a:p>
            <a:pPr algn="ctr"/>
            <a:r>
              <a:rPr lang="ru-RU" sz="2400"/>
              <a:t>червецы</a:t>
            </a:r>
          </a:p>
        </p:txBody>
      </p:sp>
      <p:sp>
        <p:nvSpPr>
          <p:cNvPr id="11112" name="Rectangle 1896"/>
          <p:cNvSpPr>
            <a:spLocks noChangeArrowheads="1"/>
          </p:cNvSpPr>
          <p:nvPr/>
        </p:nvSpPr>
        <p:spPr bwMode="auto">
          <a:xfrm>
            <a:off x="2268538" y="2997200"/>
            <a:ext cx="13668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красный</a:t>
            </a:r>
          </a:p>
        </p:txBody>
      </p:sp>
      <p:sp>
        <p:nvSpPr>
          <p:cNvPr id="11121" name="Rectangle 1905"/>
          <p:cNvSpPr>
            <a:spLocks noChangeArrowheads="1"/>
          </p:cNvSpPr>
          <p:nvPr/>
        </p:nvSpPr>
        <p:spPr bwMode="auto">
          <a:xfrm>
            <a:off x="5219700" y="2997200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Морская </a:t>
            </a:r>
          </a:p>
          <a:p>
            <a:pPr algn="ctr"/>
            <a:r>
              <a:rPr lang="ru-RU" sz="2400"/>
              <a:t>улитка</a:t>
            </a:r>
          </a:p>
          <a:p>
            <a:pPr algn="ctr"/>
            <a:endParaRPr lang="ru-RU"/>
          </a:p>
        </p:txBody>
      </p:sp>
      <p:sp>
        <p:nvSpPr>
          <p:cNvPr id="11122" name="Rectangle 1906"/>
          <p:cNvSpPr>
            <a:spLocks noChangeArrowheads="1"/>
          </p:cNvSpPr>
          <p:nvPr/>
        </p:nvSpPr>
        <p:spPr bwMode="auto">
          <a:xfrm>
            <a:off x="2268538" y="4005263"/>
            <a:ext cx="13668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красный</a:t>
            </a:r>
          </a:p>
        </p:txBody>
      </p:sp>
      <p:sp>
        <p:nvSpPr>
          <p:cNvPr id="11124" name="Rectangle 1908"/>
          <p:cNvSpPr>
            <a:spLocks noChangeArrowheads="1"/>
          </p:cNvSpPr>
          <p:nvPr/>
        </p:nvSpPr>
        <p:spPr bwMode="auto">
          <a:xfrm>
            <a:off x="5219700" y="4005263"/>
            <a:ext cx="1657350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Минерал</a:t>
            </a:r>
          </a:p>
          <a:p>
            <a:pPr algn="ctr"/>
            <a:r>
              <a:rPr lang="ru-RU" sz="2400"/>
              <a:t>киноварь</a:t>
            </a:r>
          </a:p>
        </p:txBody>
      </p:sp>
      <p:sp>
        <p:nvSpPr>
          <p:cNvPr id="11125" name="Rectangle 1909"/>
          <p:cNvSpPr>
            <a:spLocks noChangeArrowheads="1"/>
          </p:cNvSpPr>
          <p:nvPr/>
        </p:nvSpPr>
        <p:spPr bwMode="auto">
          <a:xfrm>
            <a:off x="2268538" y="4724400"/>
            <a:ext cx="13668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красный</a:t>
            </a:r>
          </a:p>
        </p:txBody>
      </p:sp>
      <p:sp>
        <p:nvSpPr>
          <p:cNvPr id="11127" name="Rectangle 1911"/>
          <p:cNvSpPr>
            <a:spLocks noChangeArrowheads="1"/>
          </p:cNvSpPr>
          <p:nvPr/>
        </p:nvSpPr>
        <p:spPr bwMode="auto">
          <a:xfrm>
            <a:off x="5219700" y="4724400"/>
            <a:ext cx="1657350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Корни</a:t>
            </a:r>
          </a:p>
          <a:p>
            <a:pPr algn="ctr"/>
            <a:r>
              <a:rPr lang="ru-RU" sz="2000"/>
              <a:t>Марены </a:t>
            </a:r>
          </a:p>
          <a:p>
            <a:pPr algn="ctr"/>
            <a:r>
              <a:rPr lang="ru-RU" sz="2000"/>
              <a:t>красильной</a:t>
            </a:r>
          </a:p>
        </p:txBody>
      </p:sp>
      <p:sp>
        <p:nvSpPr>
          <p:cNvPr id="11131" name="Rectangle 1915"/>
          <p:cNvSpPr>
            <a:spLocks noChangeArrowheads="1"/>
          </p:cNvSpPr>
          <p:nvPr/>
        </p:nvSpPr>
        <p:spPr bwMode="auto">
          <a:xfrm>
            <a:off x="2268538" y="5661025"/>
            <a:ext cx="129540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красный</a:t>
            </a:r>
          </a:p>
        </p:txBody>
      </p:sp>
      <p:sp>
        <p:nvSpPr>
          <p:cNvPr id="11134" name="Rectangle 1918"/>
          <p:cNvSpPr>
            <a:spLocks noChangeArrowheads="1"/>
          </p:cNvSpPr>
          <p:nvPr/>
        </p:nvSpPr>
        <p:spPr bwMode="auto">
          <a:xfrm>
            <a:off x="5219700" y="5661025"/>
            <a:ext cx="1657350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Насекомые –</a:t>
            </a:r>
          </a:p>
          <a:p>
            <a:pPr algn="ctr"/>
            <a:r>
              <a:rPr lang="ru-RU" sz="2000"/>
              <a:t>Паразиты </a:t>
            </a:r>
          </a:p>
          <a:p>
            <a:pPr algn="ctr"/>
            <a:r>
              <a:rPr lang="ru-RU" sz="2000"/>
              <a:t>кактуса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86" grpId="0" animBg="1"/>
      <p:bldP spid="11092" grpId="0" animBg="1"/>
      <p:bldP spid="11112" grpId="0" animBg="1"/>
      <p:bldP spid="11112" grpId="1" animBg="1"/>
      <p:bldP spid="11121" grpId="0" animBg="1"/>
      <p:bldP spid="11122" grpId="0" animBg="1"/>
      <p:bldP spid="11124" grpId="0" animBg="1"/>
      <p:bldP spid="11125" grpId="0" animBg="1"/>
      <p:bldP spid="11127" grpId="0" animBg="1"/>
      <p:bldP spid="11131" grpId="0" animBg="1"/>
      <p:bldP spid="111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Происхождение природных красящих веществ</a:t>
            </a:r>
          </a:p>
        </p:txBody>
      </p:sp>
      <p:graphicFrame>
        <p:nvGraphicFramePr>
          <p:cNvPr id="54356" name="Group 84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35501"/>
        </p:xfrm>
        <a:graphic>
          <a:graphicData uri="http://schemas.openxmlformats.org/drawingml/2006/table">
            <a:tbl>
              <a:tblPr/>
              <a:tblGrid>
                <a:gridCol w="1811338"/>
                <a:gridCol w="1439862"/>
                <a:gridCol w="1368425"/>
                <a:gridCol w="1800225"/>
                <a:gridCol w="1809750"/>
              </a:tblGrid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Название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Какой цвет?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цвет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Немного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истории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Природный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материал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минеральное,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шафранный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 Древней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Азии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индиго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В Древнем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Египте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изумрудный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 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минеральное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сепия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18 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органическое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37" name="Rectangle 65"/>
          <p:cNvSpPr>
            <a:spLocks noChangeArrowheads="1"/>
          </p:cNvSpPr>
          <p:nvPr/>
        </p:nvSpPr>
        <p:spPr bwMode="auto">
          <a:xfrm>
            <a:off x="2268538" y="2492375"/>
            <a:ext cx="14398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желтый</a:t>
            </a:r>
          </a:p>
        </p:txBody>
      </p:sp>
      <p:sp>
        <p:nvSpPr>
          <p:cNvPr id="54342" name="Rectangle 70"/>
          <p:cNvSpPr>
            <a:spLocks noChangeArrowheads="1"/>
          </p:cNvSpPr>
          <p:nvPr/>
        </p:nvSpPr>
        <p:spPr bwMode="auto">
          <a:xfrm>
            <a:off x="5076825" y="2492375"/>
            <a:ext cx="1800225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Листья</a:t>
            </a:r>
          </a:p>
          <a:p>
            <a:pPr algn="ctr"/>
            <a:r>
              <a:rPr lang="ru-RU" sz="2400"/>
              <a:t>шафрана</a:t>
            </a:r>
          </a:p>
        </p:txBody>
      </p:sp>
      <p:sp>
        <p:nvSpPr>
          <p:cNvPr id="54343" name="Rectangle 71"/>
          <p:cNvSpPr>
            <a:spLocks noChangeArrowheads="1"/>
          </p:cNvSpPr>
          <p:nvPr/>
        </p:nvSpPr>
        <p:spPr bwMode="auto">
          <a:xfrm>
            <a:off x="2268538" y="3429000"/>
            <a:ext cx="143986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синий</a:t>
            </a:r>
          </a:p>
        </p:txBody>
      </p:sp>
      <p:sp>
        <p:nvSpPr>
          <p:cNvPr id="54344" name="Rectangle 72"/>
          <p:cNvSpPr>
            <a:spLocks noChangeArrowheads="1"/>
          </p:cNvSpPr>
          <p:nvPr/>
        </p:nvSpPr>
        <p:spPr bwMode="auto">
          <a:xfrm>
            <a:off x="5076825" y="3429000"/>
            <a:ext cx="18002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Листья </a:t>
            </a:r>
          </a:p>
          <a:p>
            <a:pPr algn="ctr"/>
            <a:r>
              <a:rPr lang="ru-RU" sz="2000"/>
              <a:t>Вайды</a:t>
            </a:r>
          </a:p>
          <a:p>
            <a:pPr algn="ctr"/>
            <a:r>
              <a:rPr lang="ru-RU" sz="2000"/>
              <a:t>красильной</a:t>
            </a:r>
          </a:p>
        </p:txBody>
      </p:sp>
      <p:sp>
        <p:nvSpPr>
          <p:cNvPr id="54346" name="Rectangle 74"/>
          <p:cNvSpPr>
            <a:spLocks noChangeArrowheads="1"/>
          </p:cNvSpPr>
          <p:nvPr/>
        </p:nvSpPr>
        <p:spPr bwMode="auto">
          <a:xfrm>
            <a:off x="2268538" y="4437063"/>
            <a:ext cx="14398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зеленый</a:t>
            </a:r>
          </a:p>
        </p:txBody>
      </p:sp>
      <p:sp>
        <p:nvSpPr>
          <p:cNvPr id="54347" name="Rectangle 75"/>
          <p:cNvSpPr>
            <a:spLocks noChangeArrowheads="1"/>
          </p:cNvSpPr>
          <p:nvPr/>
        </p:nvSpPr>
        <p:spPr bwMode="auto">
          <a:xfrm>
            <a:off x="5076825" y="4437063"/>
            <a:ext cx="1800225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Соли</a:t>
            </a:r>
          </a:p>
          <a:p>
            <a:pPr algn="ctr"/>
            <a:r>
              <a:rPr lang="ru-RU" sz="2400"/>
              <a:t>хрома</a:t>
            </a:r>
          </a:p>
        </p:txBody>
      </p:sp>
      <p:sp>
        <p:nvSpPr>
          <p:cNvPr id="54348" name="Rectangle 76"/>
          <p:cNvSpPr>
            <a:spLocks noChangeArrowheads="1"/>
          </p:cNvSpPr>
          <p:nvPr/>
        </p:nvSpPr>
        <p:spPr bwMode="auto">
          <a:xfrm>
            <a:off x="2268538" y="5300663"/>
            <a:ext cx="1439862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/>
              <a:t>коричневая</a:t>
            </a:r>
          </a:p>
        </p:txBody>
      </p:sp>
      <p:sp>
        <p:nvSpPr>
          <p:cNvPr id="54354" name="Rectangle 82"/>
          <p:cNvSpPr>
            <a:spLocks noChangeArrowheads="1"/>
          </p:cNvSpPr>
          <p:nvPr/>
        </p:nvSpPr>
        <p:spPr bwMode="auto">
          <a:xfrm>
            <a:off x="5076825" y="5373688"/>
            <a:ext cx="1800225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Моллюск</a:t>
            </a:r>
          </a:p>
          <a:p>
            <a:pPr algn="ctr"/>
            <a:r>
              <a:rPr lang="ru-RU" sz="2400"/>
              <a:t>каракатицы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7" grpId="0" animBg="1"/>
      <p:bldP spid="54342" grpId="0" animBg="1"/>
      <p:bldP spid="54343" grpId="0" animBg="1"/>
      <p:bldP spid="54344" grpId="0" animBg="1"/>
      <p:bldP spid="54346" grpId="0" animBg="1"/>
      <p:bldP spid="54347" grpId="0" animBg="1"/>
      <p:bldP spid="54348" grpId="0" animBg="1"/>
      <p:bldP spid="543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Красители из камня</a:t>
            </a:r>
          </a:p>
        </p:txBody>
      </p:sp>
      <p:pic>
        <p:nvPicPr>
          <p:cNvPr id="24579" name="Picture 9" descr="красители из камня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7713" y="1600200"/>
            <a:ext cx="3457575" cy="4495800"/>
          </a:xfrm>
          <a:noFill/>
        </p:spPr>
      </p:pic>
      <p:pic>
        <p:nvPicPr>
          <p:cNvPr id="24580" name="Picture 10" descr="минеральные красители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7125" y="1600200"/>
            <a:ext cx="3460750" cy="4495800"/>
          </a:xfr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Названия красок и их происхождение</a:t>
            </a:r>
          </a:p>
        </p:txBody>
      </p:sp>
      <p:graphicFrame>
        <p:nvGraphicFramePr>
          <p:cNvPr id="1026" name="Organization Chart 7"/>
          <p:cNvGraphicFramePr>
            <a:graphicFrameLocks/>
          </p:cNvGraphicFramePr>
          <p:nvPr>
            <p:ph type="dgm" idx="1"/>
          </p:nvPr>
        </p:nvGraphicFramePr>
        <p:xfrm>
          <a:off x="468313" y="1628775"/>
          <a:ext cx="8243887" cy="43243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Красители для ткани</a:t>
            </a:r>
            <a:br>
              <a:rPr lang="ru-RU" sz="4000" smtClean="0"/>
            </a:br>
            <a:r>
              <a:rPr lang="ru-RU" sz="2800" smtClean="0">
                <a:solidFill>
                  <a:srgbClr val="00FF00"/>
                </a:solidFill>
              </a:rPr>
              <a:t>как сделать ткань разноцветной?</a:t>
            </a:r>
          </a:p>
        </p:txBody>
      </p:sp>
      <p:pic>
        <p:nvPicPr>
          <p:cNvPr id="25603" name="Picture 8" descr="сканирование0001"/>
          <p:cNvPicPr>
            <a:picLocks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2190750"/>
            <a:ext cx="3529013" cy="2390775"/>
          </a:xfrm>
          <a:noFill/>
        </p:spPr>
      </p:pic>
      <p:pic>
        <p:nvPicPr>
          <p:cNvPr id="25604" name="Picture 9" descr="сканирование0003"/>
          <p:cNvPicPr>
            <a:picLocks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2349500"/>
            <a:ext cx="4038600" cy="1300163"/>
          </a:xfrm>
          <a:noFill/>
        </p:spPr>
      </p:pic>
      <p:pic>
        <p:nvPicPr>
          <p:cNvPr id="25605" name="Picture 10" descr="сканирование0004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8313" y="4797425"/>
            <a:ext cx="3527425" cy="1368425"/>
          </a:xfrm>
          <a:noFill/>
        </p:spPr>
      </p:pic>
      <p:pic>
        <p:nvPicPr>
          <p:cNvPr id="25606" name="Picture 11" descr="сканирование00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5300663"/>
            <a:ext cx="31861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7235825" y="1341438"/>
            <a:ext cx="1908175" cy="719137"/>
          </a:xfrm>
          <a:prstGeom prst="wedgeRoundRectCallout">
            <a:avLst>
              <a:gd name="adj1" fmla="val -41181"/>
              <a:gd name="adj2" fmla="val 6413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Варка ткани в котле с краской</a:t>
            </a:r>
          </a:p>
        </p:txBody>
      </p:sp>
      <p:sp>
        <p:nvSpPr>
          <p:cNvPr id="20495" name="AutoShape 15"/>
          <p:cNvSpPr>
            <a:spLocks noChangeArrowheads="1"/>
          </p:cNvSpPr>
          <p:nvPr/>
        </p:nvSpPr>
        <p:spPr bwMode="auto">
          <a:xfrm>
            <a:off x="2124075" y="1484313"/>
            <a:ext cx="2376488" cy="647700"/>
          </a:xfrm>
          <a:prstGeom prst="wedgeRoundRectCallout">
            <a:avLst>
              <a:gd name="adj1" fmla="val -49130"/>
              <a:gd name="adj2" fmla="val 990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Можно соткать из ниток разного цвета</a:t>
            </a:r>
          </a:p>
        </p:txBody>
      </p:sp>
      <p:sp>
        <p:nvSpPr>
          <p:cNvPr id="20496" name="AutoShape 16"/>
          <p:cNvSpPr>
            <a:spLocks noChangeArrowheads="1"/>
          </p:cNvSpPr>
          <p:nvPr/>
        </p:nvSpPr>
        <p:spPr bwMode="auto">
          <a:xfrm>
            <a:off x="1619250" y="3933825"/>
            <a:ext cx="3024188" cy="647700"/>
          </a:xfrm>
          <a:prstGeom prst="wedgeRoundRectCallout">
            <a:avLst>
              <a:gd name="adj1" fmla="val 5644"/>
              <a:gd name="adj2" fmla="val 1080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Рисунок наносят на ткань с помощью валиков</a:t>
            </a:r>
          </a:p>
        </p:txBody>
      </p:sp>
      <p:sp>
        <p:nvSpPr>
          <p:cNvPr id="20497" name="AutoShape 17"/>
          <p:cNvSpPr>
            <a:spLocks noChangeArrowheads="1"/>
          </p:cNvSpPr>
          <p:nvPr/>
        </p:nvSpPr>
        <p:spPr bwMode="auto">
          <a:xfrm>
            <a:off x="4643438" y="4508500"/>
            <a:ext cx="3168650" cy="649288"/>
          </a:xfrm>
          <a:prstGeom prst="wedgeRoundRectCallout">
            <a:avLst>
              <a:gd name="adj1" fmla="val 42083"/>
              <a:gd name="adj2" fmla="val 908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Рисунок наносят на ткань с помощью трафарета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 animBg="1"/>
      <p:bldP spid="20495" grpId="0" animBg="1"/>
      <p:bldP spid="20496" grpId="0" animBg="1"/>
      <p:bldP spid="204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Самые знаменитые природные красители (</a:t>
            </a:r>
            <a:r>
              <a:rPr lang="ru-RU" sz="2800" smtClean="0">
                <a:solidFill>
                  <a:schemeClr val="folHlink"/>
                </a:solidFill>
              </a:rPr>
              <a:t>индиго</a:t>
            </a:r>
            <a:r>
              <a:rPr lang="ru-RU" sz="2800" smtClean="0"/>
              <a:t>, </a:t>
            </a:r>
            <a:r>
              <a:rPr lang="ru-RU" sz="2800" smtClean="0">
                <a:solidFill>
                  <a:srgbClr val="FF0066"/>
                </a:solidFill>
              </a:rPr>
              <a:t>пурпур</a:t>
            </a:r>
            <a:r>
              <a:rPr lang="ru-RU" sz="2800" smtClean="0"/>
              <a:t>)</a:t>
            </a:r>
            <a:endParaRPr lang="ru-RU" sz="4000" smtClean="0"/>
          </a:p>
        </p:txBody>
      </p:sp>
      <p:pic>
        <p:nvPicPr>
          <p:cNvPr id="26627" name="Picture 8" descr="сканирование0005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8950" y="1700213"/>
            <a:ext cx="3975100" cy="4249737"/>
          </a:xfrm>
          <a:noFill/>
        </p:spPr>
      </p:pic>
      <p:pic>
        <p:nvPicPr>
          <p:cNvPr id="26628" name="Picture 9" descr="сканирование0006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88125" y="1628775"/>
            <a:ext cx="1411288" cy="2171700"/>
          </a:xfrm>
          <a:noFill/>
        </p:spPr>
      </p:pic>
      <p:pic>
        <p:nvPicPr>
          <p:cNvPr id="26629" name="Picture 10" descr="сканирование0007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580063" y="3933825"/>
            <a:ext cx="1524000" cy="2171700"/>
          </a:xfrm>
          <a:noFill/>
        </p:spPr>
      </p:pic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5003800" y="1773238"/>
            <a:ext cx="1439863" cy="719137"/>
          </a:xfrm>
          <a:prstGeom prst="wedgeRoundRectCallout">
            <a:avLst>
              <a:gd name="adj1" fmla="val 70727"/>
              <a:gd name="adj2" fmla="val 8024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Вайда красильная</a:t>
            </a: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5219700" y="2708275"/>
            <a:ext cx="936625" cy="3603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индиго</a:t>
            </a: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7019925" y="4005263"/>
            <a:ext cx="1944688" cy="647700"/>
          </a:xfrm>
          <a:prstGeom prst="wedgeRoundRectCallout">
            <a:avLst>
              <a:gd name="adj1" fmla="val -46898"/>
              <a:gd name="adj2" fmla="val 95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/>
              <a:t>Морская улитка-мурекс</a:t>
            </a: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>
            <a:off x="7451725" y="5084763"/>
            <a:ext cx="9366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пурпур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 animBg="1"/>
      <p:bldP spid="22541" grpId="0" animBg="1"/>
      <p:bldP spid="225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Искусственные красители для ткани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6481763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1">
      <a:dk1>
        <a:srgbClr val="000078"/>
      </a:dk1>
      <a:lt1>
        <a:srgbClr val="FFFFFF"/>
      </a:lt1>
      <a:dk2>
        <a:srgbClr val="000066"/>
      </a:dk2>
      <a:lt2>
        <a:srgbClr val="CCECFF"/>
      </a:lt2>
      <a:accent1>
        <a:srgbClr val="0099CC"/>
      </a:accent1>
      <a:accent2>
        <a:srgbClr val="008080"/>
      </a:accent2>
      <a:accent3>
        <a:srgbClr val="AAAAB8"/>
      </a:accent3>
      <a:accent4>
        <a:srgbClr val="DADADA"/>
      </a:accent4>
      <a:accent5>
        <a:srgbClr val="AACAE2"/>
      </a:accent5>
      <a:accent6>
        <a:srgbClr val="007373"/>
      </a:accent6>
      <a:hlink>
        <a:srgbClr val="00FFCC"/>
      </a:hlink>
      <a:folHlink>
        <a:srgbClr val="6699FF"/>
      </a:folHlink>
    </a:clrScheme>
    <a:fontScheme name="Сотрудничество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546</TotalTime>
  <Words>355</Words>
  <Application>Microsoft Office PowerPoint</Application>
  <PresentationFormat>Экран (4:3)</PresentationFormat>
  <Paragraphs>169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Garamond</vt:lpstr>
      <vt:lpstr>Arial</vt:lpstr>
      <vt:lpstr>Calibri</vt:lpstr>
      <vt:lpstr>Сотрудничество</vt:lpstr>
      <vt:lpstr> </vt:lpstr>
      <vt:lpstr>содержание</vt:lpstr>
      <vt:lpstr>Происхождение природных красящих веществ</vt:lpstr>
      <vt:lpstr>Происхождение природных красящих веществ</vt:lpstr>
      <vt:lpstr>Красители из камня</vt:lpstr>
      <vt:lpstr>Названия красок и их происхождение</vt:lpstr>
      <vt:lpstr>Красители для ткани как сделать ткань разноцветной?</vt:lpstr>
      <vt:lpstr>Самые знаменитые природные красители (индиго, пурпур)</vt:lpstr>
      <vt:lpstr>Искусственные красители для ткани</vt:lpstr>
      <vt:lpstr>Попробуй сам сварить краситель для ткани</vt:lpstr>
      <vt:lpstr>Виды станковой живописи</vt:lpstr>
      <vt:lpstr>Акварельная живопись</vt:lpstr>
      <vt:lpstr>Смешивания красок</vt:lpstr>
      <vt:lpstr>Масляная живопись</vt:lpstr>
      <vt:lpstr>Работы старых мастеров</vt:lpstr>
      <vt:lpstr>Опыты по смешиванию красок</vt:lpstr>
      <vt:lpstr>Палитра художника</vt:lpstr>
      <vt:lpstr>Экскурсия в мастерскую художников</vt:lpstr>
      <vt:lpstr>Граффити- современное искусство под открытым небом</vt:lpstr>
      <vt:lpstr>Творческие работы учителя Ильиной Л.Н. выполнены в технике акварельной живописи</vt:lpstr>
      <vt:lpstr>Творческие работы учеников (гуашь)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Человек на пути от природы к творчеству</dc:title>
  <dc:creator>Валерий</dc:creator>
  <cp:lastModifiedBy>Admin</cp:lastModifiedBy>
  <cp:revision>51</cp:revision>
  <dcterms:created xsi:type="dcterms:W3CDTF">2008-02-06T12:14:19Z</dcterms:created>
  <dcterms:modified xsi:type="dcterms:W3CDTF">2013-01-16T16:41:27Z</dcterms:modified>
</cp:coreProperties>
</file>