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2D55F1C-1216-4FDC-93F1-A4740DF12A91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4D1F3A6-58C8-4A00-97CE-3266AB56DF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76672"/>
            <a:ext cx="1954088" cy="2528168"/>
          </a:xfrm>
        </p:spPr>
        <p:txBody>
          <a:bodyPr>
            <a:normAutofit/>
          </a:bodyPr>
          <a:lstStyle/>
          <a:p>
            <a:r>
              <a:rPr lang="ru-RU" sz="1700" dirty="0" smtClean="0"/>
              <a:t>Работа </a:t>
            </a:r>
            <a:r>
              <a:rPr lang="ru-RU" sz="1700" smtClean="0"/>
              <a:t>учителя </a:t>
            </a:r>
            <a:r>
              <a:rPr lang="ru-RU" sz="1700" smtClean="0"/>
              <a:t>ГБОУ СОШ </a:t>
            </a:r>
            <a:r>
              <a:rPr lang="ru-RU" sz="1700" dirty="0" smtClean="0"/>
              <a:t>382</a:t>
            </a:r>
          </a:p>
          <a:p>
            <a:r>
              <a:rPr lang="ru-RU" sz="1700" dirty="0" err="1" smtClean="0"/>
              <a:t>Кудяковой</a:t>
            </a:r>
            <a:r>
              <a:rPr lang="ru-RU" sz="1700" dirty="0" smtClean="0"/>
              <a:t> К.А.</a:t>
            </a:r>
          </a:p>
          <a:p>
            <a:endParaRPr lang="ru-RU" dirty="0" smtClean="0"/>
          </a:p>
          <a:p>
            <a:r>
              <a:rPr lang="ru-RU" sz="1400" dirty="0" smtClean="0"/>
              <a:t>Внеклассное мероприятие для учащихся 7-х классов.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6324600" cy="1828800"/>
          </a:xfrm>
        </p:spPr>
        <p:txBody>
          <a:bodyPr/>
          <a:lstStyle/>
          <a:p>
            <a:r>
              <a:rPr lang="ru-RU" dirty="0" smtClean="0"/>
              <a:t>Памяти малолетних узников – жертв фашистских концлагерей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72562"/>
            <a:ext cx="1944216" cy="26767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077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4968551"/>
          </a:xfrm>
        </p:spPr>
        <p:txBody>
          <a:bodyPr>
            <a:normAutofit fontScale="92500" lnSpcReduction="20000"/>
          </a:bodyPr>
          <a:lstStyle/>
          <a:p>
            <a:pPr marL="273050" indent="257175"/>
            <a:r>
              <a:rPr lang="ru-RU" sz="1900" dirty="0">
                <a:solidFill>
                  <a:schemeClr val="bg1"/>
                </a:solidFill>
              </a:rPr>
              <a:t>Этот день был установлен по инициативе ООН в память 18 млн. человек, представителей разных народов, замученных в фашистских концлагерях, уничтоженных в газовых камерах.</a:t>
            </a:r>
          </a:p>
          <a:p>
            <a:endParaRPr lang="ru-RU" sz="1900" dirty="0" smtClean="0">
              <a:solidFill>
                <a:schemeClr val="bg1"/>
              </a:solidFill>
            </a:endParaRPr>
          </a:p>
          <a:p>
            <a:pPr marL="273050" indent="257175"/>
            <a:r>
              <a:rPr lang="ru-RU" sz="1900" dirty="0" smtClean="0">
                <a:solidFill>
                  <a:schemeClr val="bg1"/>
                </a:solidFill>
              </a:rPr>
              <a:t>5 </a:t>
            </a:r>
            <a:r>
              <a:rPr lang="ru-RU" sz="1900" dirty="0">
                <a:solidFill>
                  <a:schemeClr val="bg1"/>
                </a:solidFill>
              </a:rPr>
              <a:t>млн. были наши соотечественники. 11 апреля 1945 года узники лагеря Бухенвальд подняли восстание, узнав о приближении армии освободителей. Более 14 тыс. фашистских лагерей, гетто тюрем было разбросано по всей Европе.</a:t>
            </a:r>
          </a:p>
          <a:p>
            <a:endParaRPr lang="ru-RU" sz="1900" dirty="0" smtClean="0">
              <a:solidFill>
                <a:schemeClr val="bg1"/>
              </a:solidFill>
            </a:endParaRPr>
          </a:p>
          <a:p>
            <a:pPr marL="273050" indent="257175"/>
            <a:r>
              <a:rPr lang="ru-RU" sz="1900" dirty="0" smtClean="0">
                <a:solidFill>
                  <a:schemeClr val="bg1"/>
                </a:solidFill>
              </a:rPr>
              <a:t>В </a:t>
            </a:r>
            <a:r>
              <a:rPr lang="ru-RU" sz="1900" dirty="0">
                <a:solidFill>
                  <a:schemeClr val="bg1"/>
                </a:solidFill>
              </a:rPr>
              <a:t>1946 году Международный трибунал в Нюрнберге судил нацистских преступников за преступления против человечности, которые не имеют сроков давности. Среди заключенных находились и дети, их тоже заставляли работать на военных заводах, на предприятиях, у хозяев. Фашисты проводили на них чудовищные эксперименты, испытывали калечащие здоровье медицинские препараты. </a:t>
            </a:r>
          </a:p>
          <a:p>
            <a:endParaRPr lang="ru-RU" sz="1900" dirty="0" smtClean="0">
              <a:solidFill>
                <a:schemeClr val="bg1"/>
              </a:solidFill>
            </a:endParaRPr>
          </a:p>
          <a:p>
            <a:pPr marL="273050" indent="257175"/>
            <a:r>
              <a:rPr lang="ru-RU" sz="1900" dirty="0" smtClean="0">
                <a:solidFill>
                  <a:schemeClr val="bg1"/>
                </a:solidFill>
              </a:rPr>
              <a:t>В </a:t>
            </a:r>
            <a:r>
              <a:rPr lang="ru-RU" sz="1900" dirty="0">
                <a:solidFill>
                  <a:schemeClr val="bg1"/>
                </a:solidFill>
              </a:rPr>
              <a:t>1991 году был создан Российский Союз бывших малолетних узников фашистских концлагерей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11 апреля - международный день Освобождения узников фашистских концлагерей.</a:t>
            </a:r>
          </a:p>
        </p:txBody>
      </p:sp>
    </p:spTree>
    <p:extLst>
      <p:ext uri="{BB962C8B-B14F-4D97-AF65-F5344CB8AC3E}">
        <p14:creationId xmlns:p14="http://schemas.microsoft.com/office/powerpoint/2010/main" val="1336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407893" cy="2520280"/>
          </a:xfrm>
        </p:spPr>
        <p:txBody>
          <a:bodyPr>
            <a:normAutofit fontScale="92500" lnSpcReduction="10000"/>
          </a:bodyPr>
          <a:lstStyle/>
          <a:p>
            <a:pPr marL="273050" indent="257175"/>
            <a:r>
              <a:rPr lang="ru-RU" sz="1800" dirty="0">
                <a:solidFill>
                  <a:schemeClr val="bg1"/>
                </a:solidFill>
              </a:rPr>
              <a:t>Семья состоит из пяти человек: хозяина дома, его жены, двух дочерей и младшего любимого сына Бруно лет семи. В доме есть прислуга, но на одно из званых семейных торжеств ее не хватает, и из лагеря для помощи приводят военнопленных. Среди них подросток лет десяти, он помогает на кухне мыть посуду. Бруно не разрешают общаться с мальчиком, но они делают это украдкой. Играя, Бруно разбивает один из бокалов, на звук прибегает отец и в гневе пытается выяснить, кто это </a:t>
            </a:r>
            <a:r>
              <a:rPr lang="ru-RU" sz="1800" dirty="0" smtClean="0">
                <a:solidFill>
                  <a:schemeClr val="bg1"/>
                </a:solidFill>
              </a:rPr>
              <a:t>сделал, </a:t>
            </a:r>
            <a:r>
              <a:rPr lang="ru-RU" sz="1800" dirty="0">
                <a:solidFill>
                  <a:schemeClr val="bg1"/>
                </a:solidFill>
              </a:rPr>
              <a:t>сын, боясь наказания отца, сваливает вину на мальчика, и подростка выгоняют обратно в лагерь.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149593"/>
          </a:xfrm>
        </p:spPr>
        <p:txBody>
          <a:bodyPr/>
          <a:lstStyle/>
          <a:p>
            <a:r>
              <a:rPr lang="ru-RU" sz="2000" dirty="0"/>
              <a:t>1944 год. </a:t>
            </a:r>
            <a:r>
              <a:rPr lang="ru-RU" sz="2000" dirty="0" smtClean="0"/>
              <a:t>Германия. </a:t>
            </a:r>
            <a:r>
              <a:rPr lang="ru-RU" sz="2000" dirty="0"/>
              <a:t>События происходят в доме начальника концентрационного лагеря, находящегося недалеко от дома.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40432"/>
            <a:ext cx="5183910" cy="27893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837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257175"/>
            <a:r>
              <a:rPr lang="ru-RU" sz="1800" dirty="0">
                <a:solidFill>
                  <a:schemeClr val="bg1"/>
                </a:solidFill>
              </a:rPr>
              <a:t>Один – чистенький, ухоженный, сытый, носит бутерброды тому грязному, худому, голодному, без имени, с номером на руке мальчику, который в этом лагере уже второй год со своим отцом. И вот в один из дней, когда они в очередной раз встретились, мальчик сообщает Бруно, что его отец пропал и он не знает, как его найти, не знает, потому что в лагере уже второй день гудит сирена и людей сгоняют в толпу, которую ведут умертвлять в газовых камерах. Мальчик очень скучает без отца, ему очень тяжко переносить тяготы лагерной жизни без поддержки родного человека, и Бруно предлагает приятелю свою помощь: он до сих пор чувствует стыд за тот вечер у себя дома, когда сказал отцу неправду и чтобы хоть как-то искупить свою вину перед мальчиком, он согласен помочь своему другу, а для этого надо попасть туда, за колючую проволоку.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Но дружба детей не прекращается, они каждый вечер встречаются у колючей проволоки дальнего заброшенного уголка огромной территории лагеря, каждый на своей </a:t>
            </a:r>
            <a:r>
              <a:rPr lang="ru-RU" sz="2000" dirty="0" smtClean="0"/>
              <a:t>стороне.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03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3610" y="1719070"/>
            <a:ext cx="4466822" cy="4770473"/>
          </a:xfrm>
        </p:spPr>
        <p:txBody>
          <a:bodyPr/>
          <a:lstStyle/>
          <a:p>
            <a:pPr marL="273050" indent="257175"/>
            <a:r>
              <a:rPr lang="ru-RU" sz="1800" dirty="0" smtClean="0">
                <a:solidFill>
                  <a:schemeClr val="bg1"/>
                </a:solidFill>
              </a:rPr>
              <a:t>Ребята </a:t>
            </a:r>
            <a:r>
              <a:rPr lang="ru-RU" sz="1800" dirty="0">
                <a:solidFill>
                  <a:schemeClr val="bg1"/>
                </a:solidFill>
              </a:rPr>
              <a:t>делают подкоп под проволокой и попадают на территорию лагеря, где Бруно в полосатой пижаме с номером на груди становится одним из тысяч военнопленных. И вдруг звучит сирена, всех выгоняют из бараков и гонят в одну сторону, и они оказываются в толпе, которую загоняют в газовую камеру.</a:t>
            </a:r>
          </a:p>
          <a:p>
            <a:pPr marL="273050" indent="257175"/>
            <a:r>
              <a:rPr lang="ru-RU" sz="1800" dirty="0">
                <a:solidFill>
                  <a:schemeClr val="bg1"/>
                </a:solidFill>
              </a:rPr>
              <a:t>Взявшись за руки, со страхом оглядываясь по сторонам, они еще не понимают, что им осталось жить всего несколько минут.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Утром мальчик приносит Бруно одежду военнопленного, он переодевается в нее, оставляя свою на траве.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" t="568" r="1851" b="-568"/>
          <a:stretch/>
        </p:blipFill>
        <p:spPr>
          <a:xfrm>
            <a:off x="180000" y="1728000"/>
            <a:ext cx="3888000" cy="47887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655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508" y="1719071"/>
            <a:ext cx="4936972" cy="497841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73050" indent="257175"/>
            <a:r>
              <a:rPr lang="ru-RU" sz="1800" dirty="0" smtClean="0">
                <a:solidFill>
                  <a:schemeClr val="bg1"/>
                </a:solidFill>
              </a:rPr>
              <a:t>Все </a:t>
            </a:r>
            <a:r>
              <a:rPr lang="ru-RU" sz="1800" dirty="0">
                <a:solidFill>
                  <a:schemeClr val="bg1"/>
                </a:solidFill>
              </a:rPr>
              <a:t>ищут Бруно, но его нигде нет. В очередной раз пробегая мимо колючей проволоки, отец вдруг увидел одежду своего любимого младшего сына на траве и подкоп на территорию лагеря.  Страшная мысль пронзает его мозг, он в ужасе мчится туда, где по его приказу погибают сотни ни в чем неповинных людей, среди которых дети и его маленький сын. Но поздно! Сердца этих двух мальчишек, судьбы которых свела война, перестали биться в один момент, но до последнего вздоха они держали друг друга за руки. Один - потому что просил о помощи, другой – потому что хотел помочь.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А в это время в доме начальника лагеря семья собирается срочно эвакуироваться: советские войска подходят к Берлину.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16423" cy="47525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02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91079"/>
            <a:ext cx="4191001" cy="4878281"/>
          </a:xfrm>
        </p:spPr>
        <p:txBody>
          <a:bodyPr>
            <a:normAutofit/>
          </a:bodyPr>
          <a:lstStyle/>
          <a:p>
            <a:pPr marL="273050" indent="257175"/>
            <a:r>
              <a:rPr lang="ru-RU" sz="1800" dirty="0">
                <a:solidFill>
                  <a:schemeClr val="bg1"/>
                </a:solidFill>
              </a:rPr>
              <a:t>Потеряв свою кровиночку, которую сам послал на смерть, он вдруг увидел всю жестокость этой войны.</a:t>
            </a:r>
          </a:p>
          <a:p>
            <a:pPr marL="273050" indent="257175"/>
            <a:r>
              <a:rPr lang="ru-RU" sz="1800" dirty="0">
                <a:solidFill>
                  <a:schemeClr val="bg1"/>
                </a:solidFill>
              </a:rPr>
              <a:t>Он наконец очень явственно ощутил себя среди этих беззащитных людей в полосатых пижамах с номером на груди, хотя на нем была еще форма офицера немецких войск, и вся его жизнь сжалась в одно мгновенье и набатом стучала в висках… за что?! за что?! за что?!</a:t>
            </a:r>
          </a:p>
          <a:p>
            <a:pPr marL="273050" indent="257175"/>
            <a:r>
              <a:rPr lang="ru-RU" sz="1800" dirty="0">
                <a:solidFill>
                  <a:schemeClr val="bg1"/>
                </a:solidFill>
              </a:rPr>
              <a:t>Что может быть страшнее?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Ужас этой катастрофы парализовал волю отца, он стоял, остолбеневший перед зданием крематория, двери которого были уже плотно закрыты, стоял не в силах двинуться с места.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" t="-179" r="1052" b="781"/>
          <a:stretch/>
        </p:blipFill>
        <p:spPr>
          <a:xfrm>
            <a:off x="5292080" y="1692000"/>
            <a:ext cx="3348000" cy="4896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166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1. Фильм «Мальчик в полосатой пижаме» 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2. Картинки </a:t>
            </a:r>
            <a:r>
              <a:rPr lang="en-US" sz="1800" dirty="0" smtClean="0">
                <a:solidFill>
                  <a:schemeClr val="bg1"/>
                </a:solidFill>
              </a:rPr>
              <a:t>Google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3. Рисунки учеников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6403" r="6812" b="7484"/>
          <a:stretch/>
        </p:blipFill>
        <p:spPr>
          <a:xfrm>
            <a:off x="2195736" y="3038168"/>
            <a:ext cx="4824536" cy="34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1">
      <a:dk1>
        <a:sysClr val="windowText" lastClr="000000"/>
      </a:dk1>
      <a:lt1>
        <a:sysClr val="window" lastClr="FFFFFF"/>
      </a:lt1>
      <a:dk2>
        <a:srgbClr val="534949"/>
      </a:dk2>
      <a:lt2>
        <a:srgbClr val="C66951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70</TotalTime>
  <Words>829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Памяти малолетних узников – жертв фашистских концлагерей</vt:lpstr>
      <vt:lpstr>11 апреля - международный день Освобождения узников фашистских концлагерей.</vt:lpstr>
      <vt:lpstr>1944 год. Германия. События происходят в доме начальника концентрационного лагеря, находящегося недалеко от дома. </vt:lpstr>
      <vt:lpstr>Но дружба детей не прекращается, они каждый вечер встречаются у колючей проволоки дальнего заброшенного уголка огромной территории лагеря, каждый на своей стороне.</vt:lpstr>
      <vt:lpstr>Утром мальчик приносит Бруно одежду военнопленного, он переодевается в нее, оставляя свою на траве. </vt:lpstr>
      <vt:lpstr>А в это время в доме начальника лагеря семья собирается срочно эвакуироваться: советские войска подходят к Берлину. </vt:lpstr>
      <vt:lpstr>Ужас этой катастрофы парализовал волю отца, он стоял, остолбеневший перед зданием крематория, двери которого были уже плотно закрыты, стоял не в силах двинуться с места. 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малолетних узников – жертв фашистских концлагерей</dc:title>
  <dc:creator>Пользователь</dc:creator>
  <cp:lastModifiedBy>Пользователь</cp:lastModifiedBy>
  <cp:revision>8</cp:revision>
  <dcterms:created xsi:type="dcterms:W3CDTF">2012-05-19T05:13:58Z</dcterms:created>
  <dcterms:modified xsi:type="dcterms:W3CDTF">2012-05-23T12:55:40Z</dcterms:modified>
</cp:coreProperties>
</file>