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3" r:id="rId15"/>
    <p:sldId id="274" r:id="rId16"/>
    <p:sldId id="275" r:id="rId17"/>
    <p:sldId id="276" r:id="rId18"/>
    <p:sldId id="277" r:id="rId19"/>
    <p:sldId id="278" r:id="rId20"/>
    <p:sldId id="268" r:id="rId21"/>
    <p:sldId id="269" r:id="rId22"/>
    <p:sldId id="270" r:id="rId23"/>
    <p:sldId id="271" r:id="rId24"/>
    <p:sldId id="272" r:id="rId25"/>
    <p:sldId id="279" r:id="rId26"/>
    <p:sldId id="280" r:id="rId27"/>
    <p:sldId id="281" r:id="rId28"/>
    <p:sldId id="282" r:id="rId29"/>
    <p:sldId id="283" r:id="rId30"/>
    <p:sldId id="290" r:id="rId31"/>
    <p:sldId id="291" r:id="rId32"/>
    <p:sldId id="294" r:id="rId33"/>
    <p:sldId id="295" r:id="rId34"/>
    <p:sldId id="296" r:id="rId35"/>
    <p:sldId id="284" r:id="rId36"/>
    <p:sldId id="285" r:id="rId37"/>
    <p:sldId id="297" r:id="rId38"/>
    <p:sldId id="286" r:id="rId39"/>
    <p:sldId id="287" r:id="rId40"/>
    <p:sldId id="298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832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12576" y="0"/>
            <a:ext cx="9756576" cy="216024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ru-RU" sz="3600" dirty="0" smtClean="0">
                <a:solidFill>
                  <a:srgbClr val="FFC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Конкурс:</a:t>
            </a:r>
            <a:r>
              <a:rPr lang="ru-RU" sz="6600" dirty="0" smtClean="0">
                <a:solidFill>
                  <a:srgbClr val="FFC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6600" dirty="0" smtClean="0">
                <a:solidFill>
                  <a:srgbClr val="FFC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600" dirty="0" smtClean="0">
                <a:solidFill>
                  <a:srgbClr val="FFC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«Химическое</a:t>
            </a:r>
            <a:r>
              <a:rPr lang="ru-RU" sz="6600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ассорти» </a:t>
            </a:r>
            <a:endParaRPr lang="ru-RU" sz="6600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229200"/>
            <a:ext cx="4834880" cy="1401019"/>
          </a:xfrm>
        </p:spPr>
        <p:txBody>
          <a:bodyPr>
            <a:normAutofit fontScale="85000" lnSpcReduction="20000"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spcBef>
                <a:spcPct val="50000"/>
              </a:spcBef>
            </a:pPr>
            <a:r>
              <a:rPr lang="ru-RU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C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учитель: </a:t>
            </a:r>
            <a:r>
              <a:rPr lang="ru-RU" b="1" i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C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Мазаева</a:t>
            </a:r>
            <a:r>
              <a:rPr lang="ru-RU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C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И.М.</a:t>
            </a:r>
          </a:p>
          <a:p>
            <a:pPr>
              <a:spcBef>
                <a:spcPct val="50000"/>
              </a:spcBef>
            </a:pPr>
            <a:r>
              <a:rPr lang="ru-RU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C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Школа №129 Приволжского района г. Казани</a:t>
            </a:r>
          </a:p>
          <a:p>
            <a:endParaRPr lang="ru-RU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FFC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Команда 3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Единственный жидкий металл.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Положительно и отрицательно заряженные частицы.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Бесцветный газ с резким запахом, применяемый в производстве азотной кислоты и удобрений.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Вещества, которые замедляют химические реакции или отравляют их.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Какой русский ученый,  сформулировал закон сохранения массы веществ.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Ответы</a:t>
            </a:r>
            <a:endParaRPr lang="ru-RU" sz="5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84482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Ртуть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Ионы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Аммиак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Ингибиторы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М. В. Ломоносов</a:t>
            </a:r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2276872"/>
            <a:ext cx="9865096" cy="1872208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solidFill>
                  <a:schemeClr val="bg1"/>
                </a:solidFill>
              </a:rPr>
              <a:t>Конкурс Эрудит</a:t>
            </a:r>
            <a:endParaRPr lang="ru-RU" sz="96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5149080" y="0"/>
            <a:ext cx="8229600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Тема 1. Металлы.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1.Самый твёрдый металл.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2.Назовите самый распространённый металл в земной коре.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3.Химический элемент, входящий в состав гемоглобина.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4.Самый тяжёлый металл.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5.Металл, обладающий  бактериальными свойствами.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Ответы.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184482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• Хром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• Алюминий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• Железо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• Осмий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• Серебро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Тема 2. Диссоциация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1.Положительно заряженный ион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2.Вещества, водные растворы которые не проводят электрический ток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3.Положительно заряженный электрод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4.Сложные вещества которые диссоциируют на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ионы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металла и кислотного остатка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5.Вещества, водные растворы которых проводят электрический ток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Ответы</a:t>
            </a:r>
            <a:endParaRPr lang="ru-RU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1772816"/>
            <a:ext cx="8229600" cy="46699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• Катион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•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Неэлектролиты</a:t>
            </a:r>
            <a:endParaRPr lang="ru-RU" sz="4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• Анод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• Соли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• Электролиты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Тема 3. Неметаллы.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 Элемент, который образует самые твёрдые и мягкие вещества.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 Элемент, который лечит и калечит.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 Вещество, из которого изготовлены простые карандаши.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4. Самый распространенный элемент в земной коре.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Элементы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</a:rPr>
              <a:t>, рождающие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соли.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Ответы</a:t>
            </a:r>
            <a:endParaRPr lang="ru-RU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1844824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• Углерод</a:t>
            </a:r>
          </a:p>
          <a:p>
            <a:pPr marL="514350" indent="-514350"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• Мышьяк</a:t>
            </a:r>
          </a:p>
          <a:p>
            <a:pPr marL="514350" indent="-514350"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• Графит</a:t>
            </a:r>
          </a:p>
          <a:p>
            <a:pPr marL="514350" indent="-514350"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• Кислород</a:t>
            </a:r>
          </a:p>
          <a:p>
            <a:pPr marL="514350" indent="-514350"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• Галогены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Опыт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332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>    Что будет, если нагревать дихромат  аммония?                                 </a:t>
            </a:r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Цели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В игровой форме закрепить знания учащихся о химических веществах, химических реакциях, вспомнить о заслугах русских ученых в области химии.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Развивать умения проводить химический эксперимент, анализировать, обобщить.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Воспитывать активность, работоспособность, деловитость.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езымянны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468560" y="0"/>
            <a:ext cx="10486273" cy="73448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Белрммы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явпяф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ва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вяап87ф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Уравнение реакции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NH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Cr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 = Cr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+4H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O+N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  <a:p>
            <a:pPr>
              <a:buNone/>
            </a:pPr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Реакция экзотермическая, протекает с выделением теплоты, протекает бурно.</a:t>
            </a:r>
            <a:endParaRPr lang="en-US" sz="4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1772816"/>
            <a:ext cx="9144000" cy="1863080"/>
          </a:xfrm>
        </p:spPr>
        <p:txBody>
          <a:bodyPr>
            <a:normAutofit/>
          </a:bodyPr>
          <a:lstStyle/>
          <a:p>
            <a:r>
              <a:rPr lang="ru-RU" sz="9600" dirty="0" err="1" smtClean="0">
                <a:solidFill>
                  <a:schemeClr val="accent1">
                    <a:lumMod val="50000"/>
                  </a:schemeClr>
                </a:solidFill>
              </a:rPr>
              <a:t>Загадайка</a:t>
            </a:r>
            <a:endParaRPr lang="ru-RU" sz="9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olba_koni4eskaya_so_shlifom_TC_s_deleniyami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4678"/>
            <a:ext cx="9144000" cy="68626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68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0"/>
            <a:ext cx="576064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Оборудование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44522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Периодическая таблица 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   Д.И Менделеева, карточки-задания, тигель, лучина, спирт, дихромат аммония, металлический магнит.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Филворды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357298"/>
          <a:ext cx="8429688" cy="4071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711"/>
                <a:gridCol w="1053711"/>
                <a:gridCol w="1053711"/>
                <a:gridCol w="1053711"/>
                <a:gridCol w="1053711"/>
                <a:gridCol w="1053711"/>
                <a:gridCol w="1053711"/>
                <a:gridCol w="1053711"/>
              </a:tblGrid>
              <a:tr h="49619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619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</a:tr>
              <a:tr h="49619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</a:t>
                      </a:r>
                      <a:endParaRPr lang="ru-RU" b="1" dirty="0"/>
                    </a:p>
                  </a:txBody>
                  <a:tcPr/>
                </a:tc>
              </a:tr>
              <a:tr h="49619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</a:tr>
              <a:tr h="49619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Ш</a:t>
                      </a:r>
                      <a:endParaRPr lang="ru-RU" b="1" dirty="0"/>
                    </a:p>
                  </a:txBody>
                  <a:tcPr/>
                </a:tc>
              </a:tr>
              <a:tr h="49619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</a:tr>
              <a:tr h="49619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Ш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</a:tr>
              <a:tr h="59859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1.Пробирка</a:t>
            </a:r>
          </a:p>
          <a:p>
            <a:pPr>
              <a:buNone/>
            </a:pPr>
            <a:r>
              <a:rPr lang="ru-RU" dirty="0" smtClean="0"/>
              <a:t>2.Стакан</a:t>
            </a:r>
          </a:p>
          <a:p>
            <a:pPr>
              <a:buNone/>
            </a:pPr>
            <a:r>
              <a:rPr lang="ru-RU" dirty="0" smtClean="0"/>
              <a:t>3.чашка</a:t>
            </a:r>
          </a:p>
          <a:p>
            <a:pPr>
              <a:buNone/>
            </a:pPr>
            <a:r>
              <a:rPr lang="ru-RU" dirty="0" smtClean="0"/>
              <a:t>4.колба</a:t>
            </a:r>
          </a:p>
          <a:p>
            <a:pPr>
              <a:buNone/>
            </a:pPr>
            <a:r>
              <a:rPr lang="ru-RU" dirty="0" smtClean="0"/>
              <a:t>5.штатив </a:t>
            </a:r>
          </a:p>
          <a:p>
            <a:pPr>
              <a:buNone/>
            </a:pPr>
            <a:r>
              <a:rPr lang="ru-RU" dirty="0" smtClean="0"/>
              <a:t>6.спиртовка</a:t>
            </a:r>
          </a:p>
          <a:p>
            <a:pPr>
              <a:buNone/>
            </a:pPr>
            <a:r>
              <a:rPr lang="ru-RU" dirty="0" smtClean="0"/>
              <a:t>7.пробка</a:t>
            </a:r>
          </a:p>
          <a:p>
            <a:pPr>
              <a:buNone/>
            </a:pPr>
            <a:r>
              <a:rPr lang="ru-RU" dirty="0" smtClean="0"/>
              <a:t>8.трубка</a:t>
            </a:r>
          </a:p>
          <a:p>
            <a:pPr>
              <a:buNone/>
            </a:pPr>
            <a:r>
              <a:rPr lang="ru-RU" dirty="0" smtClean="0"/>
              <a:t>9.воронка</a:t>
            </a:r>
          </a:p>
          <a:p>
            <a:pPr>
              <a:buNone/>
            </a:pPr>
            <a:r>
              <a:rPr lang="ru-RU" dirty="0" smtClean="0"/>
              <a:t>10.фильтр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Перевести с химического языка на общепринятые фразы.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• Не все то </a:t>
            </a:r>
            <a:r>
              <a:rPr lang="ru-RU" i="1" dirty="0" err="1" smtClean="0"/>
              <a:t>аурум</a:t>
            </a:r>
            <a:r>
              <a:rPr lang="ru-RU" dirty="0" smtClean="0"/>
              <a:t>, что блестит.</a:t>
            </a:r>
          </a:p>
          <a:p>
            <a:pPr>
              <a:buNone/>
            </a:pPr>
            <a:r>
              <a:rPr lang="ru-RU" dirty="0" smtClean="0"/>
              <a:t>Не все то золото что блестит.</a:t>
            </a:r>
          </a:p>
          <a:p>
            <a:pPr>
              <a:buNone/>
            </a:pPr>
            <a:r>
              <a:rPr lang="ru-RU" dirty="0" smtClean="0"/>
              <a:t>• Белый как </a:t>
            </a:r>
            <a:r>
              <a:rPr lang="ru-RU" i="1" dirty="0" smtClean="0"/>
              <a:t>карбонат кальция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Белый, как мел.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err="1" smtClean="0"/>
              <a:t>Недонатрий</a:t>
            </a:r>
            <a:r>
              <a:rPr lang="ru-RU" i="1" dirty="0" smtClean="0"/>
              <a:t> хлористый </a:t>
            </a:r>
            <a:r>
              <a:rPr lang="ru-RU" dirty="0" smtClean="0"/>
              <a:t>на столе, </a:t>
            </a:r>
            <a:r>
              <a:rPr lang="ru-RU" i="1" dirty="0" err="1" smtClean="0"/>
              <a:t>перенатрий</a:t>
            </a:r>
            <a:r>
              <a:rPr lang="ru-RU" i="1" dirty="0" smtClean="0"/>
              <a:t> хлористый </a:t>
            </a:r>
            <a:r>
              <a:rPr lang="ru-RU" dirty="0" smtClean="0"/>
              <a:t>на голове.</a:t>
            </a:r>
          </a:p>
          <a:p>
            <a:pPr>
              <a:buNone/>
            </a:pPr>
            <a:r>
              <a:rPr lang="ru-RU" dirty="0" smtClean="0"/>
              <a:t>Недосол на столе, пересол на голове.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1430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• </a:t>
            </a:r>
            <a:r>
              <a:rPr lang="ru-RU" i="1" dirty="0" err="1" smtClean="0"/>
              <a:t>Феррумный</a:t>
            </a:r>
            <a:r>
              <a:rPr lang="ru-RU" i="1" dirty="0" smtClean="0"/>
              <a:t> </a:t>
            </a:r>
            <a:r>
              <a:rPr lang="ru-RU" dirty="0" smtClean="0"/>
              <a:t>характер.</a:t>
            </a:r>
          </a:p>
          <a:p>
            <a:pPr>
              <a:buNone/>
            </a:pPr>
            <a:r>
              <a:rPr lang="ru-RU" dirty="0" smtClean="0"/>
              <a:t>Железный характер.</a:t>
            </a:r>
          </a:p>
          <a:p>
            <a:pPr>
              <a:buNone/>
            </a:pPr>
            <a:r>
              <a:rPr lang="ru-RU" dirty="0" smtClean="0"/>
              <a:t>• Слово </a:t>
            </a:r>
            <a:r>
              <a:rPr lang="ru-RU" i="1" dirty="0" smtClean="0"/>
              <a:t>– </a:t>
            </a:r>
            <a:r>
              <a:rPr lang="ru-RU" i="1" dirty="0" err="1" smtClean="0"/>
              <a:t>аргентум</a:t>
            </a:r>
            <a:r>
              <a:rPr lang="ru-RU" i="1" dirty="0" smtClean="0"/>
              <a:t>, </a:t>
            </a:r>
            <a:r>
              <a:rPr lang="ru-RU" dirty="0" smtClean="0"/>
              <a:t>а молчание – </a:t>
            </a:r>
            <a:r>
              <a:rPr lang="ru-RU" i="1" dirty="0" err="1" smtClean="0"/>
              <a:t>аурум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dirty="0" smtClean="0"/>
              <a:t>Слово – серебро, а молчание – золото.</a:t>
            </a:r>
          </a:p>
          <a:p>
            <a:pPr>
              <a:buNone/>
            </a:pPr>
            <a:r>
              <a:rPr lang="ru-RU" dirty="0" smtClean="0"/>
              <a:t>• Уходит как </a:t>
            </a:r>
            <a:r>
              <a:rPr lang="ru-RU" i="1" dirty="0" err="1" smtClean="0"/>
              <a:t>аш-два-о</a:t>
            </a:r>
            <a:r>
              <a:rPr lang="ru-RU" i="1" dirty="0" smtClean="0"/>
              <a:t> </a:t>
            </a:r>
            <a:r>
              <a:rPr lang="ru-RU" dirty="0" smtClean="0"/>
              <a:t>в </a:t>
            </a:r>
            <a:r>
              <a:rPr lang="ru-RU" i="1" dirty="0" smtClean="0"/>
              <a:t>оксид кремния.</a:t>
            </a:r>
          </a:p>
          <a:p>
            <a:pPr>
              <a:buNone/>
            </a:pPr>
            <a:r>
              <a:rPr lang="ru-RU" dirty="0" smtClean="0"/>
              <a:t>Уходит как вода в песок.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err="1" smtClean="0"/>
              <a:t>Аллотропная</a:t>
            </a:r>
            <a:r>
              <a:rPr lang="ru-RU" i="1" dirty="0" smtClean="0"/>
              <a:t> модификация углерода </a:t>
            </a:r>
            <a:r>
              <a:rPr lang="ru-RU" dirty="0" smtClean="0"/>
              <a:t>чистой</a:t>
            </a:r>
            <a:r>
              <a:rPr lang="ru-RU" i="1" dirty="0" smtClean="0"/>
              <a:t> </a:t>
            </a:r>
            <a:r>
              <a:rPr lang="ru-RU" i="1" dirty="0" err="1" smtClean="0"/>
              <a:t>аш-два-о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dirty="0" smtClean="0"/>
              <a:t>Алмаз чистой воды.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5715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• За </a:t>
            </a:r>
            <a:r>
              <a:rPr lang="ru-RU" i="1" dirty="0" err="1" smtClean="0"/>
              <a:t>купрумный</a:t>
            </a:r>
            <a:r>
              <a:rPr lang="ru-RU" dirty="0" smtClean="0"/>
              <a:t> грош удавился.</a:t>
            </a:r>
          </a:p>
          <a:p>
            <a:pPr>
              <a:buNone/>
            </a:pPr>
            <a:r>
              <a:rPr lang="ru-RU" dirty="0" smtClean="0"/>
              <a:t>За медный грош удавился.</a:t>
            </a:r>
          </a:p>
          <a:p>
            <a:pPr>
              <a:buNone/>
            </a:pPr>
            <a:r>
              <a:rPr lang="ru-RU" dirty="0" smtClean="0"/>
              <a:t>• Прозрачен, как </a:t>
            </a:r>
            <a:r>
              <a:rPr lang="ru-RU" i="1" dirty="0" smtClean="0"/>
              <a:t>сплав оксидов свинца и кремния с карбонатом натрия.</a:t>
            </a:r>
          </a:p>
          <a:p>
            <a:pPr>
              <a:buNone/>
            </a:pPr>
            <a:r>
              <a:rPr lang="ru-RU" dirty="0" smtClean="0"/>
              <a:t>Прозрачен, как хрусталь.</a:t>
            </a:r>
          </a:p>
          <a:p>
            <a:pPr>
              <a:buNone/>
            </a:pPr>
            <a:r>
              <a:rPr lang="ru-RU" dirty="0" smtClean="0"/>
              <a:t>• Много </a:t>
            </a:r>
            <a:r>
              <a:rPr lang="ru-RU" i="1" dirty="0" smtClean="0"/>
              <a:t>оксида водорода </a:t>
            </a:r>
            <a:r>
              <a:rPr lang="ru-RU" dirty="0" smtClean="0"/>
              <a:t>утекло с тех пор.</a:t>
            </a:r>
          </a:p>
          <a:p>
            <a:pPr>
              <a:buNone/>
            </a:pPr>
            <a:r>
              <a:rPr lang="ru-RU" dirty="0" smtClean="0"/>
              <a:t>Много воды утекло с тех пор.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60848"/>
            <a:ext cx="8496944" cy="1359024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  <a:t>Кто быстрее?</a:t>
            </a:r>
            <a:endParaRPr lang="ru-RU" sz="7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Вода в твердом состоянии.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Лед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Каким химическим элементом богата морская капуста.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Йод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Элементарная частица, не имеющая заряда.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Нейтрон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Оксид водорода.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Вода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Основное сырье для производства керамических изделий.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Глина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1206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•Металлы, бегающие по воде.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Щелочные металлы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Какой газ мы выдыхаем.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Углекислый газ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Какой газ невидим и очень опасен.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Угарный газ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Самое распространенное вещество на земле.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Вода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Самый распространенный элемент в атмосфере. 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Азот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8914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5253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Самый тугоплавкий металл, применяемый для изготовления нитей накаливания в лампах.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Вольфрам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Процесс разрушения металлов под воздействием окружающей среды.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Коррозия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Какое топливо заправляют в самолеты.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Керосин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Сложные вещества, состоящие из двух элементов, один из которых кислород.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Оксиды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Русский ученый, который составил вытеснительный ряд металлов.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Н. Н. Бекетов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137021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Быстро протекающие химическое превращение, сопровождающееся выделением теплоты и света.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Горение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Реакция, происходящая между кислотой и основанием.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Реакция нейтрализации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Химическая реакция, при которой происходит отщепление водорода.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Дегидрирование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 Реакция, при которых происходит изменение степени окисления атомов химических элементов.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Окислительно-восстановительные</a:t>
            </a:r>
          </a:p>
          <a:p>
            <a:pPr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1. Приветствие команд 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а) Название команды</a:t>
            </a:r>
          </a:p>
          <a:p>
            <a:r>
              <a:rPr lang="ru-RU" sz="4000" dirty="0" smtClean="0"/>
              <a:t>б) Эмблема</a:t>
            </a:r>
          </a:p>
          <a:p>
            <a:r>
              <a:rPr lang="ru-RU" sz="4000" dirty="0" smtClean="0"/>
              <a:t>в) Девиз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07288" cy="1786210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bg1"/>
                </a:solidFill>
              </a:rPr>
              <a:t>Подведение итогов</a:t>
            </a:r>
            <a:endParaRPr lang="ru-RU" sz="7200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2060848"/>
            <a:ext cx="10749880" cy="1844824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Конкурс Разминка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-158316"/>
            <a:ext cx="4762872" cy="31663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Команда 1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Тип кристаллической решетки алмаза.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Растворы и расплавы, проводящие электрический ток.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Наиболее активный неметалл.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Вещество, поддерживающее горение.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Ученый, который сформулировал основные положения атомно-молекулярного учения.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08012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Ответы</a:t>
            </a:r>
            <a:endParaRPr lang="ru-RU" sz="5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177281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Атомная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Электролиты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Фтор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Кислород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М. В. Ломоносов.</a:t>
            </a:r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Команда 2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56792"/>
            <a:ext cx="8229600" cy="46413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Вещества, ускоряющие химические реакции.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Самый легкий газ.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Реакция при которой выделяется теплота.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Газ, который применили в качестве химического оружия во время первой мировой войны.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Ученый, который сформулировал периодический закон.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003232" cy="141277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Ответы</a:t>
            </a:r>
            <a:endParaRPr lang="ru-RU" sz="5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Катализатор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Водород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Экзотермическая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Хлор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•Д.И. Менделеев</a:t>
            </a:r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891</Words>
  <Application>Microsoft Office PowerPoint</Application>
  <PresentationFormat>Экран (4:3)</PresentationFormat>
  <Paragraphs>236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Конкурс: «Химическое ассорти» </vt:lpstr>
      <vt:lpstr>Цели</vt:lpstr>
      <vt:lpstr>Оборудование</vt:lpstr>
      <vt:lpstr>1. Приветствие команд </vt:lpstr>
      <vt:lpstr>Конкурс Разминка</vt:lpstr>
      <vt:lpstr>Команда 1</vt:lpstr>
      <vt:lpstr>Ответы</vt:lpstr>
      <vt:lpstr>Команда 2</vt:lpstr>
      <vt:lpstr>Ответы</vt:lpstr>
      <vt:lpstr>Команда 3</vt:lpstr>
      <vt:lpstr>Ответы</vt:lpstr>
      <vt:lpstr>Конкурс Эрудит</vt:lpstr>
      <vt:lpstr>Тема 1. Металлы.</vt:lpstr>
      <vt:lpstr>Ответы.</vt:lpstr>
      <vt:lpstr>Тема 2. Диссоциация</vt:lpstr>
      <vt:lpstr>Ответы</vt:lpstr>
      <vt:lpstr>Тема 3. Неметаллы.</vt:lpstr>
      <vt:lpstr>Ответы</vt:lpstr>
      <vt:lpstr>Опыт</vt:lpstr>
      <vt:lpstr>Слайд 20</vt:lpstr>
      <vt:lpstr>Слайд 21</vt:lpstr>
      <vt:lpstr>Слайд 22</vt:lpstr>
      <vt:lpstr>Слайд 23</vt:lpstr>
      <vt:lpstr>Слайд 24</vt:lpstr>
      <vt:lpstr>Уравнение реакции</vt:lpstr>
      <vt:lpstr>Загадайка</vt:lpstr>
      <vt:lpstr>Слайд 27</vt:lpstr>
      <vt:lpstr>Слайд 28</vt:lpstr>
      <vt:lpstr>Слайд 29</vt:lpstr>
      <vt:lpstr>Филворды</vt:lpstr>
      <vt:lpstr>Ответы: </vt:lpstr>
      <vt:lpstr>Перевести с химического языка на общепринятые фразы.  </vt:lpstr>
      <vt:lpstr>Слайд 33</vt:lpstr>
      <vt:lpstr>Слайд 34</vt:lpstr>
      <vt:lpstr>Кто быстрее?</vt:lpstr>
      <vt:lpstr>Слайд 36</vt:lpstr>
      <vt:lpstr>Слайд 37</vt:lpstr>
      <vt:lpstr>Слайд 38</vt:lpstr>
      <vt:lpstr>Слайд 39</vt:lpstr>
      <vt:lpstr>Подведение итогов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Конкурс: Химическое ассорти</dc:title>
  <dc:creator>Учитель Химии</dc:creator>
  <cp:lastModifiedBy>Ильсия</cp:lastModifiedBy>
  <cp:revision>40</cp:revision>
  <dcterms:created xsi:type="dcterms:W3CDTF">2012-10-30T06:23:06Z</dcterms:created>
  <dcterms:modified xsi:type="dcterms:W3CDTF">2012-11-22T05:26:11Z</dcterms:modified>
</cp:coreProperties>
</file>