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79" r:id="rId3"/>
    <p:sldId id="288" r:id="rId4"/>
    <p:sldId id="281" r:id="rId5"/>
    <p:sldId id="289" r:id="rId6"/>
    <p:sldId id="293" r:id="rId7"/>
    <p:sldId id="329" r:id="rId8"/>
    <p:sldId id="287" r:id="rId9"/>
    <p:sldId id="294" r:id="rId10"/>
    <p:sldId id="260" r:id="rId11"/>
    <p:sldId id="328" r:id="rId12"/>
    <p:sldId id="292" r:id="rId13"/>
    <p:sldId id="330" r:id="rId14"/>
    <p:sldId id="309" r:id="rId15"/>
    <p:sldId id="310" r:id="rId16"/>
    <p:sldId id="318" r:id="rId17"/>
    <p:sldId id="271" r:id="rId18"/>
    <p:sldId id="313" r:id="rId19"/>
    <p:sldId id="311" r:id="rId20"/>
    <p:sldId id="317" r:id="rId21"/>
    <p:sldId id="296" r:id="rId22"/>
    <p:sldId id="297" r:id="rId23"/>
    <p:sldId id="269" r:id="rId24"/>
    <p:sldId id="272" r:id="rId25"/>
    <p:sldId id="295" r:id="rId26"/>
    <p:sldId id="26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54783-B46C-4D6A-B549-ACBC75D536C2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62A9-45D5-4648-B40C-111885949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DC1F0-9544-487A-B081-6DE24CF5278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07ED-ED4B-4D61-B2EF-61B4D27C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cuments\&#1064;&#1082;&#1086;&#1083;&#1072;\&#1050;%20&#1091;&#1088;&#1086;&#1082;&#1072;&#1084;\&#1042;&#1080;&#1076;&#1099;%20&#1080;%20&#1078;&#1072;&#1085;&#1088;&#1099;\&#1055;&#1086;&#1088;&#1090;&#1088;&#1077;&#1090;\&#1055;&#1086;&#1088;&#1090;&#1088;&#1077;&#1090;%20&#1054;&#1073;&#1088;&#1072;&#1079;%20&#1095;&#1077;&#1083;&#1086;&#1074;&#1077;&#1082;&#1072;-&#1075;&#1083;&#1072;&#1074;&#1085;&#1072;&#1103;%20&#1090;&#1077;&#1084;&#1072;%20&#1080;&#1089;&#1082;&#1091;&#1089;&#1089;&#1090;&#1074;&#1072;\&#1064;&#1086;&#1087;&#1077;&#1085;%20(&#1042;&#1072;&#1083;&#1100;&#1089;)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you.ru/rokotov/1Struisk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cuments\&#1064;&#1082;&#1086;&#1083;&#1072;\&#1050;%20&#1091;&#1088;&#1086;&#1082;&#1072;&#1084;\&#1042;&#1080;&#1076;&#1099;%20&#1080;%20&#1078;&#1072;&#1085;&#1088;&#1099;\&#1055;&#1086;&#1088;&#1090;&#1088;&#1077;&#1090;\&#1055;&#1086;&#1088;&#1090;&#1088;&#1077;&#1090;%20&#1054;&#1073;&#1088;&#1072;&#1079;%20&#1095;&#1077;&#1083;&#1086;&#1074;&#1077;&#1082;&#1072;-&#1075;&#1083;&#1072;&#1074;&#1085;&#1072;&#1103;%20&#1090;&#1077;&#1084;&#1072;%20&#1080;&#1089;&#1082;&#1091;&#1089;&#1089;&#1090;&#1074;&#1072;\&#1064;&#1086;&#1087;&#1077;&#1085;%20(&#1042;&#1072;&#1083;&#1100;&#1089;)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3171846"/>
          </a:xfrm>
        </p:spPr>
        <p:txBody>
          <a:bodyPr>
            <a:no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«Вглядываясь в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человека.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русском головном уборе».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котов Ф Портрет А.П.Струйск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20262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2071678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А.П.Струйской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1772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холст, масло, 59,8х47,5cм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Третьяковская галерея, Москва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57166"/>
            <a:ext cx="3929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Ф.Рокотов   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(1735 - 1808) </a:t>
            </a:r>
          </a:p>
        </p:txBody>
      </p:sp>
      <p:pic>
        <p:nvPicPr>
          <p:cNvPr id="5" name="Шопен (Валь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7233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котов Ф Портрет А.П.Струйс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02621" cy="6858000"/>
          </a:xfrm>
          <a:prstGeom prst="rect">
            <a:avLst/>
          </a:prstGeom>
        </p:spPr>
      </p:pic>
      <p:sp>
        <p:nvSpPr>
          <p:cNvPr id="5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5214942" y="153888"/>
            <a:ext cx="39290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Любите живопись, поэты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ей, единственной, дано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Души изменчивой приметы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Переносить на полотно.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глаза — как два тумана,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Полуулыбка,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полуплач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глаза — как два обмана,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Покрытых мглою неудач.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5214942" y="2995135"/>
            <a:ext cx="39290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Александра Петровна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Струйская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вдохновляла не только поэтов своего времени. Спустя два столетия после ее смерти, Николай Заболоцкий, вглядываясь в портрет работы знаменитого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Рокотова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писал</a:t>
            </a:r>
            <a:r>
              <a:rPr lang="ru-RU" sz="20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Ты помнишь, как «из тьмы былого,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Едва закутана в атлас,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nopтpeтa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Рокотова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снова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Смотрела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Струйская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на нас?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Diego Velázquez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5690213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285728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Диего  Веласкес.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«Портрет папы Иннокентия X» (этюд головы),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1650.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3143248"/>
            <a:ext cx="29289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художник закончил картину, папа воскликнул: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Тропо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(Слишком правдиво!)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2.radikal.ru/i137/0812/13/f28323c490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2643182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Русская красавица. 1900-е (Частное собрание)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0001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Русский головной убор.</a:t>
            </a:r>
            <a:endParaRPr lang="ru-RU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Девичий головной убор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Девичий головной убор выглядел на голове в виде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обруча,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перевязки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или венка.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schools.keldysh.ru/sch311/costume/f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57562"/>
            <a:ext cx="9174757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торжественным из всех девичьих уборов была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коруна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lh3.ggpht.com/_zHHJRoNKOlg/TMVa5oZXl4I/AAAAAAAAHcU/WEKBfLaTOBA/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84" y="2285992"/>
            <a:ext cx="856185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643438" y="148240"/>
            <a:ext cx="3214710" cy="4495206"/>
            <a:chOff x="4429124" y="0"/>
            <a:chExt cx="3214710" cy="4495206"/>
          </a:xfrm>
        </p:grpSpPr>
        <p:pic>
          <p:nvPicPr>
            <p:cNvPr id="57348" name="Picture 4" descr="http://rudocs.exdat.com/pars_docs/tw_refs/394/393892/393892_html_m1a0c96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0"/>
              <a:ext cx="3214710" cy="3523818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572000" y="3571876"/>
              <a:ext cx="26432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Девичья "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коруна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Олонецкой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губ. (Русский музей)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428596" y="148240"/>
            <a:ext cx="2286016" cy="4566644"/>
            <a:chOff x="3571868" y="0"/>
            <a:chExt cx="2286016" cy="4566644"/>
          </a:xfrm>
        </p:grpSpPr>
        <p:pic>
          <p:nvPicPr>
            <p:cNvPr id="57350" name="Picture 6" descr="http://rudocs.exdat.com/pars_docs/tw_refs/394/393892/393892_html_55ede7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6182" y="0"/>
              <a:ext cx="1714500" cy="3752851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3571868" y="3643314"/>
              <a:ext cx="22860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девичий головной убор Тамбовской губ. (Русский музей) 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Женский головной убор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714356"/>
            <a:ext cx="8931005" cy="3691906"/>
            <a:chOff x="-1287" y="1214422"/>
            <a:chExt cx="9145287" cy="3834782"/>
          </a:xfrm>
        </p:grpSpPr>
        <p:pic>
          <p:nvPicPr>
            <p:cNvPr id="4" name="Picture 2" descr="http://upload.wikimedia.org/wikipedia/commons/thumb/5/53/Types_of_kokoshnik.jpg/450px-Types_of_kokoshni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87" y="1214422"/>
              <a:ext cx="9145287" cy="235745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3571876"/>
              <a:ext cx="9144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Кокошники, слева направо: A — двурогий кокошник </a:t>
              </a:r>
              <a:r>
                <a:rPr lang="ru-RU" dirty="0" err="1"/>
                <a:t>Арзамасского</a:t>
              </a:r>
              <a:r>
                <a:rPr lang="ru-RU" dirty="0"/>
                <a:t> уезда Нижегородской губернии; B — однорогий кокошник, Костромская губерния; C — кокошник; D — кокошник, Московская губерния, Е — кокошник, Владимирская губерния, F — кокошник в виде цилиндрической шапки с плоским дном (с платком) G — </a:t>
              </a:r>
              <a:r>
                <a:rPr lang="ru-RU" dirty="0" err="1"/>
                <a:t>Двухгребенчатый</a:t>
              </a:r>
              <a:r>
                <a:rPr lang="ru-RU" dirty="0"/>
                <a:t>, или седлообразный, кокошник (вид в профиль)</a:t>
              </a:r>
            </a:p>
          </p:txBody>
        </p:sp>
      </p:grpSp>
      <p:pic>
        <p:nvPicPr>
          <p:cNvPr id="6" name="Picture 2" descr="http://www.organizmica.org/archive/307/image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500570"/>
            <a:ext cx="5643261" cy="235743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Портрет – изображение человека или группы людей.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портрете человек может быть изображен по грудь, по пояс, в полный рост.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4296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Портре́т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усский народный крестьянский костю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67149" cy="52863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yx.ru/books/item/f00/s00/z0000041/pic/000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33/photo9E9E/20487434558-0/big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 (500x605, 18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667769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Кокошники из реставрационной мастерской Суздальского художественно-реставрационного училища</a:t>
            </a:r>
          </a:p>
        </p:txBody>
      </p:sp>
      <p:pic>
        <p:nvPicPr>
          <p:cNvPr id="40962" name="Picture 2" descr="http://lh5.ggpht.com/_zHHJRoNKOlg/TNE7986oUoI/AAAAAAAAHt4/fx2up-u5FWs/s830/%D0%B3%D0%BE%D0%BB%D0%BE%D0%B2%D0%BD%D0%BE%D0%B9%20%D1%83%D0%B1%D0%BE%D1%80%20%284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4422"/>
            <a:ext cx="6898629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arafany.narod.ru/images/kok/image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57818" y="2143116"/>
            <a:ext cx="2871782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оловной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убор «сорока». Воронеж конец 19 начало 20 века.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(сукно, бархат, золотое шитье, галун).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357958"/>
            <a:ext cx="4143404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Свадебный головной убор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сорока».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omsk-svadba.ru/traditions/images/t_r01_08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000364" cy="2982922"/>
          </a:xfrm>
          <a:prstGeom prst="rect">
            <a:avLst/>
          </a:prstGeom>
          <a:noFill/>
        </p:spPr>
      </p:pic>
      <p:pic>
        <p:nvPicPr>
          <p:cNvPr id="31748" name="Picture 4" descr="http://www.omsk-svadba.ru/traditions/images/t_r01_08_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357297"/>
            <a:ext cx="5001340" cy="53578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9.radikal.ru/i164/0812/89/b6b8dcf1c1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29"/>
            <a:ext cx="6572264" cy="74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2571744"/>
            <a:ext cx="22145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Боярышня Этюд к картине 1901 года "Хмелем обсыпают“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(Частное собрание)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0.radikal.ru/i129/0812/6d/45aaa9e866c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000760" cy="821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2857496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Боярышня. 1900-е (Частное собрание)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15.radikal.ru/0812/ad/61b5385c81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85788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3143248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Боярышня. 1884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(Частное собрание)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портрета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6280" y="642918"/>
            <a:ext cx="8352000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Камерный портрет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изображение людей в повседневной жизни.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В.Л. («Портрет Лопухиной»)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А. Венецианов («Жница»)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40975"/>
            <a:ext cx="8352000" cy="1545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Парадный портрет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художник показывает величие и значимость изображаемых людей.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В.Л. («Портрет Куракина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- 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(«Портрет маршала Жукова»)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- В. Серов («Портрет М.Н. Ермоловой)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280" y="3626748"/>
            <a:ext cx="8352000" cy="1618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Групповой портрет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изображение группы людей.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(«Портрет художников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Кукрыниксов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В.Л. («Портрет сестер Гагариных»)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85804" y="5286388"/>
            <a:ext cx="8372476" cy="14287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Автопортрет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изображение художником самого себя.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К.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Брюлов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«Автопортрет»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И.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Репин «Автопортрет»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60.radikal.ru/i167/0812/41/eed82d892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3214686"/>
            <a:ext cx="2928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Чарка меду.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1910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3.radikal.ru/i101/0812/50/28c168d2cfd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5722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1785926"/>
            <a:ext cx="2071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Девушка в жемчужном ожерелье. Конец 1880-х – 1890-е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(Частное собрание)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9.radikal.ru/i126/0812/90/1f6eb2d22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2928934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Боярышня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5.radikal.ru/i150/0812/da/f6a7448a821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-21800"/>
            <a:ext cx="5500726" cy="68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2571744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Боярышня с подносом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Этюд к картине 1895 года "Поцелуйный обряд (Пир у боярина Морозова)"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4.radikal.ru/i144/0812/5f/9d3fcf2d9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000240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Маковский К.Е. Портрет княгини Зинаиды Николаевны Юсуповой в русском костюме. 1900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(Государственный Исторический музей)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28802"/>
            <a:ext cx="8501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«ОПРЕДЕЛИ</a:t>
            </a:r>
          </a:p>
          <a:p>
            <a:pPr algn="ctr"/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</a:p>
          <a:p>
            <a:pPr algn="ctr"/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ПОРТРЕТОВ»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ин Павел Дмитр Портрет маршала Г.К. Жукова. 1945 Берлин Холст, масло. 107 х 97 см.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344641" y="3618000"/>
            <a:ext cx="2799359" cy="324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рин П.. Портрет художников Кукрыниксов.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4350382" cy="324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ровиковский Портрет князя А. Б. Куракина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165300" y="3618000"/>
            <a:ext cx="2174041" cy="324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еонардо Да Винчи автопортр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18000"/>
            <a:ext cx="2160000" cy="324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ерова О.Ф. («Летом», портрет жены, 1895)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2538" y="0"/>
            <a:ext cx="4191462" cy="324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авильный пятиугольник 6"/>
          <p:cNvSpPr/>
          <p:nvPr/>
        </p:nvSpPr>
        <p:spPr>
          <a:xfrm>
            <a:off x="4000496" y="2714620"/>
            <a:ext cx="571504" cy="64294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8572496" y="2643182"/>
            <a:ext cx="571504" cy="64294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1785918" y="6215058"/>
            <a:ext cx="571504" cy="64294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5072066" y="6215058"/>
            <a:ext cx="571504" cy="64294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8572496" y="6215058"/>
            <a:ext cx="571504" cy="64294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57496"/>
            <a:ext cx="219855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 портрет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2857496"/>
            <a:ext cx="21900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Камерный портрет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15318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6488668"/>
            <a:ext cx="21786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Парадный портрет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6488668"/>
            <a:ext cx="21786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Парадный портрет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571480"/>
            <a:ext cx="8286776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портрете важно не только внешнее сходство, но и внутренний мир человека. Художник показывает это через глаза, мимику, положение головы, жест, позу.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3510037"/>
            <a:ext cx="828677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000" indent="-3420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художника важно выявить и подчеркнуть душевное состояние человека, его характер, эпоху, в которой он жил или живет, показать свое отношение к портретируемому.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портретный жанр активно начал развиваться с начала 18 века.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Ф.Рокотов, Д.Левицкий,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В.Боровиковский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создали серию великолепных портретов, известных людей и лирических, одухотворенных женских образов.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овиковский Портрет М.И.Лопухин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89391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57818" y="2643182"/>
            <a:ext cx="37861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М.И.Лопухиной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1797г,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холст, масло,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55,5 см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Третьяковская галерея, Москва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429256" y="857232"/>
            <a:ext cx="3714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Лукич </a:t>
            </a:r>
            <a:r>
              <a:rPr kumimoji="0" lang="ru-RU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Боровиковский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(1757 - 1825)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Шопен (Валь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1514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00105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 вами портрет М. И. Лопухиной художника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Владимира Лукича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Боровиковского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Удивительное очарование исходит от молодой женщины, оставшейся наедине с природой. </a:t>
            </a:r>
          </a:p>
          <a:p>
            <a:pPr lvl="0"/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 ее юное лицо, выражающее мечтательность и легкую грусть, ее фигура, силуэт который легко и свободно очерчен изящной линией, мягкость и непринужденность движения, грация чуть расслабленной позы.</a:t>
            </a:r>
          </a:p>
          <a:p>
            <a:pPr lvl="0"/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облик Лопухиной раскрывает в ней человека чувствительной души, склонного прислушиваться к «жизни сердца».</a:t>
            </a:r>
          </a:p>
          <a:p>
            <a:pPr lvl="0"/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Передаче столь тонкого, едва уловимого состояния модели способствует и колорит портрета, построенный на сочетании светлых, прозрачных полутонов немногих холодных красок, и сама мягкая, деликатная манера живописи. В образе Лопухиной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воссоздал идеал женской физической и духовной красоты, утверждавшийся в искусстве конца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женские головные уборы на</Template>
  <TotalTime>912</TotalTime>
  <Words>601</Words>
  <Application>Microsoft Office PowerPoint</Application>
  <PresentationFormat>Экран (4:3)</PresentationFormat>
  <Paragraphs>97</Paragraphs>
  <Slides>34</Slides>
  <Notes>0</Notes>
  <HiddenSlides>4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«Вглядываясь в человека. Портрет в русском головном уборе». </vt:lpstr>
      <vt:lpstr>Слайд 2</vt:lpstr>
      <vt:lpstr>Виды портрета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Русский головной убор.</vt:lpstr>
      <vt:lpstr>Девичий головной убор</vt:lpstr>
      <vt:lpstr>Самым торжественным из всех девичьих уборов была коруна. </vt:lpstr>
      <vt:lpstr>Слайд 17</vt:lpstr>
      <vt:lpstr>Женский головной убор</vt:lpstr>
      <vt:lpstr>Слайд 19</vt:lpstr>
      <vt:lpstr>Слайд 20</vt:lpstr>
      <vt:lpstr>Слайд 21</vt:lpstr>
      <vt:lpstr>Слайд 22</vt:lpstr>
      <vt:lpstr>Слайд 23</vt:lpstr>
      <vt:lpstr>Кокошники из реставрационной мастерской Суздальского художественно-реставрационного училища</vt:lpstr>
      <vt:lpstr>Слайд 25</vt:lpstr>
      <vt:lpstr>Свадебный головной убор «сорока».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«Вглядываясь в человека». «Портрет в русском головном уборе».</dc:title>
  <dc:creator>Пользователь Windows</dc:creator>
  <cp:lastModifiedBy>Пользователь Windows</cp:lastModifiedBy>
  <cp:revision>20</cp:revision>
  <dcterms:created xsi:type="dcterms:W3CDTF">2012-05-13T16:26:15Z</dcterms:created>
  <dcterms:modified xsi:type="dcterms:W3CDTF">2013-02-06T21:01:22Z</dcterms:modified>
</cp:coreProperties>
</file>