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ahoma" pitchFamily="3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ahoma" pitchFamily="3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ahoma" pitchFamily="3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ahoma" pitchFamily="3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ahoma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58875" y="933450"/>
            <a:ext cx="4348163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031875" y="4624388"/>
            <a:ext cx="4606925" cy="372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06460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31875" y="4624388"/>
            <a:ext cx="4608513" cy="3730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A62D5C-24D5-4F21-9A04-10D6D5502B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9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7C867B-B4DA-49E3-8917-AFF40D5512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77A068-969F-47DC-8DED-E053870E04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999038-0C1E-4D1B-B301-A1F2013F99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36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86D54D-AA11-4820-9765-ED03F3F62C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92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E3543F-54B7-4DBD-AAFF-9C5E20DA97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7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5EB691-A013-4F29-ACA0-9F2B16F459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67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35C0A8-84E5-4F86-8709-7386ABE30D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99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A7A865-1CB0-43A5-9AF9-792538AD6D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82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AF3523-94F9-4A13-A8DD-36EDE8A581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5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5BC60B-26FA-4A53-B2F9-3B19D7F2D5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C2F205-BEE7-44D4-B58F-854D6EAB8E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33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A1EA5C-9982-47D5-B50E-550EB841C8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8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748A0B-087B-4DF8-945B-089126D089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30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27000"/>
            <a:ext cx="2055812" cy="599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7000"/>
            <a:ext cx="6015038" cy="599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640FEE-E913-451B-AA5B-D9CE1BCB92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30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202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61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4732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87425" y="2017713"/>
            <a:ext cx="376555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05375" y="2017713"/>
            <a:ext cx="376555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24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49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45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13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3B94A0-D0F3-4F22-88ED-71597719DC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56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67557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577677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09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2263" y="106363"/>
            <a:ext cx="1998662" cy="6430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106363"/>
            <a:ext cx="5848350" cy="6430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19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80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729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25269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1513" y="1447800"/>
            <a:ext cx="382587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1447800"/>
            <a:ext cx="382587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36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7760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0E2070-2C39-4A4F-96EC-B0547BB64C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630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755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622641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87459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500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4625" y="112713"/>
            <a:ext cx="1951038" cy="5967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112713"/>
            <a:ext cx="5700712" cy="5967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4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661E9A-3F55-4041-8889-4D0FBFFEC2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1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5FB304-C3A8-4FD0-B876-4E6B03B679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2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1F8E1E-D1AC-4AC5-B7ED-7F1B97C1F7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429D7C-14A3-49A4-AA17-A4BCFF1C65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7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15CE5D-0CE1-4673-ADA2-AE893048B1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0000"/>
            <a:ext cx="2127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0000"/>
            <a:ext cx="2127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04D4C3E5-8530-4626-AF1F-0625B10941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7000"/>
            <a:ext cx="82232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24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594E19D4-4ED6-4B39-BE88-0A325123A9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106363"/>
            <a:ext cx="7802562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7425" y="2017713"/>
            <a:ext cx="768350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5670550"/>
            <a:ext cx="1785937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1168400"/>
            <a:ext cx="9144000" cy="1046163"/>
          </a:xfrm>
          <a:prstGeom prst="roundRect">
            <a:avLst>
              <a:gd name="adj" fmla="val 148"/>
            </a:avLst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10800000">
            <a:off x="0" y="9525"/>
            <a:ext cx="9144000" cy="1189038"/>
          </a:xfrm>
          <a:prstGeom prst="roundRect">
            <a:avLst>
              <a:gd name="adj" fmla="val 130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6027738"/>
            <a:ext cx="9144000" cy="830262"/>
          </a:xfrm>
          <a:prstGeom prst="roundRect">
            <a:avLst>
              <a:gd name="adj" fmla="val 190"/>
            </a:avLst>
          </a:pr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965575" y="6126163"/>
            <a:ext cx="5176838" cy="481012"/>
          </a:xfrm>
          <a:custGeom>
            <a:avLst/>
            <a:gdLst>
              <a:gd name="T0" fmla="*/ 1223 w 14382"/>
              <a:gd name="T1" fmla="*/ 713 h 1335"/>
              <a:gd name="T2" fmla="*/ 2025 w 14382"/>
              <a:gd name="T3" fmla="*/ 535 h 1335"/>
              <a:gd name="T4" fmla="*/ 3947 w 14382"/>
              <a:gd name="T5" fmla="*/ 341 h 1335"/>
              <a:gd name="T6" fmla="*/ 3839 w 14382"/>
              <a:gd name="T7" fmla="*/ 174 h 1335"/>
              <a:gd name="T8" fmla="*/ 2759 w 14382"/>
              <a:gd name="T9" fmla="*/ 49 h 1335"/>
              <a:gd name="T10" fmla="*/ 6554 w 14382"/>
              <a:gd name="T11" fmla="*/ 434 h 1335"/>
              <a:gd name="T12" fmla="*/ 4796 w 14382"/>
              <a:gd name="T13" fmla="*/ 573 h 1335"/>
              <a:gd name="T14" fmla="*/ 5655 w 14382"/>
              <a:gd name="T15" fmla="*/ 663 h 1335"/>
              <a:gd name="T16" fmla="*/ 7025 w 14382"/>
              <a:gd name="T17" fmla="*/ 680 h 1335"/>
              <a:gd name="T18" fmla="*/ 9264 w 14382"/>
              <a:gd name="T19" fmla="*/ 792 h 1335"/>
              <a:gd name="T20" fmla="*/ 10044 w 14382"/>
              <a:gd name="T21" fmla="*/ 648 h 1335"/>
              <a:gd name="T22" fmla="*/ 11119 w 14382"/>
              <a:gd name="T23" fmla="*/ 627 h 1335"/>
              <a:gd name="T24" fmla="*/ 11434 w 14382"/>
              <a:gd name="T25" fmla="*/ 638 h 1335"/>
              <a:gd name="T26" fmla="*/ 12314 w 14382"/>
              <a:gd name="T27" fmla="*/ 715 h 1335"/>
              <a:gd name="T28" fmla="*/ 13520 w 14382"/>
              <a:gd name="T29" fmla="*/ 698 h 1335"/>
              <a:gd name="T30" fmla="*/ 14381 w 14382"/>
              <a:gd name="T31" fmla="*/ 638 h 1335"/>
              <a:gd name="T32" fmla="*/ 14381 w 14382"/>
              <a:gd name="T33" fmla="*/ 765 h 1335"/>
              <a:gd name="T34" fmla="*/ 11221 w 14382"/>
              <a:gd name="T35" fmla="*/ 964 h 1335"/>
              <a:gd name="T36" fmla="*/ 7770 w 14382"/>
              <a:gd name="T37" fmla="*/ 969 h 1335"/>
              <a:gd name="T38" fmla="*/ 5431 w 14382"/>
              <a:gd name="T39" fmla="*/ 910 h 1335"/>
              <a:gd name="T40" fmla="*/ 4228 w 14382"/>
              <a:gd name="T41" fmla="*/ 873 h 1335"/>
              <a:gd name="T42" fmla="*/ 2810 w 14382"/>
              <a:gd name="T43" fmla="*/ 1301 h 1335"/>
              <a:gd name="T44" fmla="*/ 1867 w 14382"/>
              <a:gd name="T45" fmla="*/ 1087 h 1335"/>
              <a:gd name="T46" fmla="*/ 2629 w 14382"/>
              <a:gd name="T47" fmla="*/ 787 h 1335"/>
              <a:gd name="T48" fmla="*/ 1223 w 14382"/>
              <a:gd name="T49" fmla="*/ 713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382" h="1335">
                <a:moveTo>
                  <a:pt x="1223" y="713"/>
                </a:moveTo>
                <a:cubicBezTo>
                  <a:pt x="0" y="648"/>
                  <a:pt x="2612" y="673"/>
                  <a:pt x="2025" y="535"/>
                </a:cubicBezTo>
                <a:cubicBezTo>
                  <a:pt x="1438" y="397"/>
                  <a:pt x="3677" y="431"/>
                  <a:pt x="3947" y="341"/>
                </a:cubicBezTo>
                <a:cubicBezTo>
                  <a:pt x="4066" y="302"/>
                  <a:pt x="3996" y="213"/>
                  <a:pt x="3839" y="174"/>
                </a:cubicBezTo>
                <a:cubicBezTo>
                  <a:pt x="3830" y="172"/>
                  <a:pt x="2498" y="98"/>
                  <a:pt x="2759" y="49"/>
                </a:cubicBezTo>
                <a:cubicBezTo>
                  <a:pt x="3020" y="0"/>
                  <a:pt x="6565" y="367"/>
                  <a:pt x="6554" y="434"/>
                </a:cubicBezTo>
                <a:cubicBezTo>
                  <a:pt x="6543" y="501"/>
                  <a:pt x="4796" y="573"/>
                  <a:pt x="4796" y="573"/>
                </a:cubicBezTo>
                <a:lnTo>
                  <a:pt x="5655" y="663"/>
                </a:lnTo>
                <a:lnTo>
                  <a:pt x="7025" y="680"/>
                </a:lnTo>
                <a:lnTo>
                  <a:pt x="9264" y="792"/>
                </a:lnTo>
                <a:cubicBezTo>
                  <a:pt x="9264" y="792"/>
                  <a:pt x="10256" y="626"/>
                  <a:pt x="10044" y="648"/>
                </a:cubicBezTo>
                <a:cubicBezTo>
                  <a:pt x="9833" y="670"/>
                  <a:pt x="11017" y="659"/>
                  <a:pt x="11119" y="627"/>
                </a:cubicBezTo>
                <a:cubicBezTo>
                  <a:pt x="11222" y="595"/>
                  <a:pt x="11424" y="637"/>
                  <a:pt x="11434" y="638"/>
                </a:cubicBezTo>
                <a:cubicBezTo>
                  <a:pt x="11806" y="670"/>
                  <a:pt x="12046" y="705"/>
                  <a:pt x="12314" y="715"/>
                </a:cubicBezTo>
                <a:cubicBezTo>
                  <a:pt x="12583" y="725"/>
                  <a:pt x="13177" y="680"/>
                  <a:pt x="13520" y="698"/>
                </a:cubicBezTo>
                <a:cubicBezTo>
                  <a:pt x="13863" y="716"/>
                  <a:pt x="14381" y="638"/>
                  <a:pt x="14381" y="638"/>
                </a:cubicBezTo>
                <a:lnTo>
                  <a:pt x="14381" y="765"/>
                </a:lnTo>
                <a:cubicBezTo>
                  <a:pt x="14381" y="765"/>
                  <a:pt x="11207" y="964"/>
                  <a:pt x="11221" y="964"/>
                </a:cubicBezTo>
                <a:cubicBezTo>
                  <a:pt x="11235" y="964"/>
                  <a:pt x="7757" y="969"/>
                  <a:pt x="7770" y="969"/>
                </a:cubicBezTo>
                <a:cubicBezTo>
                  <a:pt x="7783" y="969"/>
                  <a:pt x="5431" y="910"/>
                  <a:pt x="5431" y="910"/>
                </a:cubicBezTo>
                <a:cubicBezTo>
                  <a:pt x="5431" y="910"/>
                  <a:pt x="4149" y="883"/>
                  <a:pt x="4228" y="873"/>
                </a:cubicBezTo>
                <a:cubicBezTo>
                  <a:pt x="4307" y="863"/>
                  <a:pt x="2989" y="1334"/>
                  <a:pt x="2810" y="1301"/>
                </a:cubicBezTo>
                <a:cubicBezTo>
                  <a:pt x="2631" y="1269"/>
                  <a:pt x="1893" y="1076"/>
                  <a:pt x="1867" y="1087"/>
                </a:cubicBezTo>
                <a:cubicBezTo>
                  <a:pt x="1840" y="1098"/>
                  <a:pt x="3058" y="810"/>
                  <a:pt x="2629" y="787"/>
                </a:cubicBezTo>
                <a:lnTo>
                  <a:pt x="1223" y="713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Freeform 5"/>
          <p:cNvSpPr>
            <a:spLocks noChangeArrowheads="1"/>
          </p:cNvSpPr>
          <p:nvPr/>
        </p:nvSpPr>
        <p:spPr bwMode="auto">
          <a:xfrm>
            <a:off x="120650" y="6018213"/>
            <a:ext cx="5227638" cy="346075"/>
          </a:xfrm>
          <a:custGeom>
            <a:avLst/>
            <a:gdLst>
              <a:gd name="T0" fmla="*/ 0 w 14520"/>
              <a:gd name="T1" fmla="*/ 961 h 962"/>
              <a:gd name="T2" fmla="*/ 5341 w 14520"/>
              <a:gd name="T3" fmla="*/ 762 h 962"/>
              <a:gd name="T4" fmla="*/ 11582 w 14520"/>
              <a:gd name="T5" fmla="*/ 649 h 962"/>
              <a:gd name="T6" fmla="*/ 14519 w 14520"/>
              <a:gd name="T7" fmla="*/ 480 h 962"/>
              <a:gd name="T8" fmla="*/ 13192 w 14520"/>
              <a:gd name="T9" fmla="*/ 282 h 962"/>
              <a:gd name="T10" fmla="*/ 9662 w 14520"/>
              <a:gd name="T11" fmla="*/ 338 h 962"/>
              <a:gd name="T12" fmla="*/ 7741 w 14520"/>
              <a:gd name="T13" fmla="*/ 0 h 962"/>
              <a:gd name="T14" fmla="*/ 5483 w 14520"/>
              <a:gd name="T15" fmla="*/ 282 h 962"/>
              <a:gd name="T16" fmla="*/ 3224 w 14520"/>
              <a:gd name="T17" fmla="*/ 395 h 962"/>
              <a:gd name="T18" fmla="*/ 1680 w 14520"/>
              <a:gd name="T19" fmla="*/ 14 h 962"/>
              <a:gd name="T20" fmla="*/ 878 w 14520"/>
              <a:gd name="T21" fmla="*/ 582 h 962"/>
              <a:gd name="T22" fmla="*/ 0 w 14520"/>
              <a:gd name="T23" fmla="*/ 961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520" h="962">
                <a:moveTo>
                  <a:pt x="0" y="961"/>
                </a:moveTo>
                <a:lnTo>
                  <a:pt x="5341" y="762"/>
                </a:lnTo>
                <a:lnTo>
                  <a:pt x="11582" y="649"/>
                </a:lnTo>
                <a:lnTo>
                  <a:pt x="14519" y="480"/>
                </a:lnTo>
                <a:lnTo>
                  <a:pt x="13192" y="282"/>
                </a:lnTo>
                <a:lnTo>
                  <a:pt x="9662" y="338"/>
                </a:lnTo>
                <a:lnTo>
                  <a:pt x="7741" y="0"/>
                </a:lnTo>
                <a:lnTo>
                  <a:pt x="5483" y="282"/>
                </a:lnTo>
                <a:lnTo>
                  <a:pt x="3224" y="395"/>
                </a:lnTo>
                <a:lnTo>
                  <a:pt x="1680" y="14"/>
                </a:lnTo>
                <a:lnTo>
                  <a:pt x="878" y="582"/>
                </a:lnTo>
                <a:lnTo>
                  <a:pt x="0" y="96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Freeform 6"/>
          <p:cNvSpPr>
            <a:spLocks noChangeArrowheads="1"/>
          </p:cNvSpPr>
          <p:nvPr/>
        </p:nvSpPr>
        <p:spPr bwMode="auto">
          <a:xfrm>
            <a:off x="1911350" y="6157913"/>
            <a:ext cx="2051050" cy="212725"/>
          </a:xfrm>
          <a:custGeom>
            <a:avLst/>
            <a:gdLst>
              <a:gd name="T0" fmla="*/ 0 w 5696"/>
              <a:gd name="T1" fmla="*/ 588 h 589"/>
              <a:gd name="T2" fmla="*/ 981 w 5696"/>
              <a:gd name="T3" fmla="*/ 551 h 589"/>
              <a:gd name="T4" fmla="*/ 4186 w 5696"/>
              <a:gd name="T5" fmla="*/ 494 h 589"/>
              <a:gd name="T6" fmla="*/ 5695 w 5696"/>
              <a:gd name="T7" fmla="*/ 407 h 589"/>
              <a:gd name="T8" fmla="*/ 5014 w 5696"/>
              <a:gd name="T9" fmla="*/ 320 h 589"/>
              <a:gd name="T10" fmla="*/ 3147 w 5696"/>
              <a:gd name="T11" fmla="*/ 39 h 589"/>
              <a:gd name="T12" fmla="*/ 2298 w 5696"/>
              <a:gd name="T13" fmla="*/ 516 h 589"/>
              <a:gd name="T14" fmla="*/ 1143 w 5696"/>
              <a:gd name="T15" fmla="*/ 0 h 589"/>
              <a:gd name="T16" fmla="*/ 210 w 5696"/>
              <a:gd name="T17" fmla="*/ 307 h 589"/>
              <a:gd name="T18" fmla="*/ 0 w 5696"/>
              <a:gd name="T19" fmla="*/ 588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96" h="589">
                <a:moveTo>
                  <a:pt x="0" y="588"/>
                </a:moveTo>
                <a:lnTo>
                  <a:pt x="981" y="551"/>
                </a:lnTo>
                <a:lnTo>
                  <a:pt x="4186" y="494"/>
                </a:lnTo>
                <a:lnTo>
                  <a:pt x="5695" y="407"/>
                </a:lnTo>
                <a:lnTo>
                  <a:pt x="5014" y="320"/>
                </a:lnTo>
                <a:lnTo>
                  <a:pt x="3147" y="39"/>
                </a:lnTo>
                <a:lnTo>
                  <a:pt x="2298" y="516"/>
                </a:lnTo>
                <a:lnTo>
                  <a:pt x="1143" y="0"/>
                </a:lnTo>
                <a:lnTo>
                  <a:pt x="210" y="307"/>
                </a:lnTo>
                <a:lnTo>
                  <a:pt x="0" y="588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0" y="6059488"/>
            <a:ext cx="5346700" cy="650875"/>
          </a:xfrm>
          <a:custGeom>
            <a:avLst/>
            <a:gdLst>
              <a:gd name="T0" fmla="*/ 0 w 14854"/>
              <a:gd name="T1" fmla="*/ 1313 h 1806"/>
              <a:gd name="T2" fmla="*/ 9742 w 14854"/>
              <a:gd name="T3" fmla="*/ 1438 h 1806"/>
              <a:gd name="T4" fmla="*/ 13412 w 14854"/>
              <a:gd name="T5" fmla="*/ 1664 h 1806"/>
              <a:gd name="T6" fmla="*/ 14853 w 14854"/>
              <a:gd name="T7" fmla="*/ 1805 h 1806"/>
              <a:gd name="T8" fmla="*/ 13695 w 14854"/>
              <a:gd name="T9" fmla="*/ 1381 h 1806"/>
              <a:gd name="T10" fmla="*/ 11209 w 14854"/>
              <a:gd name="T11" fmla="*/ 902 h 1806"/>
              <a:gd name="T12" fmla="*/ 6692 w 14854"/>
              <a:gd name="T13" fmla="*/ 676 h 1806"/>
              <a:gd name="T14" fmla="*/ 4320 w 14854"/>
              <a:gd name="T15" fmla="*/ 0 h 1806"/>
              <a:gd name="T16" fmla="*/ 2259 w 14854"/>
              <a:gd name="T17" fmla="*/ 704 h 1806"/>
              <a:gd name="T18" fmla="*/ 0 w 14854"/>
              <a:gd name="T19" fmla="*/ 1178 h 1806"/>
              <a:gd name="T20" fmla="*/ 0 w 14854"/>
              <a:gd name="T21" fmla="*/ 1313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854" h="1806">
                <a:moveTo>
                  <a:pt x="0" y="1313"/>
                </a:moveTo>
                <a:lnTo>
                  <a:pt x="9742" y="1438"/>
                </a:lnTo>
                <a:lnTo>
                  <a:pt x="13412" y="1664"/>
                </a:lnTo>
                <a:lnTo>
                  <a:pt x="14853" y="1805"/>
                </a:lnTo>
                <a:lnTo>
                  <a:pt x="13695" y="1381"/>
                </a:lnTo>
                <a:lnTo>
                  <a:pt x="11209" y="902"/>
                </a:lnTo>
                <a:lnTo>
                  <a:pt x="6692" y="676"/>
                </a:lnTo>
                <a:lnTo>
                  <a:pt x="4320" y="0"/>
                </a:lnTo>
                <a:lnTo>
                  <a:pt x="2259" y="704"/>
                </a:lnTo>
                <a:lnTo>
                  <a:pt x="0" y="1178"/>
                </a:lnTo>
                <a:lnTo>
                  <a:pt x="0" y="1313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112713"/>
            <a:ext cx="7804150" cy="127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447800"/>
            <a:ext cx="7804150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9425"/>
            <a:ext cx="6227763" cy="510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00563" y="-892175"/>
            <a:ext cx="424815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Verdana" pitchFamily="32" charset="0"/>
                <a:ea typeface="Lucida Sans Unicode" charset="0"/>
                <a:cs typeface="Lucida Sans Unicode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0">
              <a:solidFill>
                <a:srgbClr val="000000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58888" y="2833688"/>
            <a:ext cx="7273925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1F497D"/>
                </a:solidFill>
                <a:ea typeface="Lucida Sans Unicode" charset="0"/>
                <a:cs typeface="Lucida Sans Unicode" charset="0"/>
              </a:rPr>
              <a:t>    </a:t>
            </a:r>
            <a:r>
              <a:rPr lang="en-US" sz="2400" b="1" dirty="0">
                <a:solidFill>
                  <a:srgbClr val="1F497D"/>
                </a:solidFill>
                <a:ea typeface="Lucida Sans Unicode" charset="0"/>
                <a:cs typeface="Lucida Sans Unicode" charset="0"/>
              </a:rPr>
              <a:t>   </a:t>
            </a:r>
            <a:r>
              <a:rPr lang="ru-RU" sz="2400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Воде дана волшебная власть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    </a:t>
            </a:r>
            <a:r>
              <a:rPr lang="ru-RU" sz="2400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    </a:t>
            </a:r>
            <a:r>
              <a:rPr lang="en-US" sz="2400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     </a:t>
            </a:r>
            <a:r>
              <a:rPr lang="ru-RU" sz="2400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Стать соком жизни на Земле.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1F497D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                                                        Леонардо да Винчи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27313" y="692150"/>
            <a:ext cx="4608512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Меня пьют, меня льют.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Всем нужна я,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Кто я такая?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4" dur="5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8313" y="196850"/>
            <a:ext cx="8351837" cy="369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седьмой: человек без воды умирает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Если человек теряет 2% воды от массы своего тела,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то у него возникает сильная жажда.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Если потеря составляет до 10% - начинаются галлюцинации. При потере 12% - человек не сможет восстановиться без помощи врача.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При потере в 20% человек умирает.</a:t>
            </a:r>
            <a:r>
              <a:rPr lang="ru-RU" sz="24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Животные погибают при потере 20-25% воды.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0" y="4437063"/>
            <a:ext cx="5867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Вода – красота всей природы. Вода жива, она бежит или волнуется ветром, она движется и дает жизнь и движение всему ее окружающему.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en-US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</a:t>
            </a: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                </a:t>
            </a:r>
            <a:r>
              <a:rPr lang="en-US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C</a:t>
            </a: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.</a:t>
            </a:r>
            <a:r>
              <a:rPr lang="en-US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А. Аксаков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900"/>
            <a:ext cx="321310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0825" y="423863"/>
            <a:ext cx="864235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восьмой: больше всего пресной воды – в ледниках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Где больше всего воды?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Ответ кажется очевидным: в Мировом океане.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Однако, в мантии Земли воды содержится в 10-12 раз больше, чем в Мировом океане.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Почти вся имеющаяся на планете масса воды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не пригодна для питья.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Запасы пресной воды составляют только 3%, большая часть которой  содержится в ледниках.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87450" y="5229225"/>
            <a:ext cx="756126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Вода - это самое мягкое и самое слабое существо в мире, но в преодолении твердого и крепкого она непобедима, и на свете нет ей равного.                                                 Дао Дэ Дзин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8313" y="203200"/>
            <a:ext cx="7775575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        Факт девятый: вода для здорового       сердца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  <a:cs typeface="Calibri" pitchFamily="32" charset="0"/>
              </a:rPr>
              <a:t>Вода помогает снизить вероятность сердечного приступа. Во время исследований ученые выяснили, что те люди, которые пьют около шести стаканов воды в день, меньше подвержены риску сердечного удара в отличие от тех, кто выпивает всего два стакана</a:t>
            </a:r>
            <a:r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060700"/>
            <a:ext cx="2879725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288" y="936625"/>
            <a:ext cx="8064500" cy="381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десятый: есть вода, которая горит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cs typeface="Calibri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Существует и опасная вода.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latin typeface="Calibri" pitchFamily="32" charset="0"/>
              <a:cs typeface="Calibri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 Азербайджане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есть вода, в которой много метана,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поэтому она может загореться, если поднести к ней спичку.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В Сицилии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 одном из озер есть подводные источники кислоты, которые отравляют всю воду в этом водоеме</a:t>
            </a:r>
            <a:r>
              <a:rPr lang="ru-RU" sz="20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350963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358775" indent="-354013"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ru-RU" sz="4000" b="1" i="1">
                <a:solidFill>
                  <a:srgbClr val="E6E6E6"/>
                </a:solidFill>
                <a:latin typeface="Arial" charset="0"/>
              </a:rPr>
              <a:t/>
            </a:r>
            <a:br>
              <a:rPr lang="ru-RU" sz="4000" b="1" i="1">
                <a:solidFill>
                  <a:srgbClr val="E6E6E6"/>
                </a:solidFill>
                <a:latin typeface="Arial" charset="0"/>
              </a:rPr>
            </a:br>
            <a:endParaRPr lang="ru-RU" sz="4000" b="1" i="1">
              <a:solidFill>
                <a:srgbClr val="E6E6E6"/>
              </a:solidFill>
              <a:latin typeface="Arial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558ED5"/>
                </a:solidFill>
                <a:latin typeface="Arial" charset="0"/>
              </a:rPr>
              <a:t>     </a:t>
            </a:r>
            <a:r>
              <a:rPr lang="ru-RU" sz="2800" b="1" dirty="0">
                <a:solidFill>
                  <a:srgbClr val="558ED5"/>
                </a:solidFill>
                <a:latin typeface="Arial" charset="0"/>
              </a:rPr>
              <a:t>22 марта  всемирный  День водных ресурсов. 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ru-RU" sz="2000" dirty="0">
                <a:solidFill>
                  <a:srgbClr val="E6E6E6"/>
                </a:solidFill>
                <a:latin typeface="Arial" charset="0"/>
              </a:rPr>
              <a:t>     </a:t>
            </a:r>
            <a:r>
              <a:rPr lang="ru-RU" sz="2400" dirty="0">
                <a:solidFill>
                  <a:srgbClr val="0047FF"/>
                </a:solidFill>
                <a:latin typeface="Arial" charset="0"/>
              </a:rPr>
              <a:t>Этот праздник был установлен по решению Генеральной Ассамблеи Организации Объединенных Наций, чтобы напомнить человечеству о важности водных ресурсов для окружающей среды и развития общества.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ru-RU" sz="2400" dirty="0">
              <a:solidFill>
                <a:srgbClr val="0047FF"/>
              </a:solidFill>
              <a:latin typeface="Arial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519363"/>
            <a:ext cx="3743325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200" b="1" i="1">
                <a:solidFill>
                  <a:srgbClr val="558ED5"/>
                </a:solidFill>
                <a:latin typeface="Arial" charset="0"/>
              </a:rPr>
              <a:t>Знаете ли вы?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42486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98475" indent="-428625"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Достаточно выпить два стакана чистой воды, чтобы преодолеть депрессию и усталость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Только 1,1 % воды на земле является пригодной для питья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Полезно пить воду во время еды, поскольку это помогает процессу пищеварения.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Лучший способ избавиться от отеков вызванных задержкой влаги в организме - пить много воды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Вода позволяет телу усваивать жиры более эффективно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>
                <a:solidFill>
                  <a:srgbClr val="0047FF"/>
                </a:solidFill>
                <a:latin typeface="Arial" charset="0"/>
              </a:rPr>
              <a:t>Вода - это самая важная еда, которая нужна телу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0047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68313" y="396875"/>
            <a:ext cx="8207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200" b="1" i="1">
                <a:solidFill>
                  <a:srgbClr val="558ED5"/>
                </a:solidFill>
                <a:latin typeface="Arial" charset="0"/>
              </a:rPr>
              <a:t>Знаете ли вы?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341438"/>
            <a:ext cx="80025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98475" indent="-428625"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200">
                <a:solidFill>
                  <a:srgbClr val="0047FF"/>
                </a:solidFill>
                <a:latin typeface="Arial" charset="0"/>
              </a:rPr>
              <a:t>В природе существует около 1330 видов воды. Они различаются по происхождению (родниковая, дождевая, почвенная, из свежего или долго лежащего снега и пр.), по количеству и характеру растворенных в ней веществ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</a:pPr>
            <a:endParaRPr lang="ru-RU" sz="22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200">
                <a:solidFill>
                  <a:srgbClr val="0047FF"/>
                </a:solidFill>
                <a:latin typeface="Arial" charset="0"/>
              </a:rPr>
              <a:t>Если бы все люди употребляли в пищу и использовали на корм скоту растительные ресурсы морей и океанов, то пищи было бы достаточно для 290 миллиардов человек</a:t>
            </a:r>
          </a:p>
          <a:p>
            <a:pPr>
              <a:lnSpc>
                <a:spcPct val="80000"/>
              </a:lnSpc>
              <a:spcBef>
                <a:spcPts val="550"/>
              </a:spcBef>
              <a:buClrTx/>
              <a:buSzPct val="75000"/>
              <a:buFontTx/>
              <a:buNone/>
            </a:pPr>
            <a:endParaRPr lang="ru-RU" sz="220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200">
                <a:solidFill>
                  <a:srgbClr val="0047FF"/>
                </a:solidFill>
                <a:latin typeface="Arial" charset="0"/>
              </a:rPr>
              <a:t>Средняя температура поверхности воды мирового океана равна 17,4 градуса, в то время как средняя температура нижнего слоя воздуха над мировым океаном равна 14,4 градуса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E6E6E6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E6E6E6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>
              <a:solidFill>
                <a:srgbClr val="E6E6E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39713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000" b="1" i="1" dirty="0">
                <a:solidFill>
                  <a:srgbClr val="558ED5"/>
                </a:solidFill>
                <a:latin typeface="Arial" charset="0"/>
              </a:rPr>
              <a:t>Знаете ли вы?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497888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03238" indent="-427038"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3238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  <a:tab pos="9486900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 dirty="0">
              <a:solidFill>
                <a:srgbClr val="E6E6E6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 dirty="0">
                <a:solidFill>
                  <a:srgbClr val="0047FF"/>
                </a:solidFill>
                <a:latin typeface="Arial" charset="0"/>
              </a:rPr>
              <a:t>46% всей воды Земли находятся в Тихом океане. В Атлантическом океане - 23.9%; в Индийском - 20.3%, в Северном  - Ледовитом - 3.7%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 dirty="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 dirty="0">
                <a:solidFill>
                  <a:srgbClr val="0047FF"/>
                </a:solidFill>
                <a:latin typeface="Arial" charset="0"/>
              </a:rPr>
              <a:t>В самой глубокой точке мирового океана (Мариинский  желоб, 11034 м.) железному шарику брошенному в воду потребуется больше часа, чтобы достигнуть океанского дна.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 dirty="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 dirty="0">
                <a:solidFill>
                  <a:srgbClr val="0047FF"/>
                </a:solidFill>
                <a:latin typeface="Arial" charset="0"/>
              </a:rPr>
              <a:t>В мире есть только одна река, которая берет свое начало у экватора и течет в зону умеренного климата: Нил. По малопонятной причине большинство рек текут в обратном направлении.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ru-RU" sz="2000" dirty="0">
              <a:solidFill>
                <a:srgbClr val="0047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9966"/>
              </a:buClr>
              <a:buSzPct val="75000"/>
              <a:buFont typeface="StarSymbol" charset="0"/>
              <a:buChar char="➲"/>
            </a:pPr>
            <a:r>
              <a:rPr lang="ru-RU" sz="2000" dirty="0">
                <a:solidFill>
                  <a:srgbClr val="0047FF"/>
                </a:solidFill>
                <a:latin typeface="Arial" charset="0"/>
              </a:rPr>
              <a:t>Ежедневно с поверхности земли испаряется 1,000,000,000,000 (триллион) тонн воды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 dirty="0">
              <a:solidFill>
                <a:srgbClr val="0047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 b="1" i="1" dirty="0">
                <a:solidFill>
                  <a:srgbClr val="E6E6E6"/>
                </a:solidFill>
                <a:latin typeface="Arial" charset="0"/>
              </a:rPr>
              <a:t>     </a:t>
            </a:r>
            <a:r>
              <a:rPr lang="ru-RU" sz="2800" b="1" i="1" dirty="0">
                <a:solidFill>
                  <a:srgbClr val="558ED5"/>
                </a:solidFill>
                <a:latin typeface="Arial" charset="0"/>
              </a:rPr>
              <a:t>Вода, у тебя нет ни вкуса, ни цвета, ни запаха. Тебя невозможно описать, тобой наслаждаются, не ведая, что ты такое! Нельзя сказать, что ты необходима для жизни: ты – сама жизнь. Ты самое большое богатство на свете.</a:t>
            </a:r>
            <a:r>
              <a:rPr lang="ru-RU" sz="2800" dirty="0">
                <a:solidFill>
                  <a:srgbClr val="558ED5"/>
                </a:solidFill>
                <a:latin typeface="Arial" charset="0"/>
              </a:rPr>
              <a:t> 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sz="2800" i="1" dirty="0">
                <a:solidFill>
                  <a:srgbClr val="E6E6E6"/>
                </a:solidFill>
                <a:latin typeface="Arial" charset="0"/>
              </a:rPr>
              <a:t>                                                      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sz="2800" i="1" dirty="0">
                <a:solidFill>
                  <a:srgbClr val="E6E6E6"/>
                </a:solidFill>
                <a:latin typeface="Arial" charset="0"/>
              </a:rPr>
              <a:t>                 </a:t>
            </a:r>
            <a:r>
              <a:rPr lang="en-US" sz="2800" i="1" dirty="0">
                <a:solidFill>
                  <a:srgbClr val="E6E6E6"/>
                </a:solidFill>
                <a:latin typeface="Arial" charset="0"/>
              </a:rPr>
              <a:t>                              </a:t>
            </a:r>
            <a:r>
              <a:rPr lang="ru-RU" sz="2800" i="1" dirty="0">
                <a:solidFill>
                  <a:srgbClr val="558ED5"/>
                </a:solidFill>
                <a:latin typeface="Arial" charset="0"/>
              </a:rPr>
              <a:t>Антуан де Сент-Экзюпери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sz="2800" i="1" dirty="0">
              <a:solidFill>
                <a:srgbClr val="558ED5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258888" y="0"/>
            <a:ext cx="69850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endParaRPr lang="ru-RU" sz="2800" b="1" i="1" dirty="0">
              <a:solidFill>
                <a:srgbClr val="558ED5"/>
              </a:solidFill>
              <a:latin typeface="Arial" charset="0"/>
            </a:endParaRPr>
          </a:p>
          <a:p>
            <a:pPr algn="ctr">
              <a:buClrTx/>
              <a:buFontTx/>
              <a:buNone/>
            </a:pPr>
            <a:r>
              <a:rPr lang="ru-RU" sz="2800" b="1" i="1" dirty="0">
                <a:solidFill>
                  <a:srgbClr val="558ED5"/>
                </a:solidFill>
                <a:latin typeface="Arial" charset="0"/>
              </a:rPr>
              <a:t>Что такое вода? </a:t>
            </a:r>
            <a:br>
              <a:rPr lang="ru-RU" sz="2800" b="1" i="1" dirty="0">
                <a:solidFill>
                  <a:srgbClr val="558ED5"/>
                </a:solidFill>
                <a:latin typeface="Arial" charset="0"/>
              </a:rPr>
            </a:br>
            <a:endParaRPr lang="ru-RU" sz="2800" b="1" i="1" dirty="0">
              <a:solidFill>
                <a:srgbClr val="558ED5"/>
              </a:solidFill>
              <a:latin typeface="Arial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704263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Tahoma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ru-RU" sz="2000" dirty="0">
                <a:solidFill>
                  <a:srgbClr val="E6E6E6"/>
                </a:solidFill>
                <a:latin typeface="Arial" charset="0"/>
              </a:rPr>
              <a:t>		</a:t>
            </a:r>
            <a:r>
              <a:rPr lang="ru-RU" sz="2000" b="1" dirty="0">
                <a:solidFill>
                  <a:srgbClr val="0047FF"/>
                </a:solidFill>
                <a:latin typeface="Arial" charset="0"/>
              </a:rPr>
              <a:t>Вода представляет собой стабильное соединение кислорода и водорода. Всем известна формула воды –H</a:t>
            </a:r>
            <a:r>
              <a:rPr lang="en-US" sz="1200" b="1" dirty="0">
                <a:solidFill>
                  <a:srgbClr val="0047FF"/>
                </a:solidFill>
                <a:latin typeface="Arial" charset="0"/>
              </a:rPr>
              <a:t>2</a:t>
            </a:r>
            <a:r>
              <a:rPr lang="ru-RU" sz="2000" b="1" dirty="0">
                <a:solidFill>
                  <a:srgbClr val="0047FF"/>
                </a:solidFill>
                <a:latin typeface="Arial" charset="0"/>
              </a:rPr>
              <a:t>O.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sz="2000" dirty="0">
                <a:solidFill>
                  <a:srgbClr val="E6E6E6"/>
                </a:solidFill>
                <a:latin typeface="Arial" charset="0"/>
              </a:rPr>
              <a:t>		</a:t>
            </a:r>
          </a:p>
          <a:p>
            <a:pPr>
              <a:spcBef>
                <a:spcPts val="500"/>
              </a:spcBef>
              <a:buClrTx/>
              <a:buSzPct val="75000"/>
              <a:buFontTx/>
              <a:buNone/>
            </a:pPr>
            <a:endParaRPr lang="ru-RU" sz="2000" dirty="0">
              <a:solidFill>
                <a:srgbClr val="E6E6E6"/>
              </a:solidFill>
              <a:latin typeface="Arial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783748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850" y="989013"/>
            <a:ext cx="882015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первый: лед быстрее получить  из горячей воды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Какая вода быстрее превратится в лед: горячая или холодная? Если рассуждать логически, то, конечно, холодная.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Однако опыты показывают, что в лед быстрее превращается именно горячая вода.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429000"/>
            <a:ext cx="5219700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388" y="611188"/>
            <a:ext cx="87122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второй: сверхохлаждение воды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Все хорошо помнят, что вода замерзает при 0 градусов,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а при 100 градусах закипает.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Однако существует так называемое сверхохлаждение воды.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Таким свойством обладает очень чистая вода – без примесей. Даже при охлаждении ниже точки замерзания такая вода остается жидкой.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35150" y="5949950"/>
            <a:ext cx="73088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4116388"/>
            <a:ext cx="2195513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79500" y="677863"/>
            <a:ext cx="6911975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третий: у воды более 3 состояний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Все знают, что у воды есть 3 агрегатных состояния: жидкое, твердое и газообразное.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Однако ученые выделяют 5 различных состояний воды в жидком виде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и 14 состояний в замерзшем виде.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419475"/>
            <a:ext cx="3600450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1188" y="565150"/>
            <a:ext cx="7848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четвертый: вода как стекло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Что будет, если взять замерзшую чистую воду и продолжить охлаждение?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При минус 120 градусах по Цельсию вода становится сверхвязкой или тягучей, а при температуре ниже минус 135 градусов она превращается в "стеклянную" воду. "Стеклянная" вода – это твердое вещество, в котором отсутствует кристаллическая структура, как в стекле.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600450"/>
            <a:ext cx="2370138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388" y="4319588"/>
            <a:ext cx="5616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Хотя в мире нет предмета, который был бы слабее и нежнее воды, но она может разрушить самый твердый предмет.</a:t>
            </a:r>
            <a:r>
              <a:rPr lang="en-US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                                                                                      </a:t>
            </a: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                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                                          Лаоцзы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388" y="339725"/>
            <a:ext cx="8497887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пятый: основа жизни – это вода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Все живые существа и растения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состоят из воды: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животные – на 75%,  рыбы – на 75%,  медузы – на 99%,  картофель - на 76%, яблоки - на 85%, помидоры - на 90%, огурцы - на 95%, арбузы - на 96%.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Даже человек состоит из воды: 86% воды содержится в теле у новорожденного и до 50% у пожилых людей.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3600450"/>
            <a:ext cx="3073400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31800" y="1793875"/>
            <a:ext cx="8208963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558ED5"/>
                </a:solidFill>
                <a:latin typeface="Calibri" pitchFamily="32" charset="0"/>
                <a:cs typeface="Calibri" pitchFamily="32" charset="0"/>
              </a:rPr>
              <a:t>Факт шестой: вода – переносчик болезней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Вода не только дарит жизнь, но может и отнимать ее.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cs typeface="Calibri" pitchFamily="32" charset="0"/>
              </a:rPr>
              <a:t> 85% всех заболеваний в мире передается с помощью воды.  Ежегодно 25 млн. человек умирает от этих заболеваний.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67175" y="4149725"/>
            <a:ext cx="4681538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Ничто не лишено ядовитости.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                  Парацельс. "Ятрохимия</a:t>
            </a:r>
            <a:r>
              <a:rPr lang="ru-RU">
                <a:solidFill>
                  <a:srgbClr val="558ED5"/>
                </a:solidFill>
                <a:ea typeface="Lucida Sans Unicode" charset="0"/>
                <a:cs typeface="Lucida Sans Unicode" charset="0"/>
              </a:rPr>
              <a:t>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1047</Words>
  <Application>Microsoft Office PowerPoint</Application>
  <PresentationFormat>Экран (4:3)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Times New Roman</vt:lpstr>
      <vt:lpstr>Calibri</vt:lpstr>
      <vt:lpstr>Lucida Sans Unicode</vt:lpstr>
      <vt:lpstr>Tahoma</vt:lpstr>
      <vt:lpstr>Arial</vt:lpstr>
      <vt:lpstr>Verdana</vt:lpstr>
      <vt:lpstr>StarSymbol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ОБУЧАЮЩИЙ СЕМИНАР</dc:title>
  <dc:creator>user</dc:creator>
  <cp:lastModifiedBy>user</cp:lastModifiedBy>
  <cp:revision>244</cp:revision>
  <cp:lastPrinted>1601-01-01T00:00:00Z</cp:lastPrinted>
  <dcterms:created xsi:type="dcterms:W3CDTF">2008-09-15T09:47:03Z</dcterms:created>
  <dcterms:modified xsi:type="dcterms:W3CDTF">2012-11-14T11:39:44Z</dcterms:modified>
</cp:coreProperties>
</file>