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E18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FF1DC-1C12-4388-8C6F-BBB9E1BF8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8563-0E0A-4F2C-8F01-6F94CF8C1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4B9F7-6FFE-4DC9-BEBE-24CAC4D73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F1DC-1C12-4388-8C6F-BBB9E1BF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66FA-5AA3-4751-BD58-2C1555066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FFBF-F404-4AC9-9464-C8BC59134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6A36-9A6B-4549-AFE6-2F74017BE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1ECA-A05B-42EC-BCC4-C7AD852B3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8F84-76FB-457B-8C1D-0637A5D48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8655-7AEA-4162-BA98-ECEEA2286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88ED-8A53-4F7E-B1E2-DEB8AC1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B66FA-5AA3-4751-BD58-2C1555066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98C89C-A379-4A48-B58C-19E0BA66A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8563-0E0A-4F2C-8F01-6F94CF8C1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B9F7-6FFE-4DC9-BEBE-24CAC4D7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FFBF-F404-4AC9-9464-C8BC59134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6A36-9A6B-4549-AFE6-2F74017BE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1ECA-A05B-42EC-BCC4-C7AD852B35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88F84-76FB-457B-8C1D-0637A5D48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C8655-7AEA-4162-BA98-ECEEA2286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288ED-8A53-4F7E-B1E2-DEB8AC19B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8C89C-A379-4A48-B58C-19E0BA66A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1B2162-0E86-44A9-8E75-13A2EF9140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1B2162-0E86-44A9-8E75-13A2EF9140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enlex.ru/waresimages/dir__3/dir__1/dir__6/dir__40/file__2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14282" y="857233"/>
            <a:ext cx="8929718" cy="106840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Презентация логопедического занятия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881188" y="2119313"/>
            <a:ext cx="5381625" cy="26273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Impact"/>
              </a:rPr>
              <a:t>Провела: учитель-логопед </a:t>
            </a:r>
          </a:p>
          <a:p>
            <a:pPr algn="ctr"/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Impact"/>
              </a:rPr>
              <a:t>Богачек В.В. </a:t>
            </a:r>
            <a:endParaRPr lang="ru-RU" sz="36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Impact"/>
            </a:endParaRPr>
          </a:p>
          <a:p>
            <a:pPr algn="ctr"/>
            <a:r>
              <a:rPr lang="ru-RU" sz="3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Impact"/>
              </a:rPr>
              <a:t>МОУ «Оранжерейнинская СОШ»</a:t>
            </a:r>
            <a:endParaRPr lang="ru-RU" sz="36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7716" t="13158" r="10493" b="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3429000"/>
            <a:ext cx="9144000" cy="35718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6182" y="4643446"/>
            <a:ext cx="1143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от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85786" y="4714884"/>
            <a:ext cx="7715250" cy="1107996"/>
            <a:chOff x="785786" y="4714884"/>
            <a:chExt cx="7715250" cy="1107996"/>
          </a:xfrm>
        </p:grpSpPr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785786" y="4786322"/>
              <a:ext cx="77152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 dirty="0">
                  <a:solidFill>
                    <a:srgbClr val="002060"/>
                  </a:solidFill>
                  <a:latin typeface="Calibri" pitchFamily="34" charset="0"/>
                </a:rPr>
                <a:t>отъехала         дворца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857620" y="4714884"/>
              <a:ext cx="100013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600" b="1" dirty="0">
                  <a:solidFill>
                    <a:srgbClr val="002060"/>
                  </a:solidFill>
                  <a:latin typeface="Calibri" pitchFamily="34" charset="0"/>
                </a:rPr>
                <a:t>…</a:t>
              </a:r>
            </a:p>
          </p:txBody>
        </p:sp>
      </p:grpSp>
      <p:pic>
        <p:nvPicPr>
          <p:cNvPr id="13" name="Picture 2" descr="C:\Documents and Settings\Admin\Мои документы\Мои рисунки\предлог урок\6c58f36d1a8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17145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 descr="1222370680_castlejpg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8465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716" t="13158" r="10493" b="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9144000" cy="35718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3" descr="C:\Documents and Settings\Admin\Мои документы\Мои рисунки\предлог урок\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22050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Мои документы\Мои рисунки\предлог урок\6c58f36d1a8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07156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2976" y="4786322"/>
            <a:ext cx="6145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поехала         дороге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7625" y="4786313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86182" y="4643446"/>
            <a:ext cx="1071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751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7358090"/>
            <a:chOff x="0" y="0"/>
            <a:chExt cx="9144000" cy="733583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7716" t="13158" r="10493" b="9538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5715000" y="5643563"/>
              <a:ext cx="3429000" cy="64293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997">
              <a:off x="2149475" y="2287588"/>
              <a:ext cx="4913313" cy="504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C:\Documents and Settings\Admin\Мои документы\Мои рисунки\предлог урок\6c58f36d1a8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1143000" y="714375"/>
            <a:ext cx="7110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переехала               мост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2" y="642918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через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28" y="785794"/>
            <a:ext cx="85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6751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716" t="13158" r="10493" b="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внобедренный треугольник 3"/>
          <p:cNvSpPr/>
          <p:nvPr/>
        </p:nvSpPr>
        <p:spPr>
          <a:xfrm>
            <a:off x="2428875" y="3357563"/>
            <a:ext cx="6715125" cy="3500437"/>
          </a:xfrm>
          <a:prstGeom prst="triangle">
            <a:avLst>
              <a:gd name="adj" fmla="val 100000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75"/>
            <a:ext cx="3429000" cy="42862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3" descr="C:\Documents and Settings\Admin\Мои документы\Мои рисунки\предлог урок\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14287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Мои документы\Мои рисунки\предлог урок\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1638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2500313" y="1143000"/>
            <a:ext cx="5619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поднялась      гору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86438" y="1143000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57884" y="1000108"/>
            <a:ext cx="527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в</a:t>
            </a:r>
          </a:p>
        </p:txBody>
      </p:sp>
      <p:pic>
        <p:nvPicPr>
          <p:cNvPr id="16" name="Picture 2" descr="C:\Documents and Settings\Admin\Мои документы\Мои рисунки\предлог урок\6c58f36d1a8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7100">
            <a:off x="2022475" y="366553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Равнобедренный треугольник 16"/>
          <p:cNvSpPr/>
          <p:nvPr/>
        </p:nvSpPr>
        <p:spPr>
          <a:xfrm>
            <a:off x="3062288" y="3919538"/>
            <a:ext cx="6081712" cy="2938462"/>
          </a:xfrm>
          <a:prstGeom prst="triangle">
            <a:avLst>
              <a:gd name="adj" fmla="val 100000"/>
            </a:avLst>
          </a:prstGeom>
          <a:solidFill>
            <a:srgbClr val="60E23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47257 -0.3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7716" t="13158" r="10493" b="9538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15000" y="6429375"/>
              <a:ext cx="3429000" cy="42862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Picture 3" descr="C:\Documents and Settings\Admin\Мои документы\Мои рисунки\предлог урок\01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3688" y="3071813"/>
              <a:ext cx="163830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Documents and Settings\Admin\Мои документы\Мои рисунки\предлог урок\01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91450" y="1928813"/>
              <a:ext cx="135255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Равнобедренный треугольник 7"/>
          <p:cNvSpPr/>
          <p:nvPr/>
        </p:nvSpPr>
        <p:spPr>
          <a:xfrm flipH="1">
            <a:off x="0" y="3643313"/>
            <a:ext cx="8001000" cy="3214687"/>
          </a:xfrm>
          <a:prstGeom prst="triangle">
            <a:avLst>
              <a:gd name="adj" fmla="val 99631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H="1">
            <a:off x="0" y="4143375"/>
            <a:ext cx="6929438" cy="2714625"/>
          </a:xfrm>
          <a:prstGeom prst="triangle">
            <a:avLst>
              <a:gd name="adj" fmla="val 100000"/>
            </a:avLst>
          </a:prstGeom>
          <a:solidFill>
            <a:srgbClr val="60E23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Documents and Settings\Admin\Мои документы\Мои рисунки\предлог урок\6c58f36d1a8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6828">
            <a:off x="439738" y="201136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285875" y="571500"/>
            <a:ext cx="5870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спустилась      горы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571500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4876" y="714356"/>
            <a:ext cx="67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52413 0.2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716" t="13158" r="10493" b="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429000"/>
            <a:ext cx="9144000" cy="357188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7" descr="http://m.foto.radikal.ru/0705/10/7882ed60e5a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r="5714" b="1430"/>
          <a:stretch>
            <a:fillRect/>
          </a:stretch>
        </p:blipFill>
        <p:spPr bwMode="auto">
          <a:xfrm>
            <a:off x="6143625" y="785813"/>
            <a:ext cx="24288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Мои рисунки\предлог урок\6c58f36d1a8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64306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71625" y="4786313"/>
            <a:ext cx="686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подкатила      избушке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90" y="4643446"/>
            <a:ext cx="527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7750" y="4857750"/>
            <a:ext cx="676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37517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D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786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500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4929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034" y="1142984"/>
            <a:ext cx="8215370" cy="18695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74462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Зарядка для глаз</a:t>
            </a:r>
          </a:p>
        </p:txBody>
      </p:sp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3500438" y="2786063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D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6530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1963" y="57959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4838" y="15240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095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285750" y="630238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1198 -7.40741E-7 L 0.81198 0.7206 L -4.44444E-6 0.7206 L -4.44444E-6 -7.40741E-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1198 -7.40741E-7 L 0.81198 0.7206 L -4.44444E-6 0.7206 L -4.44444E-6 -7.40741E-7 Z " pathEditMode="relative" rAng="0" ptsTypes="FFFFF">
                                      <p:cBhvr>
                                        <p:cTn id="9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0.7206 L 0.81112 -7.40741E-7 L -4.44444E-6 -7.40741E-7 Z " pathEditMode="relative" rAng="0" ptsTypes="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-0.0463 C 0.34219 -0.20069 0.58837 -0.14907 0.68941 0.07593 C 0.79046 0.28843 0.73039 0.59144 0.53369 0.74167 C 0.35469 0.88588 0.12483 0.85718 0.03264 0.65671 C -0.04947 0.47222 -0.00399 0.21296 0.16441 0.08125 C 0.31771 -0.04005 0.5132 -0.01875 0.59306 0.14977 C 0.66476 0.30741 0.62674 0.52639 0.48507 0.63495 C 0.35851 0.7338 0.19428 0.72245 0.13282 0.58032 C 0.07257 0.4544 0.09948 0.27894 0.21355 0.18773 C 0.31667 0.10972 0.44705 0.1132 0.49619 0.22454 C 0.54115 0.32107 0.52344 0.45995 0.43681 0.52801 C 0.36146 0.58704 0.26702 0.58519 0.22848 0.50602 C 0.19636 0.44097 0.20261 0.34421 0.2625 0.29884 C 0.31042 0.2588 0.37379 0.2507 0.39966 0.29838 C 0.4158 0.34051 0.41928 0.39074 0.3882 0.4206 C 0.36702 0.43912 0.34254 0.44676 0.32605 0.43171 C 0.31858 0.42431 0.3158 0.4169 0.31511 0.4044 " pathEditMode="relative" rAng="3784054" ptsTypes="fffffffffffffffff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37338 C -0.01475 0.12685 0.14358 -0.08657 0.35608 -0.10093 C 0.55903 -0.11944 0.74896 0.0456 0.76164 0.28519 C 0.77761 0.50556 0.64428 0.71181 0.454 0.72639 C 0.28004 0.7375 0.11494 0.60116 0.10244 0.3956 C 0.08976 0.20787 0.20087 0.03102 0.36216 0.01644 C 0.51112 0.00556 0.65105 0.11968 0.66025 0.29236 C 0.66962 0.44676 0.58108 0.59745 0.44792 0.60509 C 0.32744 0.61597 0.21355 0.52778 0.20365 0.38796 C 0.19757 0.26273 0.26407 0.14167 0.36875 0.13449 C 0.46059 0.12685 0.55244 0.19329 0.55903 0.29977 C 0.56511 0.3919 0.51789 0.48009 0.44132 0.4875 C 0.37796 0.49445 0.31146 0.4544 0.30816 0.38079 C 0.30209 0.32153 0.32744 0.25903 0.37466 0.25185 C 0.4132 0.25185 0.45122 0.26667 0.4573 0.30671 C 0.46059 0.3331 0.454 0.35857 0.43525 0.36945 C 0.42587 0.37338 0.41928 0.37338 0.4099 0.36945 " pathEditMode="relative" rAng="0" ptsTypes="fffffffffffffffff">
                                      <p:cBhvr>
                                        <p:cTn id="18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D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214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5143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643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3929063" y="2992438"/>
            <a:ext cx="13573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4966 -0.26251 " pathEditMode="relative" ptsTypes="AA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-0.26251 L 3.88889E-6 -0.01065 " pathEditMode="relative" ptsTypes="AA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9.62963E-6 L -0.27553 -9.62963E-6 " pathEditMode="relative" ptsTypes="AA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3 -1.48148E-6 L 0.00018 0.01064 " pathEditMode="relative" ptsTypes="AA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2963E-6 L -0.2047 0.24143 " pathEditMode="relative" ptsTypes="AA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7 0.24144 L -0.01581 0.02106 " pathEditMode="relative" ptsTypes="AA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2963E-6 L 0.15747 0.22059 " pathEditMode="relative" ptsTypes="AA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0.2206 L 0.01563 0.00022 " pathEditMode="relative" ptsTypes="AA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2441 -0.01042 " pathEditMode="relative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-0.01042 L 0.00782 0.01064 " pathEditMode="relative" ptsTypes="AA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14815E-6 L 0.17327 -0.30464 " pathEditMode="relative" ptsTypes="AA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-0.30463 L 0.0158 -0.02107 " pathEditMode="relative" ptsTypes="AA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D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81153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Логопедическое занятие. 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411413" y="2349500"/>
            <a:ext cx="4305300" cy="3729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Предлоги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0"/>
            <a:ext cx="9144000" cy="7143750"/>
            <a:chOff x="0" y="0"/>
            <a:chExt cx="9144000" cy="714375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/>
            <a:srcRect l="7716" t="13158" r="10493" b="9538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5" descr="1183648718_9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6550" y="1500188"/>
              <a:ext cx="3727450" cy="564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Группа 6"/>
            <p:cNvGrpSpPr>
              <a:grpSpLocks/>
            </p:cNvGrpSpPr>
            <p:nvPr/>
          </p:nvGrpSpPr>
          <p:grpSpPr bwMode="auto">
            <a:xfrm>
              <a:off x="0" y="571500"/>
              <a:ext cx="6072188" cy="6000750"/>
              <a:chOff x="0" y="214290"/>
              <a:chExt cx="6357950" cy="6357982"/>
            </a:xfrm>
          </p:grpSpPr>
          <p:sp>
            <p:nvSpPr>
              <p:cNvPr id="23" name="Вертикальный свиток 22"/>
              <p:cNvSpPr/>
              <p:nvPr/>
            </p:nvSpPr>
            <p:spPr>
              <a:xfrm>
                <a:off x="0" y="214290"/>
                <a:ext cx="6357950" cy="6357982"/>
              </a:xfrm>
              <a:prstGeom prst="verticalScroll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TextBox 7"/>
              <p:cNvSpPr txBox="1">
                <a:spLocks noChangeArrowheads="1"/>
              </p:cNvSpPr>
              <p:nvPr/>
            </p:nvSpPr>
            <p:spPr bwMode="auto">
              <a:xfrm>
                <a:off x="642910" y="1285860"/>
                <a:ext cx="5000660" cy="5016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3200" b="1">
                    <a:solidFill>
                      <a:srgbClr val="002060"/>
                    </a:solidFill>
                    <a:latin typeface="Calibri" pitchFamily="34" charset="0"/>
                  </a:rPr>
                  <a:t>Слова, стоящие перед другими словами,  </a:t>
                </a:r>
                <a:r>
                  <a:rPr lang="ru-RU" sz="3200" b="1">
                    <a:solidFill>
                      <a:srgbClr val="FF0000"/>
                    </a:solidFill>
                    <a:latin typeface="Calibri" pitchFamily="34" charset="0"/>
                  </a:rPr>
                  <a:t>под, в, от, по, через, в, с, к, над, на, перед, около, у</a:t>
                </a:r>
              </a:p>
              <a:p>
                <a:pPr algn="ctr">
                  <a:buFontTx/>
                  <a:buChar char="-"/>
                </a:pPr>
                <a:r>
                  <a:rPr lang="ru-RU" sz="3200" b="1">
                    <a:solidFill>
                      <a:srgbClr val="002060"/>
                    </a:solidFill>
                    <a:latin typeface="Calibri" pitchFamily="34" charset="0"/>
                  </a:rPr>
                  <a:t>это предлоги. </a:t>
                </a:r>
              </a:p>
              <a:p>
                <a:pPr algn="ctr"/>
                <a:r>
                  <a:rPr lang="ru-RU" sz="3200" b="1">
                    <a:solidFill>
                      <a:srgbClr val="002060"/>
                    </a:solidFill>
                    <a:latin typeface="Calibri" pitchFamily="34" charset="0"/>
                  </a:rPr>
                  <a:t>Они служат для связи</a:t>
                </a:r>
              </a:p>
              <a:p>
                <a:pPr algn="ctr"/>
                <a:r>
                  <a:rPr lang="ru-RU" sz="3200" b="1">
                    <a:solidFill>
                      <a:srgbClr val="002060"/>
                    </a:solidFill>
                    <a:latin typeface="Calibri" pitchFamily="34" charset="0"/>
                  </a:rPr>
                  <a:t> слов в предложении.</a:t>
                </a:r>
              </a:p>
              <a:p>
                <a:pPr algn="ctr"/>
                <a:r>
                  <a:rPr lang="ru-RU" sz="3200" b="1">
                    <a:solidFill>
                      <a:srgbClr val="002060"/>
                    </a:solidFill>
                    <a:latin typeface="Calibri" pitchFamily="34" charset="0"/>
                  </a:rPr>
                  <a:t>Предлоги пишутся раздельно с другими словами.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5981" t="18750" r="5981" b="125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fileMqgfD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168A2"/>
                </a:clrFrom>
                <a:clrTo>
                  <a:srgbClr val="9168A2">
                    <a:alpha val="0"/>
                  </a:srgbClr>
                </a:clrTo>
              </a:clrChange>
              <a:lum bright="-10000" contrast="20000"/>
            </a:blip>
            <a:srcRect l="13115" t="17621" r="10817" b="22098"/>
            <a:stretch>
              <a:fillRect/>
            </a:stretch>
          </p:blipFill>
          <p:spPr bwMode="auto">
            <a:xfrm>
              <a:off x="214313" y="3643313"/>
              <a:ext cx="267652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071813" y="214313"/>
              <a:ext cx="5857875" cy="64293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Picture 3" descr="C:\Documents and Settings\Admin\Мои документы\Мои рисунки\предлог урок\013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14813" y="1000125"/>
              <a:ext cx="4097337" cy="528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ttp://astrologo.ru/imason/Shampinon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13" y="4351338"/>
              <a:ext cx="1928812" cy="250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929188" y="5643563"/>
              <a:ext cx="2428875" cy="769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под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5981" t="18750" r="5981" b="125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fileMqgfD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168A2"/>
                </a:clrFrom>
                <a:clrTo>
                  <a:srgbClr val="9168A2">
                    <a:alpha val="0"/>
                  </a:srgbClr>
                </a:clrTo>
              </a:clrChange>
              <a:lum bright="-10000" contrast="20000"/>
            </a:blip>
            <a:srcRect l="13115" t="17621" r="10817" b="22098"/>
            <a:stretch>
              <a:fillRect/>
            </a:stretch>
          </p:blipFill>
          <p:spPr bwMode="auto">
            <a:xfrm>
              <a:off x="285750" y="3500438"/>
              <a:ext cx="2805113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071813" y="2214563"/>
              <a:ext cx="5857875" cy="44291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Picture 8" descr="Картинка 80 из 338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B5CE8C"/>
                </a:clrFrom>
                <a:clrTo>
                  <a:srgbClr val="B5CE8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63" y="2428875"/>
              <a:ext cx="3524250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7" descr="4414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50" y="3929063"/>
              <a:ext cx="27686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http://www.gotvetesmen.com/forum/index.php?PHPSESSID=2pgscjhploopcv5ac8v33ibfc1&amp;action=dlattach;topic=2540.0;attach=33756;image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00813" y="2357438"/>
              <a:ext cx="1500187" cy="104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5981" t="18750" r="5981" b="125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fileMqgfD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168A2"/>
                </a:clrFrom>
                <a:clrTo>
                  <a:srgbClr val="9168A2">
                    <a:alpha val="0"/>
                  </a:srgbClr>
                </a:clrTo>
              </a:clrChange>
              <a:lum bright="-10000" contrast="20000"/>
            </a:blip>
            <a:srcRect l="13115" t="17621" r="10817" b="22098"/>
            <a:stretch>
              <a:fillRect/>
            </a:stretch>
          </p:blipFill>
          <p:spPr bwMode="auto">
            <a:xfrm>
              <a:off x="285750" y="3500438"/>
              <a:ext cx="2805113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071813" y="2214563"/>
              <a:ext cx="5857875" cy="44291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0563" y="5214938"/>
              <a:ext cx="1357312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</a:t>
              </a:r>
            </a:p>
          </p:txBody>
        </p:sp>
        <p:pic>
          <p:nvPicPr>
            <p:cNvPr id="7" name="Рисунок 8" descr="419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88" y="4357688"/>
              <a:ext cx="1428750" cy="207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information_items_1251178014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0" y="3357563"/>
              <a:ext cx="3571875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5981" t="18750" r="5981" b="125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fileMqgfD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168A2"/>
                </a:clrFrom>
                <a:clrTo>
                  <a:srgbClr val="9168A2">
                    <a:alpha val="0"/>
                  </a:srgbClr>
                </a:clrTo>
              </a:clrChange>
              <a:lum bright="-10000" contrast="20000"/>
            </a:blip>
            <a:srcRect l="13115" t="17621" r="10817" b="22098"/>
            <a:stretch>
              <a:fillRect/>
            </a:stretch>
          </p:blipFill>
          <p:spPr bwMode="auto">
            <a:xfrm>
              <a:off x="285750" y="3500438"/>
              <a:ext cx="2805113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071813" y="2214563"/>
              <a:ext cx="5857875" cy="44291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3500" y="4572000"/>
              <a:ext cx="642938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в</a:t>
              </a:r>
            </a:p>
          </p:txBody>
        </p:sp>
        <p:pic>
          <p:nvPicPr>
            <p:cNvPr id="7" name="Рисунок 8" descr="pencil-~-pencil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75" y="5286375"/>
              <a:ext cx="1500188" cy="12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Big_2_Penal_Shotlandk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625" y="2500313"/>
              <a:ext cx="3714750" cy="245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5981" t="18750" r="5981" b="1250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fileMqgfD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9168A2"/>
                </a:clrFrom>
                <a:clrTo>
                  <a:srgbClr val="9168A2">
                    <a:alpha val="0"/>
                  </a:srgbClr>
                </a:clrTo>
              </a:clrChange>
              <a:lum bright="-10000" contrast="20000"/>
            </a:blip>
            <a:srcRect l="13115" t="17621" r="10817" b="22098"/>
            <a:stretch>
              <a:fillRect/>
            </a:stretch>
          </p:blipFill>
          <p:spPr bwMode="auto">
            <a:xfrm>
              <a:off x="285750" y="3500438"/>
              <a:ext cx="2805113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071813" y="2214563"/>
              <a:ext cx="5857875" cy="44291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86188" y="4357688"/>
              <a:ext cx="2143125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над</a:t>
              </a:r>
            </a:p>
          </p:txBody>
        </p:sp>
        <p:pic>
          <p:nvPicPr>
            <p:cNvPr id="7" name="Рисунок 8" descr="1af28d6ec9b1t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8" y="2428875"/>
              <a:ext cx="2357437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http://com.lenagold.ru/fon/clipart/a/anut/anut0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0" y="3857625"/>
              <a:ext cx="2936875" cy="264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716" t="13158" r="10493" b="9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285750" y="1214438"/>
            <a:ext cx="864393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Чудесный выдался денёк,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А я учу уроки…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Я должен твердо знать урок: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У нас учитель строгий!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И я шепчу, закрыв глаза,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Скрестив под стулом ноги: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Что значит – « по»?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Что значит – « за»?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И « за», и « по» - предлоги…»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А хорошо бы – ЗА порог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И – мчаться ПО дороге!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Какой бы выдумать предлог,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Чтоб не учить предлоги?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                                          А.Шибаев</a:t>
            </a:r>
          </a:p>
          <a:p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Picture 6" descr="http://www.web2perm.ru/images/uchenik_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500313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000100" y="1142984"/>
            <a:ext cx="7624793" cy="4519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/>
                <a:cs typeface="Arial"/>
              </a:rPr>
              <a:t>Спасибо за занятие.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/>
                <a:cs typeface="Arial"/>
              </a:rPr>
              <a:t>         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800225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Составь словосочетание по картинке.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45125"/>
            <a:ext cx="64008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Назови маленькое слово во всех словосочетаниях.</a:t>
            </a:r>
          </a:p>
        </p:txBody>
      </p:sp>
      <p:pic>
        <p:nvPicPr>
          <p:cNvPr id="2052" name="Picture 4" descr="Нов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2233613" cy="2160588"/>
          </a:xfrm>
          <a:prstGeom prst="rect">
            <a:avLst/>
          </a:prstGeom>
          <a:noFill/>
        </p:spPr>
      </p:pic>
      <p:pic>
        <p:nvPicPr>
          <p:cNvPr id="2053" name="Picture 5" descr="Scan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65400"/>
            <a:ext cx="2663825" cy="2592388"/>
          </a:xfrm>
          <a:prstGeom prst="rect">
            <a:avLst/>
          </a:prstGeom>
          <a:noFill/>
        </p:spPr>
      </p:pic>
      <p:pic>
        <p:nvPicPr>
          <p:cNvPr id="2054" name="Picture 6" descr="Scan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565400"/>
            <a:ext cx="3095625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00FF"/>
                </a:solidFill>
              </a:rPr>
              <a:t>Составь словосочетание по картинке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53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Назови маленькое слово во всех словосочетаниях.</a:t>
            </a:r>
          </a:p>
          <a:p>
            <a:pPr lvl="1">
              <a:lnSpc>
                <a:spcPct val="90000"/>
              </a:lnSpc>
            </a:pPr>
            <a:endParaRPr lang="ru-RU" sz="2000"/>
          </a:p>
        </p:txBody>
      </p:sp>
      <p:pic>
        <p:nvPicPr>
          <p:cNvPr id="3076" name="Picture 4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2843213" cy="2952750"/>
          </a:xfrm>
          <a:prstGeom prst="rect">
            <a:avLst/>
          </a:prstGeom>
          <a:noFill/>
        </p:spPr>
      </p:pic>
      <p:pic>
        <p:nvPicPr>
          <p:cNvPr id="3077" name="Picture 5" descr="Scan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916113"/>
            <a:ext cx="3024187" cy="2952750"/>
          </a:xfrm>
          <a:prstGeom prst="rect">
            <a:avLst/>
          </a:prstGeom>
          <a:noFill/>
        </p:spPr>
      </p:pic>
      <p:pic>
        <p:nvPicPr>
          <p:cNvPr id="3078" name="Picture 6" descr="Scan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73238"/>
            <a:ext cx="3276600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r>
              <a:rPr lang="ru-RU" sz="4000">
                <a:solidFill>
                  <a:srgbClr val="0000FF"/>
                </a:solidFill>
              </a:rPr>
              <a:t>Соедини картинку с предлогом</a:t>
            </a:r>
            <a:r>
              <a:rPr lang="ru-RU" sz="4000"/>
              <a:t>.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400800" cy="3001962"/>
          </a:xfrm>
        </p:spPr>
        <p:txBody>
          <a:bodyPr/>
          <a:lstStyle/>
          <a:p>
            <a:r>
              <a:rPr lang="ru-RU"/>
              <a:t>В</a:t>
            </a:r>
          </a:p>
          <a:p>
            <a:r>
              <a:rPr lang="ru-RU"/>
              <a:t>НА</a:t>
            </a:r>
          </a:p>
          <a:p>
            <a:endParaRPr lang="ru-RU"/>
          </a:p>
        </p:txBody>
      </p:sp>
      <p:pic>
        <p:nvPicPr>
          <p:cNvPr id="13317" name="Picture 5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357563"/>
            <a:ext cx="1439862" cy="1081087"/>
          </a:xfrm>
          <a:prstGeom prst="rect">
            <a:avLst/>
          </a:prstGeom>
          <a:noFill/>
        </p:spPr>
      </p:pic>
      <p:pic>
        <p:nvPicPr>
          <p:cNvPr id="13318" name="Picture 6" descr="Scan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1150937" cy="1368425"/>
          </a:xfrm>
          <a:prstGeom prst="rect">
            <a:avLst/>
          </a:prstGeom>
          <a:noFill/>
        </p:spPr>
      </p:pic>
      <p:pic>
        <p:nvPicPr>
          <p:cNvPr id="13319" name="Picture 7" descr="Scan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05263"/>
            <a:ext cx="1081087" cy="1295400"/>
          </a:xfrm>
          <a:prstGeom prst="rect">
            <a:avLst/>
          </a:prstGeom>
          <a:noFill/>
        </p:spPr>
      </p:pic>
      <p:pic>
        <p:nvPicPr>
          <p:cNvPr id="13320" name="Picture 8" descr="Scan0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797425"/>
            <a:ext cx="1495425" cy="1223963"/>
          </a:xfrm>
          <a:prstGeom prst="rect">
            <a:avLst/>
          </a:prstGeom>
          <a:noFill/>
        </p:spPr>
      </p:pic>
      <p:pic>
        <p:nvPicPr>
          <p:cNvPr id="13321" name="Picture 9" descr="Scan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229225"/>
            <a:ext cx="1295400" cy="1439863"/>
          </a:xfrm>
          <a:prstGeom prst="rect">
            <a:avLst/>
          </a:prstGeom>
          <a:noFill/>
        </p:spPr>
      </p:pic>
      <p:pic>
        <p:nvPicPr>
          <p:cNvPr id="13322" name="Picture 10" descr="Scan00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341438"/>
            <a:ext cx="1223963" cy="1223962"/>
          </a:xfrm>
          <a:prstGeom prst="rect">
            <a:avLst/>
          </a:prstGeom>
          <a:noFill/>
        </p:spPr>
      </p:pic>
      <p:pic>
        <p:nvPicPr>
          <p:cNvPr id="13323" name="Picture 11" descr="Scan00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1484313"/>
            <a:ext cx="1081088" cy="1296987"/>
          </a:xfrm>
          <a:prstGeom prst="rect">
            <a:avLst/>
          </a:prstGeom>
          <a:noFill/>
        </p:spPr>
      </p:pic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051050" y="2060575"/>
            <a:ext cx="2160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051050" y="35734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2051050" y="3860800"/>
            <a:ext cx="20891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2195513" y="2997200"/>
            <a:ext cx="21605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5003800" y="2205038"/>
            <a:ext cx="19446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4787900" y="2924175"/>
            <a:ext cx="208915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 flipV="1">
            <a:off x="4716463" y="3716338"/>
            <a:ext cx="22320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223962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Зашифруй предложение.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557338"/>
            <a:ext cx="8208962" cy="4679950"/>
          </a:xfrm>
        </p:spPr>
        <p:txBody>
          <a:bodyPr/>
          <a:lstStyle/>
          <a:p>
            <a:r>
              <a:rPr lang="ru-RU" dirty="0"/>
              <a:t>Новую мебель занесли  в комнату.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вазе на столе лежали фрукты.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331913" y="24209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2484438" y="24209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3924300" y="24209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588125" y="24209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2000232" y="500063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3929058" y="500063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5143504" y="5000636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500826" y="5000636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1000100" y="500063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2857488" y="500063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>
            <a:off x="5286380" y="242886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8" grpId="0" animBg="1"/>
      <p:bldP spid="15380" grpId="0" animBg="1"/>
      <p:bldP spid="15381" grpId="0" animBg="1"/>
      <p:bldP spid="15389" grpId="0" animBg="1"/>
      <p:bldP spid="15404" grpId="0" animBg="1"/>
      <p:bldP spid="15405" grpId="0" animBg="1"/>
      <p:bldP spid="15406" grpId="0" animBg="1"/>
      <p:bldP spid="15407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800225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Вставь предлог В или НА.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16113"/>
            <a:ext cx="6400800" cy="3722687"/>
          </a:xfrm>
        </p:spPr>
        <p:txBody>
          <a:bodyPr/>
          <a:lstStyle/>
          <a:p>
            <a:r>
              <a:rPr lang="ru-RU"/>
              <a:t>Утром все спешат … работу.</a:t>
            </a:r>
          </a:p>
          <a:p>
            <a:r>
              <a:rPr lang="ru-RU"/>
              <a:t>Скоро…саду зацветут деревья.</a:t>
            </a:r>
          </a:p>
          <a:p>
            <a:r>
              <a:rPr lang="ru-RU"/>
              <a:t>Ручеёк журчал …овраге.</a:t>
            </a:r>
          </a:p>
          <a:p>
            <a:r>
              <a:rPr lang="ru-RU"/>
              <a:t>…берёзе висят серёжки.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8278813" cy="1871662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Составь предложение, употребив в нём В и НА.</a:t>
            </a:r>
          </a:p>
        </p:txBody>
      </p:sp>
      <p:pic>
        <p:nvPicPr>
          <p:cNvPr id="22534" name="Picture 6" descr="Scan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133600"/>
            <a:ext cx="4105275" cy="2663825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084763"/>
            <a:ext cx="6400800" cy="1176337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smtClean="0"/>
              <a:t>дереве </a:t>
            </a:r>
            <a:r>
              <a:rPr lang="ru-RU" dirty="0"/>
              <a:t>в гнезде живут птицы.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981" t="18750" r="5981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fileMqgf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9168A2"/>
              </a:clrFrom>
              <a:clrTo>
                <a:srgbClr val="9168A2">
                  <a:alpha val="0"/>
                </a:srgbClr>
              </a:clrTo>
            </a:clrChange>
            <a:lum bright="-10000" contrast="20000"/>
          </a:blip>
          <a:srcRect l="13115" t="17621" r="10817" b="22098"/>
          <a:stretch>
            <a:fillRect/>
          </a:stretch>
        </p:blipFill>
        <p:spPr bwMode="auto">
          <a:xfrm>
            <a:off x="0" y="2214563"/>
            <a:ext cx="38877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68" y="500042"/>
            <a:ext cx="5357813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Предлоги служат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связи слов в предложении, т.е.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помогают другим словам в предложении связаться по смыслу.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296</Words>
  <Application>Microsoft Office PowerPoint</Application>
  <PresentationFormat>Экран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Оформление по умолчанию</vt:lpstr>
      <vt:lpstr>Поток</vt:lpstr>
      <vt:lpstr>Слайд 1</vt:lpstr>
      <vt:lpstr>Слайд 2</vt:lpstr>
      <vt:lpstr>Составь словосочетание по картинке.</vt:lpstr>
      <vt:lpstr>Составь словосочетание по картинке</vt:lpstr>
      <vt:lpstr>Соедини картинку с предлогом.</vt:lpstr>
      <vt:lpstr>Зашифруй предложение.</vt:lpstr>
      <vt:lpstr>Вставь предлог В или НА.</vt:lpstr>
      <vt:lpstr>Составь предложение, употребив в нём В и НА.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 предложение по картинке</dc:title>
  <dc:creator>Инна</dc:creator>
  <cp:lastModifiedBy>1</cp:lastModifiedBy>
  <cp:revision>11</cp:revision>
  <dcterms:created xsi:type="dcterms:W3CDTF">2006-11-21T14:50:48Z</dcterms:created>
  <dcterms:modified xsi:type="dcterms:W3CDTF">2010-04-06T19:00:41Z</dcterms:modified>
</cp:coreProperties>
</file>