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3" r:id="rId2"/>
    <p:sldId id="262" r:id="rId3"/>
    <p:sldId id="264" r:id="rId4"/>
    <p:sldId id="261" r:id="rId5"/>
    <p:sldId id="287" r:id="rId6"/>
    <p:sldId id="288" r:id="rId7"/>
    <p:sldId id="256" r:id="rId8"/>
    <p:sldId id="291" r:id="rId9"/>
    <p:sldId id="292" r:id="rId10"/>
    <p:sldId id="293" r:id="rId11"/>
    <p:sldId id="294" r:id="rId12"/>
    <p:sldId id="290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9B58-A4A3-456A-9490-637C40C4A4E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559FB2-D2B8-402C-B170-BECB854F7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A9D8-6718-493E-9D91-83AD71264DD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30A3-C1E9-4E50-BE0E-82CB1A6E7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9091-8AF4-4997-9D90-D7E486C88735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63FB-FA4B-490E-B44B-10EDC1775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E878-8649-44A0-A95B-0F2955AAAC9C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3494E-4B55-4A7F-9238-5EEF42275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A008-BAB8-4585-A62D-584A03B5E7C6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52CE-9F3E-4BB4-8C50-467095EC1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9F0AD-6530-40B3-9EF9-8E71A2116871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891F-121E-44CD-8649-33FBD2DFE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D4143C-6817-4E16-8CD2-9ED677902D7F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AFABC9-3CA1-422D-923F-9759A7B91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4ED5-B252-45AE-A64F-249FDEA2FE7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D3E8-A177-4EA8-AA40-956DDC2CF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D884-A56E-43A7-86B9-9882C0DCBFE3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6CE3-47D1-44FB-B17E-9F55B9865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DB0B-B2D8-4D17-9647-26A3B9C4242F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C653-2E71-458C-AD1A-643C453DC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CEFB-2177-45FB-8E34-190EFA75D13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2530-1660-4872-9FDF-A27818DB5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8FEEE-EC79-4D96-9BF6-FD96B6A8449C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CB45D-0489-4ADF-9677-1D1F060D0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81" r:id="rId5"/>
    <p:sldLayoutId id="2147483782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40;&#1052;&#1040;\&#1059;&#1088;&#1086;&#1082;&#1080;\&#1048;&#1047;&#1054;\6%20&#1082;&#1083;&#1072;&#1089;&#1089;\1%20&#1095;&#1077;&#1090;&#1074;&#1077;&#1088;&#1090;&#1100;\6%20&#1082;&#1083;&#1072;&#1089;&#1089;%203%20&#1091;&#1088;&#1086;&#1082;\&#1084;&#1085;&#1086;&#1075;&#1086;&#1094;&#1074;&#1077;&#1090;&#1100;&#1077;%20&#1083;&#1080;&#1089;&#1090;&#1074;&#1099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Виды изобразительного искусства</a:t>
            </a:r>
            <a:endParaRPr lang="ru-RU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6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/>
          <a:lstStyle/>
          <a:p>
            <a:r>
              <a:rPr lang="ru-RU" sz="3200" b="1" dirty="0" smtClean="0"/>
              <a:t>3 упражнение</a:t>
            </a:r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(</a:t>
            </a:r>
            <a:r>
              <a:rPr lang="ru-RU" sz="3200" dirty="0" smtClean="0"/>
              <a:t>работа в группах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Рассмотрите </a:t>
            </a:r>
            <a:r>
              <a:rPr lang="ru-RU" sz="2400" dirty="0" smtClean="0"/>
              <a:t>графические </a:t>
            </a:r>
            <a:r>
              <a:rPr lang="ru-RU" sz="2400" dirty="0" smtClean="0"/>
              <a:t>произведения.</a:t>
            </a:r>
            <a:endParaRPr lang="ru-RU" sz="2400" dirty="0" smtClean="0"/>
          </a:p>
          <a:p>
            <a:r>
              <a:rPr lang="ru-RU" sz="2400" dirty="0" smtClean="0"/>
              <a:t>Назовите повторяющиеся элементы в </a:t>
            </a:r>
            <a:r>
              <a:rPr lang="ru-RU" sz="2400" dirty="0" smtClean="0"/>
              <a:t>рисунке. </a:t>
            </a:r>
          </a:p>
          <a:p>
            <a:r>
              <a:rPr lang="ru-RU" sz="2400" dirty="0" smtClean="0"/>
              <a:t>Как </a:t>
            </a:r>
            <a:r>
              <a:rPr lang="ru-RU" sz="2400" dirty="0" smtClean="0"/>
              <a:t>называются повторяющиеся элементы в рисунке? </a:t>
            </a: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dirty="0" smtClean="0"/>
              <a:t>   Какое </a:t>
            </a:r>
            <a:r>
              <a:rPr lang="ru-RU" dirty="0" smtClean="0"/>
              <a:t>выразительное средство характерно для линий?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r>
              <a:rPr lang="ru-RU" sz="3200" dirty="0" smtClean="0"/>
              <a:t>Выразительные </a:t>
            </a:r>
            <a:r>
              <a:rPr lang="ru-RU" sz="3200" dirty="0" smtClean="0"/>
              <a:t>возможности линии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Характер </a:t>
            </a:r>
          </a:p>
          <a:p>
            <a:r>
              <a:rPr lang="ru-RU" b="1" dirty="0" smtClean="0"/>
              <a:t>Выразительность</a:t>
            </a:r>
          </a:p>
          <a:p>
            <a:r>
              <a:rPr lang="ru-RU" b="1" dirty="0" smtClean="0"/>
              <a:t>Ритм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0"/>
            <a:ext cx="2827346" cy="391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57752" y="4572008"/>
            <a:ext cx="3429024" cy="1066800"/>
          </a:xfrm>
        </p:spPr>
        <p:txBody>
          <a:bodyPr/>
          <a:lstStyle/>
          <a:p>
            <a:pPr algn="ctr"/>
            <a:r>
              <a:rPr lang="ru-RU" sz="1800" dirty="0" smtClean="0"/>
              <a:t>Рисунок  И.И</a:t>
            </a:r>
            <a:r>
              <a:rPr lang="ru-RU" sz="1800" dirty="0" smtClean="0"/>
              <a:t>. </a:t>
            </a:r>
            <a:r>
              <a:rPr lang="ru-RU" sz="1800" dirty="0" smtClean="0"/>
              <a:t>Шишкина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«Упавшее дерево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3429024" cy="475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243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Выполните зарисовку пейзажа, передавая через изображение деревьев  состояние природы: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сильные  порывы  ветра;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лёгкий  шелест  листвы;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спокойствие.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</a:t>
            </a:r>
            <a:r>
              <a:rPr lang="ru-RU" dirty="0" smtClean="0"/>
              <a:t>Используйте разные выразительные возможности  линии.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Формат А4,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простой карандаш.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многоцветье листв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71501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6022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Закончите предложение: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«Графика – это вид изобразительного искусства, выразительными средствами которого являются…</a:t>
            </a:r>
            <a:endParaRPr lang="ru-RU" sz="2400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2800" dirty="0" smtClean="0">
                <a:solidFill>
                  <a:srgbClr val="0070C0"/>
                </a:solidFill>
              </a:rPr>
              <a:t>цвет и колорит».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…объём и пространство».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…точка, линия, штрих, пятно».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Выберите правильное утверждение: 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«Пастель, фломастеры, цветные карандаши -  </a:t>
            </a:r>
            <a:r>
              <a:rPr lang="ru-RU" smtClean="0">
                <a:latin typeface="Arial" charset="0"/>
              </a:rPr>
              <a:t>это </a:t>
            </a:r>
            <a:r>
              <a:rPr lang="ru-RU" smtClean="0"/>
              <a:t>художественные материалы…</a:t>
            </a:r>
          </a:p>
          <a:p>
            <a:pPr eaLnBrk="1" hangingPunct="1"/>
            <a:r>
              <a:rPr lang="ru-RU" smtClean="0"/>
              <a:t>…</a:t>
            </a:r>
            <a:r>
              <a:rPr lang="ru-RU" smtClean="0">
                <a:solidFill>
                  <a:srgbClr val="0070C0"/>
                </a:solidFill>
              </a:rPr>
              <a:t>художника живописца».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…художника графика».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…художника скульптора».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914400" y="857250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Валентин Серов</a:t>
            </a:r>
          </a:p>
        </p:txBody>
      </p:sp>
      <p:sp>
        <p:nvSpPr>
          <p:cNvPr id="16386" name="Содержимое 1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Какие из представленных работ являются произведениями графики?</a:t>
            </a:r>
          </a:p>
          <a:p>
            <a:pPr eaLnBrk="1" hangingPunct="1"/>
            <a:endParaRPr lang="ru-RU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286125"/>
            <a:ext cx="1646238" cy="250031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3286125"/>
            <a:ext cx="2222500" cy="250031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3000375"/>
            <a:ext cx="1517650" cy="2500313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   </a:t>
            </a:r>
            <a:endParaRPr lang="ru-RU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1400">
                <a:cs typeface="Times New Roman" pitchFamily="18" charset="0"/>
              </a:rPr>
              <a:t>Какие из представленных работ являются произведениями графики?</a:t>
            </a:r>
            <a:endParaRPr lang="ru-RU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1400">
                <a:cs typeface="Times New Roman" pitchFamily="18" charset="0"/>
              </a:rPr>
              <a:t>Какие из представленных работ являются произведениями графики?</a:t>
            </a: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4375" y="600075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Georgia" pitchFamily="18" charset="0"/>
              </a:rPr>
              <a:t>1.  Автопортрет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14688" y="6000750"/>
            <a:ext cx="278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Georgia" pitchFamily="18" charset="0"/>
              </a:rPr>
              <a:t>2.  Девочка с персиками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15063" y="5715000"/>
            <a:ext cx="26356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Georgia" pitchFamily="18" charset="0"/>
              </a:rPr>
              <a:t>3.  Портрет </a:t>
            </a:r>
            <a:r>
              <a:rPr lang="ru-RU" dirty="0" smtClean="0">
                <a:latin typeface="Georgia" pitchFamily="18" charset="0"/>
              </a:rPr>
              <a:t> балерины </a:t>
            </a:r>
            <a:endParaRPr lang="ru-RU" dirty="0">
              <a:latin typeface="Georgia" pitchFamily="18" charset="0"/>
            </a:endParaRPr>
          </a:p>
          <a:p>
            <a:r>
              <a:rPr lang="ru-RU" dirty="0">
                <a:latin typeface="Georgia" pitchFamily="18" charset="0"/>
              </a:rPr>
              <a:t>      </a:t>
            </a:r>
            <a:r>
              <a:rPr lang="ru-RU" dirty="0" err="1">
                <a:latin typeface="Georgia" pitchFamily="18" charset="0"/>
              </a:rPr>
              <a:t>Карсавиной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 какому виду графики относится автопортрет В. Серова?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Уникальная графика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Печатная графика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Гравюра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643188"/>
            <a:ext cx="1646237" cy="250031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00688" y="5572125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Georgia" pitchFamily="18" charset="0"/>
              </a:rPr>
              <a:t>1.  Автопортрет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Графика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85926"/>
            <a:ext cx="7686700" cy="4324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2400" dirty="0" smtClean="0">
                <a:latin typeface="Arial" charset="0"/>
              </a:rPr>
              <a:t>Перечислите в</a:t>
            </a:r>
            <a:r>
              <a:rPr lang="ru-RU" sz="2400" dirty="0" smtClean="0"/>
              <a:t>ыразительные средства графики: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Точка</a:t>
            </a:r>
            <a:endParaRPr lang="ru-RU" sz="2400" dirty="0" smtClean="0"/>
          </a:p>
          <a:p>
            <a:pPr eaLnBrk="1" hangingPunct="1"/>
            <a:r>
              <a:rPr lang="ru-RU" sz="2400" dirty="0" smtClean="0"/>
              <a:t>Линия</a:t>
            </a:r>
          </a:p>
          <a:p>
            <a:pPr eaLnBrk="1" hangingPunct="1"/>
            <a:r>
              <a:rPr lang="ru-RU" sz="2400" dirty="0" smtClean="0"/>
              <a:t>Штрих</a:t>
            </a:r>
          </a:p>
          <a:p>
            <a:pPr eaLnBrk="1" hangingPunct="1"/>
            <a:r>
              <a:rPr lang="ru-RU" sz="2400" dirty="0" smtClean="0"/>
              <a:t>Контур</a:t>
            </a:r>
          </a:p>
          <a:p>
            <a:pPr eaLnBrk="1" hangingPunct="1"/>
            <a:r>
              <a:rPr lang="ru-RU" sz="2400" dirty="0" smtClean="0"/>
              <a:t>Пятно</a:t>
            </a:r>
          </a:p>
          <a:p>
            <a:pPr eaLnBrk="1" hangingPunct="1"/>
            <a:r>
              <a:rPr lang="ru-RU" sz="2400" dirty="0" smtClean="0"/>
              <a:t>Силуэт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571744"/>
            <a:ext cx="2928938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Линия и её выразительные возможности</a:t>
            </a:r>
            <a:endParaRPr lang="ru-RU" smtClean="0"/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6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/>
          <a:lstStyle/>
          <a:p>
            <a:r>
              <a:rPr lang="ru-RU" sz="3200" b="1" dirty="0" smtClean="0"/>
              <a:t>1 упражнение</a:t>
            </a:r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(</a:t>
            </a:r>
            <a:r>
              <a:rPr lang="ru-RU" sz="3200" dirty="0" smtClean="0"/>
              <a:t>выполняется индивидуально в тетрадях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Напишите своё полное имя письменными буквами обычным почерком.</a:t>
            </a:r>
          </a:p>
          <a:p>
            <a:pPr lvl="0"/>
            <a:r>
              <a:rPr lang="ru-RU" sz="2400" dirty="0" smtClean="0"/>
              <a:t>Напишите своё имя стремительно, с сильным наклоном к строке, словно вы куда-то спешите.</a:t>
            </a:r>
          </a:p>
          <a:p>
            <a:pPr lvl="0"/>
            <a:r>
              <a:rPr lang="ru-RU" sz="2400" dirty="0" smtClean="0"/>
              <a:t>А сейчас напишите имя так, словно вы экономите место, скупо, </a:t>
            </a:r>
            <a:r>
              <a:rPr lang="ru-RU" sz="2400" dirty="0" smtClean="0"/>
              <a:t>убористо.</a:t>
            </a:r>
          </a:p>
          <a:p>
            <a:pPr lvl="0">
              <a:buNone/>
            </a:pPr>
            <a:endParaRPr lang="ru-RU" sz="2400" dirty="0" smtClean="0"/>
          </a:p>
          <a:p>
            <a:pPr lvl="0">
              <a:buNone/>
            </a:pPr>
            <a:r>
              <a:rPr lang="ru-RU" dirty="0" smtClean="0"/>
              <a:t>Сравните </a:t>
            </a:r>
            <a:r>
              <a:rPr lang="ru-RU" dirty="0" smtClean="0"/>
              <a:t>три варианта. Чем они отличаются.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/>
          <a:lstStyle/>
          <a:p>
            <a:r>
              <a:rPr lang="ru-RU" sz="3200" b="1" dirty="0" smtClean="0"/>
              <a:t>2 упражнение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(</a:t>
            </a:r>
            <a:r>
              <a:rPr lang="ru-RU" sz="3200" dirty="0" smtClean="0"/>
              <a:t>выполняется на формате А5 в парах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43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Изобразите </a:t>
            </a:r>
            <a:r>
              <a:rPr lang="ru-RU" dirty="0" smtClean="0"/>
              <a:t>несколько линий на одном листе.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dirty="0" smtClean="0"/>
              <a:t>«Музыкальные»</a:t>
            </a:r>
          </a:p>
          <a:p>
            <a:pPr lvl="0"/>
            <a:r>
              <a:rPr lang="ru-RU" sz="2400" dirty="0" smtClean="0"/>
              <a:t>«Лёгкие»</a:t>
            </a:r>
          </a:p>
          <a:p>
            <a:pPr lvl="0"/>
            <a:r>
              <a:rPr lang="ru-RU" sz="2400" dirty="0" smtClean="0"/>
              <a:t>«Воздушные»</a:t>
            </a:r>
          </a:p>
          <a:p>
            <a:pPr lvl="0"/>
            <a:r>
              <a:rPr lang="ru-RU" sz="2400" dirty="0" smtClean="0"/>
              <a:t>«Жесткие»</a:t>
            </a:r>
          </a:p>
          <a:p>
            <a:pPr lvl="0"/>
            <a:r>
              <a:rPr lang="ru-RU" sz="2400" dirty="0" smtClean="0"/>
              <a:t>«Ломаные»</a:t>
            </a:r>
          </a:p>
          <a:p>
            <a:pPr lvl="0"/>
            <a:r>
              <a:rPr lang="ru-RU" sz="2400" dirty="0" smtClean="0"/>
              <a:t>«Колючие» и </a:t>
            </a:r>
            <a:r>
              <a:rPr lang="ru-RU" sz="2400" dirty="0" smtClean="0"/>
              <a:t>т.д.</a:t>
            </a:r>
          </a:p>
          <a:p>
            <a:pPr lvl="0">
              <a:buNone/>
            </a:pPr>
            <a:r>
              <a:rPr lang="ru-RU" dirty="0" smtClean="0"/>
              <a:t>Какое настроение создаётся, когда вы видите</a:t>
            </a:r>
          </a:p>
          <a:p>
            <a:pPr>
              <a:buNone/>
            </a:pPr>
            <a:r>
              <a:rPr lang="ru-RU" dirty="0" smtClean="0"/>
              <a:t>р</a:t>
            </a:r>
            <a:r>
              <a:rPr lang="ru-RU" dirty="0" smtClean="0"/>
              <a:t>азные по характеру линии? Что этому</a:t>
            </a:r>
          </a:p>
          <a:p>
            <a:pPr>
              <a:buNone/>
            </a:pPr>
            <a:r>
              <a:rPr lang="ru-RU" dirty="0" smtClean="0"/>
              <a:t>способствует?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319</Words>
  <Application>Microsoft Office PowerPoint</Application>
  <PresentationFormat>Экран (4:3)</PresentationFormat>
  <Paragraphs>74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Виды изобразительного искусства</vt:lpstr>
      <vt:lpstr>Закончите предложение: </vt:lpstr>
      <vt:lpstr>Выберите правильное утверждение: </vt:lpstr>
      <vt:lpstr>Валентин Серов</vt:lpstr>
      <vt:lpstr>К какому виду графики относится автопортрет В. Серова?</vt:lpstr>
      <vt:lpstr>Графика</vt:lpstr>
      <vt:lpstr>Линия и её выразительные возможности</vt:lpstr>
      <vt:lpstr>1 упражнение  (выполняется индивидуально в тетрадях)</vt:lpstr>
      <vt:lpstr>2 упражнение  (выполняется на формате А5 в парах)</vt:lpstr>
      <vt:lpstr>3 упражнение  (работа в группах)</vt:lpstr>
      <vt:lpstr>Выразительные возможности линии</vt:lpstr>
      <vt:lpstr>Рисунок  И.И. Шишкина «Упавшее дерево</vt:lpstr>
      <vt:lpstr>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и её выразительные возможности</dc:title>
  <dc:creator>Admin</dc:creator>
  <cp:lastModifiedBy>Admin</cp:lastModifiedBy>
  <cp:revision>23</cp:revision>
  <dcterms:created xsi:type="dcterms:W3CDTF">2011-09-21T20:15:38Z</dcterms:created>
  <dcterms:modified xsi:type="dcterms:W3CDTF">2012-11-05T16:15:33Z</dcterms:modified>
</cp:coreProperties>
</file>