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3" r:id="rId9"/>
    <p:sldId id="264" r:id="rId10"/>
    <p:sldId id="265" r:id="rId11"/>
    <p:sldId id="266" r:id="rId12"/>
    <p:sldId id="268" r:id="rId13"/>
    <p:sldId id="269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9F6D-780E-4AE6-BF30-07C649730BFE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4979-779A-49E5-AAF0-2103D5C32C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9F6D-780E-4AE6-BF30-07C649730BFE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4979-779A-49E5-AAF0-2103D5C32C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9F6D-780E-4AE6-BF30-07C649730BFE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4979-779A-49E5-AAF0-2103D5C32C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9F6D-780E-4AE6-BF30-07C649730BFE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4979-779A-49E5-AAF0-2103D5C32C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9F6D-780E-4AE6-BF30-07C649730BFE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4979-779A-49E5-AAF0-2103D5C32C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9F6D-780E-4AE6-BF30-07C649730BFE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4979-779A-49E5-AAF0-2103D5C32C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9F6D-780E-4AE6-BF30-07C649730BFE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4979-779A-49E5-AAF0-2103D5C32C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9F6D-780E-4AE6-BF30-07C649730BFE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4979-779A-49E5-AAF0-2103D5C32C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9F6D-780E-4AE6-BF30-07C649730BFE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4979-779A-49E5-AAF0-2103D5C32C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9F6D-780E-4AE6-BF30-07C649730BFE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4979-779A-49E5-AAF0-2103D5C32C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9F6D-780E-4AE6-BF30-07C649730BFE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2734979-779A-49E5-AAF0-2103D5C32C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F99F6D-780E-4AE6-BF30-07C649730BFE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734979-779A-49E5-AAF0-2103D5C32C4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СХЕМЫ ХИМИЧЕСКИХ ПРЕВРАЩЕНИЙ В ОРГАНИЧЕСКОЙ ХИМИИ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933056"/>
            <a:ext cx="7854696" cy="1752600"/>
          </a:xfrm>
        </p:spPr>
        <p:txBody>
          <a:bodyPr/>
          <a:lstStyle/>
          <a:p>
            <a:r>
              <a:rPr lang="ru-RU" sz="3600" b="1" i="1" dirty="0" smtClean="0"/>
              <a:t>УГЛЕВОДОРОДЫ: </a:t>
            </a:r>
            <a:r>
              <a:rPr lang="ru-RU" dirty="0" smtClean="0"/>
              <a:t> </a:t>
            </a:r>
          </a:p>
          <a:p>
            <a:r>
              <a:rPr lang="ru-RU" sz="3600" b="1" i="1" dirty="0" smtClean="0"/>
              <a:t>получение и свойства</a:t>
            </a:r>
            <a:endParaRPr lang="ru-RU" sz="36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038611" y="6093296"/>
            <a:ext cx="6193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УЧИТЕЛЬ ХИМИИ :  МАКАРКИНА М.А.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84784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C</a:t>
            </a:r>
            <a:r>
              <a:rPr lang="en-US" sz="3200" b="1" dirty="0" err="1" smtClean="0">
                <a:latin typeface="Calibri"/>
              </a:rPr>
              <a:t>₂</a:t>
            </a:r>
            <a:r>
              <a:rPr lang="en-US" sz="3200" b="1" dirty="0" err="1" smtClean="0"/>
              <a:t>H</a:t>
            </a:r>
            <a:r>
              <a:rPr lang="en-US" sz="3200" b="1" dirty="0" err="1" smtClean="0">
                <a:latin typeface="Calibri"/>
              </a:rPr>
              <a:t>₅</a:t>
            </a:r>
            <a:r>
              <a:rPr lang="en-US" sz="3200" b="1" dirty="0" err="1" smtClean="0"/>
              <a:t>Cl</a:t>
            </a:r>
            <a:r>
              <a:rPr lang="en-US" sz="3600" b="1" dirty="0" smtClean="0">
                <a:latin typeface="Calibri"/>
              </a:rPr>
              <a:t>           </a:t>
            </a:r>
            <a:r>
              <a:rPr lang="ru-RU" sz="3600" b="1" dirty="0" smtClean="0">
                <a:latin typeface="Calibri"/>
              </a:rPr>
              <a:t>А            Б             В            Г           Д</a:t>
            </a:r>
          </a:p>
          <a:p>
            <a:endParaRPr lang="ru-RU" sz="3600" b="1" dirty="0" smtClean="0">
              <a:latin typeface="Calibri"/>
            </a:endParaRPr>
          </a:p>
          <a:p>
            <a:r>
              <a:rPr lang="ru-RU" sz="3600" b="1" dirty="0" smtClean="0">
                <a:latin typeface="Calibri"/>
              </a:rPr>
              <a:t>                                                                          </a:t>
            </a:r>
          </a:p>
          <a:p>
            <a:r>
              <a:rPr lang="ru-RU" sz="3600" b="1" dirty="0" smtClean="0">
                <a:latin typeface="Calibri"/>
              </a:rPr>
              <a:t>                                </a:t>
            </a:r>
            <a:r>
              <a:rPr lang="en-US" sz="3600" b="1" dirty="0" smtClean="0">
                <a:latin typeface="Calibri"/>
              </a:rPr>
              <a:t> </a:t>
            </a:r>
            <a:r>
              <a:rPr lang="ru-RU" sz="3600" b="1" dirty="0" smtClean="0">
                <a:latin typeface="Calibri"/>
              </a:rPr>
              <a:t>                                  Е</a:t>
            </a:r>
          </a:p>
          <a:p>
            <a:r>
              <a:rPr lang="ru-RU" sz="3600" b="1" dirty="0" smtClean="0">
                <a:latin typeface="Calibri"/>
              </a:rPr>
              <a:t>                                                      </a:t>
            </a:r>
            <a:endParaRPr lang="ru-RU" sz="3600" b="1" dirty="0"/>
          </a:p>
        </p:txBody>
      </p:sp>
      <p:sp>
        <p:nvSpPr>
          <p:cNvPr id="3" name="Стрелка вправо 2"/>
          <p:cNvSpPr/>
          <p:nvPr/>
        </p:nvSpPr>
        <p:spPr>
          <a:xfrm>
            <a:off x="1475656" y="15567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2915816" y="15567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4427984" y="15567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5940152" y="15567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7380312" y="15567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403648" y="1196752"/>
            <a:ext cx="1085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NaOH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403648" y="1844824"/>
            <a:ext cx="1075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спирт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915816" y="1196752"/>
            <a:ext cx="798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</a:t>
            </a:r>
            <a:r>
              <a:rPr lang="en-US" sz="2400" b="1" dirty="0" smtClean="0">
                <a:latin typeface="Calibri"/>
              </a:rPr>
              <a:t>₂</a:t>
            </a:r>
            <a:r>
              <a:rPr lang="en-US" sz="2400" b="1" dirty="0" smtClean="0"/>
              <a:t>O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915816" y="1916832"/>
            <a:ext cx="9557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</a:t>
            </a:r>
            <a:r>
              <a:rPr lang="en-US" sz="2000" b="1" dirty="0" smtClean="0">
                <a:latin typeface="Calibri"/>
              </a:rPr>
              <a:t>₃</a:t>
            </a:r>
            <a:r>
              <a:rPr lang="en-US" sz="2000" b="1" dirty="0" smtClean="0"/>
              <a:t>PO</a:t>
            </a:r>
            <a:r>
              <a:rPr lang="en-US" sz="2000" b="1" dirty="0" smtClean="0">
                <a:latin typeface="Calibri"/>
              </a:rPr>
              <a:t>₄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995936" y="1196752"/>
            <a:ext cx="1730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Al</a:t>
            </a:r>
            <a:r>
              <a:rPr lang="en-US" sz="2400" b="1" dirty="0" err="1" smtClean="0">
                <a:latin typeface="Calibri"/>
              </a:rPr>
              <a:t>₂</a:t>
            </a:r>
            <a:r>
              <a:rPr lang="en-US" sz="2400" b="1" dirty="0" err="1" smtClean="0"/>
              <a:t>O</a:t>
            </a:r>
            <a:r>
              <a:rPr lang="en-US" sz="2400" b="1" dirty="0" err="1" smtClean="0">
                <a:latin typeface="Calibri"/>
              </a:rPr>
              <a:t>₃,</a:t>
            </a:r>
            <a:r>
              <a:rPr lang="en-US" sz="2400" b="1" dirty="0" err="1" smtClean="0"/>
              <a:t>ZnO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355976" y="1916832"/>
            <a:ext cx="936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alibri"/>
              </a:rPr>
              <a:t>425⁰C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012160" y="1196752"/>
            <a:ext cx="625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Br</a:t>
            </a:r>
            <a:r>
              <a:rPr lang="en-US" sz="2400" b="1" dirty="0" smtClean="0">
                <a:latin typeface="Calibri"/>
              </a:rPr>
              <a:t>₂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012160" y="1916832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</a:t>
            </a:r>
            <a:r>
              <a:rPr lang="en-US" sz="2000" b="1" dirty="0" smtClean="0">
                <a:latin typeface="Calibri"/>
              </a:rPr>
              <a:t>₂</a:t>
            </a:r>
            <a:r>
              <a:rPr lang="en-US" sz="2000" b="1" dirty="0" smtClean="0"/>
              <a:t>O</a:t>
            </a:r>
            <a:endParaRPr lang="ru-RU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452320" y="1124744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</a:t>
            </a:r>
            <a:r>
              <a:rPr lang="en-US" sz="2400" b="1" dirty="0" smtClean="0">
                <a:latin typeface="Calibri"/>
              </a:rPr>
              <a:t>₂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236296" y="1916832"/>
            <a:ext cx="1222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kat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</a:t>
            </a:r>
            <a:r>
              <a:rPr lang="en-US" sz="2400" b="1" dirty="0" err="1" smtClean="0">
                <a:latin typeface="Calibri"/>
              </a:rPr>
              <a:t>⁰C</a:t>
            </a:r>
            <a:endParaRPr lang="ru-RU" sz="2400" b="1" dirty="0"/>
          </a:p>
        </p:txBody>
      </p:sp>
      <p:sp>
        <p:nvSpPr>
          <p:cNvPr id="18" name="Стрелка вниз 17"/>
          <p:cNvSpPr/>
          <p:nvPr/>
        </p:nvSpPr>
        <p:spPr>
          <a:xfrm>
            <a:off x="6876256" y="227687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868144" y="2492896"/>
            <a:ext cx="259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полимеризация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1560" y="620688"/>
            <a:ext cx="48125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Найдите соответствие:</a:t>
            </a:r>
            <a:endParaRPr lang="ru-RU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23528" y="3212976"/>
            <a:ext cx="30373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А          </a:t>
            </a:r>
            <a:r>
              <a:rPr lang="en-US" sz="2800" b="1" dirty="0" smtClean="0"/>
              <a:t> </a:t>
            </a:r>
            <a:r>
              <a:rPr lang="en-US" sz="2800" b="1" dirty="0" smtClean="0">
                <a:latin typeface="Calibri"/>
              </a:rPr>
              <a:t>1)</a:t>
            </a:r>
            <a:r>
              <a:rPr lang="en-US" sz="2800" b="1" dirty="0" smtClean="0"/>
              <a:t>C</a:t>
            </a:r>
            <a:r>
              <a:rPr lang="en-US" sz="2800" b="1" dirty="0" smtClean="0">
                <a:latin typeface="Calibri"/>
              </a:rPr>
              <a:t>₂</a:t>
            </a:r>
            <a:r>
              <a:rPr lang="en-US" sz="2800" b="1" dirty="0" smtClean="0"/>
              <a:t>H</a:t>
            </a:r>
            <a:r>
              <a:rPr lang="en-US" sz="2800" b="1" dirty="0" smtClean="0">
                <a:latin typeface="Calibri"/>
              </a:rPr>
              <a:t>₅</a:t>
            </a:r>
            <a:r>
              <a:rPr lang="en-US" sz="2800" b="1" dirty="0" smtClean="0"/>
              <a:t>OH</a:t>
            </a:r>
            <a:endParaRPr lang="ru-RU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23528" y="3645024"/>
            <a:ext cx="2544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Б           </a:t>
            </a:r>
            <a:r>
              <a:rPr lang="ru-RU" sz="2800" b="1" dirty="0" smtClean="0">
                <a:latin typeface="Calibri"/>
              </a:rPr>
              <a:t>2</a:t>
            </a:r>
            <a:r>
              <a:rPr lang="en-US" sz="2800" b="1" dirty="0" smtClean="0">
                <a:latin typeface="Calibri"/>
              </a:rPr>
              <a:t>)</a:t>
            </a:r>
            <a:r>
              <a:rPr lang="en-US" sz="2800" b="1" dirty="0" smtClean="0"/>
              <a:t>C</a:t>
            </a:r>
            <a:r>
              <a:rPr lang="en-US" sz="2800" b="1" dirty="0" smtClean="0">
                <a:latin typeface="Calibri"/>
              </a:rPr>
              <a:t>₂</a:t>
            </a:r>
            <a:r>
              <a:rPr lang="en-US" sz="2800" b="1" dirty="0" smtClean="0"/>
              <a:t>H</a:t>
            </a:r>
            <a:r>
              <a:rPr lang="ru-RU" sz="2800" b="1" dirty="0" smtClean="0">
                <a:latin typeface="Calibri"/>
              </a:rPr>
              <a:t>₄</a:t>
            </a:r>
            <a:endParaRPr lang="ru-RU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23528" y="4077072"/>
            <a:ext cx="53976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В      </a:t>
            </a:r>
            <a:r>
              <a:rPr lang="en-US" sz="2800" b="1" dirty="0" smtClean="0"/>
              <a:t>     </a:t>
            </a:r>
            <a:r>
              <a:rPr lang="en-US" sz="2800" b="1" dirty="0" smtClean="0">
                <a:latin typeface="Calibri"/>
              </a:rPr>
              <a:t>3)</a:t>
            </a:r>
            <a:r>
              <a:rPr lang="ru-RU" sz="2800" b="1" dirty="0" smtClean="0"/>
              <a:t>(</a:t>
            </a:r>
            <a:r>
              <a:rPr lang="ru-RU" sz="2800" b="1" dirty="0" smtClean="0">
                <a:latin typeface="Calibri"/>
              </a:rPr>
              <a:t>—</a:t>
            </a:r>
            <a:r>
              <a:rPr lang="en-US" sz="2800" b="1" dirty="0" smtClean="0">
                <a:latin typeface="Calibri"/>
              </a:rPr>
              <a:t>CH₂—CH=CH—CH₂—)</a:t>
            </a:r>
            <a:endParaRPr lang="ru-RU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436096" y="4221088"/>
            <a:ext cx="373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/>
              </a:rPr>
              <a:t>n</a:t>
            </a:r>
            <a:endParaRPr lang="ru-RU" sz="2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51520" y="4509120"/>
            <a:ext cx="4350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 </a:t>
            </a:r>
            <a:r>
              <a:rPr lang="ru-RU" sz="2800" b="1" dirty="0" smtClean="0"/>
              <a:t>Г          </a:t>
            </a:r>
            <a:r>
              <a:rPr lang="en-US" sz="2800" b="1" dirty="0" smtClean="0"/>
              <a:t> </a:t>
            </a:r>
            <a:r>
              <a:rPr lang="en-US" sz="2800" b="1" dirty="0" smtClean="0">
                <a:latin typeface="Calibri"/>
              </a:rPr>
              <a:t>4)</a:t>
            </a:r>
            <a:r>
              <a:rPr lang="en-US" sz="2400" b="1" dirty="0" smtClean="0"/>
              <a:t>CH</a:t>
            </a:r>
            <a:r>
              <a:rPr lang="en-US" sz="2800" b="1" dirty="0" smtClean="0">
                <a:latin typeface="Calibri"/>
              </a:rPr>
              <a:t>₂=CH—CH=CH₂</a:t>
            </a:r>
            <a:endParaRPr lang="ru-RU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79512" y="5013176"/>
            <a:ext cx="52141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  </a:t>
            </a:r>
            <a:r>
              <a:rPr lang="ru-RU" sz="2800" b="1" dirty="0" smtClean="0"/>
              <a:t>Д         </a:t>
            </a:r>
            <a:r>
              <a:rPr lang="en-US" sz="2800" b="1" dirty="0" smtClean="0"/>
              <a:t> </a:t>
            </a:r>
            <a:r>
              <a:rPr lang="ru-RU" sz="2800" b="1" dirty="0" smtClean="0">
                <a:latin typeface="Calibri"/>
              </a:rPr>
              <a:t>5</a:t>
            </a:r>
            <a:r>
              <a:rPr lang="en-US" sz="2800" b="1" dirty="0" smtClean="0">
                <a:latin typeface="Calibri"/>
              </a:rPr>
              <a:t>)</a:t>
            </a:r>
            <a:r>
              <a:rPr lang="en-US" sz="2400" b="1" dirty="0" err="1" smtClean="0"/>
              <a:t>CH</a:t>
            </a:r>
            <a:r>
              <a:rPr lang="en-US" sz="2800" b="1" dirty="0" err="1" smtClean="0">
                <a:latin typeface="Calibri"/>
              </a:rPr>
              <a:t>₂Br</a:t>
            </a:r>
            <a:r>
              <a:rPr lang="en-US" sz="2800" b="1" dirty="0" smtClean="0">
                <a:latin typeface="Calibri"/>
              </a:rPr>
              <a:t>—CH=CH—</a:t>
            </a:r>
            <a:r>
              <a:rPr lang="en-US" sz="2800" b="1" dirty="0" err="1" smtClean="0">
                <a:latin typeface="Calibri"/>
              </a:rPr>
              <a:t>CH₂Br</a:t>
            </a:r>
            <a:endParaRPr lang="ru-RU" sz="2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0" y="5517232"/>
            <a:ext cx="5816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    </a:t>
            </a:r>
            <a:r>
              <a:rPr lang="ru-RU" sz="2800" b="1" dirty="0" smtClean="0"/>
              <a:t>Е          </a:t>
            </a:r>
            <a:r>
              <a:rPr lang="en-US" sz="2800" b="1" dirty="0" smtClean="0"/>
              <a:t> </a:t>
            </a:r>
            <a:r>
              <a:rPr lang="ru-RU" sz="2800" b="1" dirty="0" smtClean="0">
                <a:latin typeface="Calibri"/>
              </a:rPr>
              <a:t>6</a:t>
            </a:r>
            <a:r>
              <a:rPr lang="en-US" sz="2800" b="1" dirty="0" smtClean="0">
                <a:latin typeface="Calibri"/>
              </a:rPr>
              <a:t>)</a:t>
            </a:r>
            <a:r>
              <a:rPr lang="en-US" sz="2400" b="1" dirty="0" err="1" smtClean="0"/>
              <a:t>BrCH</a:t>
            </a:r>
            <a:r>
              <a:rPr lang="en-US" sz="2400" b="1" dirty="0" smtClean="0">
                <a:latin typeface="Calibri"/>
              </a:rPr>
              <a:t>₂</a:t>
            </a:r>
            <a:r>
              <a:rPr lang="en-US" sz="2800" b="1" dirty="0" smtClean="0">
                <a:latin typeface="Calibri"/>
              </a:rPr>
              <a:t>—CH₂—CH₂—</a:t>
            </a:r>
            <a:r>
              <a:rPr lang="en-US" sz="2800" b="1" dirty="0" err="1" smtClean="0">
                <a:latin typeface="Calibri"/>
              </a:rPr>
              <a:t>CH₂Br</a:t>
            </a:r>
            <a:endParaRPr lang="ru-RU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23528" y="6021288"/>
            <a:ext cx="8224111" cy="58477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А</a:t>
            </a:r>
            <a:r>
              <a:rPr lang="ru-RU" sz="3200" b="1" dirty="0" smtClean="0"/>
              <a:t> -  </a:t>
            </a:r>
            <a:r>
              <a:rPr lang="ru-RU" sz="3200" b="1" dirty="0" smtClean="0">
                <a:latin typeface="Calibri"/>
              </a:rPr>
              <a:t>2;      Б – 1;     В -  4;    Г  -  5;    Д  -  6;    Е  -  3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908720"/>
            <a:ext cx="6171946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Calibri"/>
              </a:rPr>
              <a:t>1)</a:t>
            </a:r>
            <a:r>
              <a:rPr lang="ru-RU" sz="2800" b="1" dirty="0" smtClean="0">
                <a:latin typeface="Calibri"/>
              </a:rPr>
              <a:t>    </a:t>
            </a:r>
            <a:r>
              <a:rPr lang="en-US" sz="2800" b="1" dirty="0" err="1" smtClean="0"/>
              <a:t>C</a:t>
            </a:r>
            <a:r>
              <a:rPr lang="en-US" sz="2800" b="1" dirty="0" err="1" smtClean="0">
                <a:latin typeface="Calibri"/>
              </a:rPr>
              <a:t>₂</a:t>
            </a:r>
            <a:r>
              <a:rPr lang="en-US" sz="2800" b="1" dirty="0" err="1" smtClean="0"/>
              <a:t>H</a:t>
            </a:r>
            <a:r>
              <a:rPr lang="en-US" sz="2800" b="1" dirty="0" err="1" smtClean="0">
                <a:latin typeface="Calibri"/>
              </a:rPr>
              <a:t>₅</a:t>
            </a:r>
            <a:r>
              <a:rPr lang="en-US" sz="2800" b="1" dirty="0" err="1" smtClean="0"/>
              <a:t>Cl</a:t>
            </a:r>
            <a:r>
              <a:rPr lang="en-US" sz="2800" b="1" dirty="0" smtClean="0"/>
              <a:t>  + </a:t>
            </a:r>
            <a:r>
              <a:rPr lang="en-US" sz="2800" b="1" dirty="0" err="1" smtClean="0"/>
              <a:t>NaOH</a:t>
            </a:r>
            <a:r>
              <a:rPr lang="en-US" sz="2800" b="1" dirty="0" smtClean="0"/>
              <a:t>  </a:t>
            </a:r>
            <a:r>
              <a:rPr lang="en-US" sz="2800" b="1" dirty="0" smtClean="0">
                <a:latin typeface="Calibri"/>
              </a:rPr>
              <a:t>→ </a:t>
            </a:r>
            <a:r>
              <a:rPr lang="en-US" sz="2800" b="1" dirty="0" smtClean="0"/>
              <a:t>C</a:t>
            </a:r>
            <a:r>
              <a:rPr lang="en-US" sz="2800" b="1" dirty="0" smtClean="0">
                <a:latin typeface="Calibri"/>
              </a:rPr>
              <a:t>₂</a:t>
            </a:r>
            <a:r>
              <a:rPr lang="en-US" sz="2800" b="1" dirty="0" smtClean="0"/>
              <a:t>H</a:t>
            </a:r>
            <a:r>
              <a:rPr lang="en-US" sz="2800" b="1" dirty="0" smtClean="0">
                <a:latin typeface="Calibri"/>
              </a:rPr>
              <a:t>₄</a:t>
            </a:r>
            <a:r>
              <a:rPr lang="en-US" sz="2800" b="1" dirty="0" smtClean="0"/>
              <a:t>  +  </a:t>
            </a:r>
            <a:r>
              <a:rPr lang="en-US" sz="2800" b="1" dirty="0" err="1" smtClean="0"/>
              <a:t>NaCl</a:t>
            </a:r>
            <a:endParaRPr lang="en-US" sz="2800" b="1" dirty="0" smtClean="0"/>
          </a:p>
          <a:p>
            <a:pPr marL="514350" indent="-514350"/>
            <a:r>
              <a:rPr lang="en-US" sz="2800" b="1" dirty="0" smtClean="0"/>
              <a:t>                        (</a:t>
            </a:r>
            <a:r>
              <a:rPr lang="ru-RU" sz="2800" b="1" dirty="0" smtClean="0"/>
              <a:t>спирт</a:t>
            </a:r>
            <a:r>
              <a:rPr lang="en-US" sz="2800" b="1" dirty="0" smtClean="0"/>
              <a:t>)</a:t>
            </a:r>
            <a:endParaRPr lang="ru-RU" sz="2800" b="1" dirty="0" smtClean="0"/>
          </a:p>
          <a:p>
            <a:pPr marL="514350" indent="-514350">
              <a:buAutoNum type="arabicParenR" startAt="2"/>
            </a:pPr>
            <a:r>
              <a:rPr lang="en-US" sz="3200" b="1" dirty="0" smtClean="0">
                <a:latin typeface="Calibri"/>
              </a:rPr>
              <a:t> C₂H₄  + H₂O → C₂H₅OH</a:t>
            </a:r>
          </a:p>
          <a:p>
            <a:pPr marL="514350" indent="-514350"/>
            <a:r>
              <a:rPr lang="en-US" sz="2800" b="1" dirty="0" smtClean="0">
                <a:latin typeface="Calibri"/>
              </a:rPr>
              <a:t>                     (</a:t>
            </a:r>
            <a:r>
              <a:rPr lang="en-US" sz="2400" b="1" dirty="0" smtClean="0">
                <a:latin typeface="Calibri"/>
              </a:rPr>
              <a:t>H₃PO₄)</a:t>
            </a:r>
          </a:p>
          <a:p>
            <a:pPr marL="514350" indent="-514350"/>
            <a:r>
              <a:rPr lang="en-US" sz="2400" b="1" dirty="0" smtClean="0">
                <a:latin typeface="Calibri"/>
              </a:rPr>
              <a:t>                        </a:t>
            </a:r>
          </a:p>
          <a:p>
            <a:pPr marL="514350" indent="-514350"/>
            <a:r>
              <a:rPr lang="en-US" sz="3200" b="1" dirty="0" smtClean="0">
                <a:latin typeface="Calibri"/>
              </a:rPr>
              <a:t>3</a:t>
            </a:r>
            <a:r>
              <a:rPr lang="en-US" sz="2800" b="1" dirty="0" smtClean="0">
                <a:latin typeface="Calibri"/>
              </a:rPr>
              <a:t>)   </a:t>
            </a:r>
            <a:r>
              <a:rPr lang="en-US" sz="3200" b="1" dirty="0" smtClean="0">
                <a:latin typeface="Calibri"/>
              </a:rPr>
              <a:t>C₂H₅OH   →   CH₂=CH—CH=CH₂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771800" y="2924944"/>
            <a:ext cx="8844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 </a:t>
            </a:r>
            <a:r>
              <a:rPr lang="en-US" sz="2000" b="1" dirty="0" err="1" smtClean="0"/>
              <a:t>Al</a:t>
            </a:r>
            <a:r>
              <a:rPr lang="en-US" sz="2000" b="1" dirty="0" err="1" smtClean="0">
                <a:latin typeface="Calibri"/>
              </a:rPr>
              <a:t>₂</a:t>
            </a:r>
            <a:r>
              <a:rPr lang="en-US" sz="2000" b="1" dirty="0" err="1" smtClean="0"/>
              <a:t>O</a:t>
            </a:r>
            <a:r>
              <a:rPr lang="en-US" sz="2000" b="1" dirty="0" smtClean="0">
                <a:latin typeface="Calibri"/>
              </a:rPr>
              <a:t>₃</a:t>
            </a: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43808" y="3501008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alibri"/>
              </a:rPr>
              <a:t>425⁰C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005064"/>
            <a:ext cx="92223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alibri"/>
              </a:rPr>
              <a:t>  </a:t>
            </a:r>
            <a:r>
              <a:rPr lang="ru-RU" sz="3200" b="1" dirty="0" smtClean="0">
                <a:latin typeface="Calibri"/>
              </a:rPr>
              <a:t>4)</a:t>
            </a:r>
            <a:r>
              <a:rPr lang="en-US" sz="3200" b="1" dirty="0" smtClean="0">
                <a:latin typeface="Calibri"/>
              </a:rPr>
              <a:t>CH₂=CH—CH=CH₂  + Br₂ → </a:t>
            </a:r>
            <a:r>
              <a:rPr lang="en-US" sz="3200" b="1" dirty="0" err="1" smtClean="0">
                <a:latin typeface="Calibri"/>
              </a:rPr>
              <a:t>CH₂Br</a:t>
            </a:r>
            <a:r>
              <a:rPr lang="en-US" sz="3200" b="1" dirty="0" smtClean="0">
                <a:latin typeface="Calibri"/>
              </a:rPr>
              <a:t>—CH=CH—</a:t>
            </a:r>
            <a:r>
              <a:rPr lang="en-US" sz="3200" b="1" dirty="0" err="1" smtClean="0">
                <a:latin typeface="Calibri"/>
              </a:rPr>
              <a:t>CH₂Br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5492" y="4797152"/>
            <a:ext cx="92368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alibri"/>
              </a:rPr>
              <a:t> </a:t>
            </a:r>
            <a:r>
              <a:rPr lang="ru-RU" sz="3200" b="1" dirty="0" smtClean="0">
                <a:latin typeface="Calibri"/>
              </a:rPr>
              <a:t>5)</a:t>
            </a:r>
            <a:r>
              <a:rPr lang="en-US" sz="3200" b="1" dirty="0" smtClean="0">
                <a:latin typeface="Calibri"/>
              </a:rPr>
              <a:t> </a:t>
            </a:r>
            <a:r>
              <a:rPr lang="en-US" sz="3200" b="1" dirty="0" err="1" smtClean="0">
                <a:latin typeface="Calibri"/>
              </a:rPr>
              <a:t>CH₂Br</a:t>
            </a:r>
            <a:r>
              <a:rPr lang="en-US" sz="3200" b="1" dirty="0" smtClean="0">
                <a:latin typeface="Calibri"/>
              </a:rPr>
              <a:t>-CH=CH-</a:t>
            </a:r>
            <a:r>
              <a:rPr lang="en-US" sz="3200" b="1" dirty="0" err="1" smtClean="0">
                <a:latin typeface="Calibri"/>
              </a:rPr>
              <a:t>CH₂Br</a:t>
            </a:r>
            <a:r>
              <a:rPr lang="en-US" sz="3200" b="1" dirty="0" smtClean="0">
                <a:latin typeface="Calibri"/>
              </a:rPr>
              <a:t> + H₂ →</a:t>
            </a:r>
            <a:r>
              <a:rPr lang="en-US" sz="3200" b="1" dirty="0" err="1" smtClean="0">
                <a:latin typeface="Calibri"/>
              </a:rPr>
              <a:t>CH₂Br</a:t>
            </a:r>
            <a:r>
              <a:rPr lang="en-US" sz="3200" b="1" dirty="0" smtClean="0">
                <a:latin typeface="Calibri"/>
              </a:rPr>
              <a:t>-CH₂-CH₂-</a:t>
            </a:r>
            <a:r>
              <a:rPr lang="en-US" sz="3200" b="1" dirty="0" err="1" smtClean="0">
                <a:latin typeface="Calibri"/>
              </a:rPr>
              <a:t>CH₂Br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4581128"/>
            <a:ext cx="1151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kat,t</a:t>
            </a:r>
            <a:r>
              <a:rPr lang="en-US" sz="2400" b="1" dirty="0" err="1" smtClean="0">
                <a:latin typeface="Calibri"/>
              </a:rPr>
              <a:t>⁰C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733256"/>
            <a:ext cx="8892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Calibri"/>
              </a:rPr>
              <a:t>  6)</a:t>
            </a:r>
            <a:r>
              <a:rPr lang="en-US" sz="3200" b="1" dirty="0" smtClean="0">
                <a:latin typeface="Calibri"/>
              </a:rPr>
              <a:t> CH₂=CH-CH=CH₂  → (-CH₂-CH=CH-CH₂-)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164288" y="5949280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alibri"/>
              </a:rPr>
              <a:t>n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627784" y="6165304"/>
            <a:ext cx="30062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полимеризация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52374" y="1700808"/>
            <a:ext cx="2191626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CH₃-CH₂-OH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 rot="21286465">
            <a:off x="5436096" y="1844824"/>
            <a:ext cx="14824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836712"/>
            <a:ext cx="78506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Напишите   уравнения   реакций   согласно </a:t>
            </a:r>
          </a:p>
          <a:p>
            <a:pPr algn="ctr"/>
            <a:r>
              <a:rPr lang="ru-RU" sz="2800" b="1" dirty="0" smtClean="0"/>
              <a:t>цепочке   превращений: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276872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</a:rPr>
              <a:t>CaC</a:t>
            </a:r>
            <a:r>
              <a:rPr lang="en-US" sz="2800" b="1" dirty="0" smtClean="0">
                <a:solidFill>
                  <a:srgbClr val="7030A0"/>
                </a:solidFill>
                <a:latin typeface="Calibri"/>
              </a:rPr>
              <a:t>₂  →  </a:t>
            </a:r>
            <a:r>
              <a:rPr lang="en-US" sz="2800" b="1" dirty="0" smtClean="0">
                <a:solidFill>
                  <a:srgbClr val="7030A0"/>
                </a:solidFill>
              </a:rPr>
              <a:t>C</a:t>
            </a:r>
            <a:r>
              <a:rPr lang="en-US" sz="2800" b="1" dirty="0" smtClean="0">
                <a:solidFill>
                  <a:srgbClr val="7030A0"/>
                </a:solidFill>
                <a:latin typeface="Calibri"/>
              </a:rPr>
              <a:t>₂</a:t>
            </a:r>
            <a:r>
              <a:rPr lang="en-US" sz="2800" b="1" dirty="0" smtClean="0">
                <a:solidFill>
                  <a:srgbClr val="7030A0"/>
                </a:solidFill>
              </a:rPr>
              <a:t>H</a:t>
            </a:r>
            <a:r>
              <a:rPr lang="en-US" sz="2800" b="1" dirty="0" smtClean="0">
                <a:solidFill>
                  <a:srgbClr val="7030A0"/>
                </a:solidFill>
                <a:latin typeface="Calibri"/>
              </a:rPr>
              <a:t>₂  → C₂H₄  →  </a:t>
            </a:r>
            <a:r>
              <a:rPr lang="en-US" sz="2800" b="1" dirty="0" err="1" smtClean="0">
                <a:solidFill>
                  <a:srgbClr val="7030A0"/>
                </a:solidFill>
                <a:latin typeface="Calibri"/>
              </a:rPr>
              <a:t>C₂H₄Cl</a:t>
            </a:r>
            <a:r>
              <a:rPr lang="en-US" sz="2800" b="1" dirty="0" smtClean="0">
                <a:solidFill>
                  <a:srgbClr val="7030A0"/>
                </a:solidFill>
                <a:latin typeface="Calibri"/>
              </a:rPr>
              <a:t> ₂ →  C₂H₂ →  CH₃−CHO</a:t>
            </a:r>
          </a:p>
          <a:p>
            <a:r>
              <a:rPr lang="en-US" sz="2800" b="1" dirty="0" smtClean="0">
                <a:solidFill>
                  <a:srgbClr val="7030A0"/>
                </a:solidFill>
                <a:latin typeface="Calibri"/>
              </a:rPr>
              <a:t>                      ↓                                                                    ↓</a:t>
            </a:r>
          </a:p>
          <a:p>
            <a:r>
              <a:rPr lang="en-US" sz="2800" b="1" dirty="0" smtClean="0">
                <a:solidFill>
                  <a:srgbClr val="7030A0"/>
                </a:solidFill>
                <a:latin typeface="Calibri"/>
              </a:rPr>
              <a:t>                    C₆H₆                                                                  CO₂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3861048"/>
            <a:ext cx="31598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Calibri"/>
              </a:rPr>
              <a:t>1)    </a:t>
            </a:r>
            <a:r>
              <a:rPr lang="en-US" sz="3200" b="1" dirty="0" err="1" smtClean="0">
                <a:solidFill>
                  <a:srgbClr val="7030A0"/>
                </a:solidFill>
                <a:latin typeface="Calibri"/>
              </a:rPr>
              <a:t>CaC</a:t>
            </a:r>
            <a:r>
              <a:rPr lang="en-US" sz="3200" b="1" dirty="0" smtClean="0">
                <a:solidFill>
                  <a:srgbClr val="7030A0"/>
                </a:solidFill>
                <a:latin typeface="Calibri"/>
              </a:rPr>
              <a:t>₂  →  C₂H₂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4437112"/>
            <a:ext cx="49455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CaC</a:t>
            </a:r>
            <a:r>
              <a:rPr lang="en-US" sz="2800" b="1" dirty="0" smtClean="0">
                <a:latin typeface="Calibri"/>
              </a:rPr>
              <a:t>₂  +  2H₂O  =  C₂H₂ + Ca(OH)₂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5085184"/>
            <a:ext cx="31614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Calibri"/>
              </a:rPr>
              <a:t>2)</a:t>
            </a:r>
            <a:r>
              <a:rPr lang="en-US" sz="3200" b="1" dirty="0" smtClean="0">
                <a:solidFill>
                  <a:srgbClr val="7030A0"/>
                </a:solidFill>
                <a:latin typeface="Calibri"/>
              </a:rPr>
              <a:t>    C₂H₂  →  C₂H₄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5805264"/>
            <a:ext cx="28761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Calibri"/>
              </a:rPr>
              <a:t>C₂H₂  +  H₂  =  C₂H₄</a:t>
            </a:r>
            <a:endParaRPr lang="ru-RU" sz="2800" b="1" dirty="0"/>
          </a:p>
        </p:txBody>
      </p:sp>
      <p:pic>
        <p:nvPicPr>
          <p:cNvPr id="8" name="Рисунок 7" descr="этиле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5157192"/>
            <a:ext cx="1678310" cy="1176386"/>
          </a:xfrm>
          <a:prstGeom prst="rect">
            <a:avLst/>
          </a:prstGeom>
        </p:spPr>
      </p:pic>
      <p:pic>
        <p:nvPicPr>
          <p:cNvPr id="9" name="Рисунок 8" descr="ацетиле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3068960"/>
            <a:ext cx="1371600" cy="1371600"/>
          </a:xfrm>
          <a:prstGeom prst="rect">
            <a:avLst/>
          </a:prstGeom>
        </p:spPr>
      </p:pic>
      <p:sp>
        <p:nvSpPr>
          <p:cNvPr id="10" name="Выгнутая вверх стрелка 9"/>
          <p:cNvSpPr/>
          <p:nvPr/>
        </p:nvSpPr>
        <p:spPr>
          <a:xfrm rot="20587318">
            <a:off x="3213886" y="3434815"/>
            <a:ext cx="2080248" cy="37778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359842">
            <a:off x="3861334" y="5335953"/>
            <a:ext cx="205852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548680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Calibri"/>
              </a:rPr>
              <a:t>3)</a:t>
            </a:r>
            <a:r>
              <a:rPr lang="en-US" sz="3200" b="1" dirty="0" smtClean="0">
                <a:solidFill>
                  <a:srgbClr val="7030A0"/>
                </a:solidFill>
                <a:latin typeface="Calibri"/>
              </a:rPr>
              <a:t>    C₂H₄    →   </a:t>
            </a:r>
            <a:r>
              <a:rPr lang="en-US" sz="3200" b="1" dirty="0" err="1" smtClean="0">
                <a:solidFill>
                  <a:srgbClr val="7030A0"/>
                </a:solidFill>
                <a:latin typeface="Calibri"/>
              </a:rPr>
              <a:t>C₂H₄Cl</a:t>
            </a:r>
            <a:r>
              <a:rPr lang="en-US" sz="3200" b="1" dirty="0" smtClean="0">
                <a:solidFill>
                  <a:srgbClr val="7030A0"/>
                </a:solidFill>
                <a:latin typeface="Calibri"/>
              </a:rPr>
              <a:t>₂  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052736"/>
            <a:ext cx="509947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CH</a:t>
            </a:r>
            <a:r>
              <a:rPr lang="en-US" sz="2800" b="1" dirty="0" smtClean="0">
                <a:latin typeface="Calibri"/>
              </a:rPr>
              <a:t>₂=</a:t>
            </a:r>
            <a:r>
              <a:rPr lang="en-US" sz="3200" b="1" dirty="0" smtClean="0">
                <a:latin typeface="Calibri"/>
              </a:rPr>
              <a:t>CH</a:t>
            </a:r>
            <a:r>
              <a:rPr lang="en-US" sz="2800" b="1" dirty="0" smtClean="0">
                <a:latin typeface="Calibri"/>
              </a:rPr>
              <a:t>₂   +   </a:t>
            </a:r>
            <a:r>
              <a:rPr lang="en-US" sz="3200" b="1" dirty="0" err="1" smtClean="0">
                <a:latin typeface="Calibri"/>
              </a:rPr>
              <a:t>Cl</a:t>
            </a:r>
            <a:r>
              <a:rPr lang="en-US" sz="3200" b="1" dirty="0" smtClean="0">
                <a:latin typeface="Calibri"/>
              </a:rPr>
              <a:t>₂  →   CH₂−CH₂</a:t>
            </a:r>
          </a:p>
          <a:p>
            <a:r>
              <a:rPr lang="en-US" sz="3200" b="1" dirty="0" smtClean="0">
                <a:latin typeface="Calibri"/>
              </a:rPr>
              <a:t>                                     |      |</a:t>
            </a:r>
          </a:p>
          <a:p>
            <a:r>
              <a:rPr lang="en-US" sz="3200" b="1" dirty="0" smtClean="0">
                <a:latin typeface="Calibri"/>
              </a:rPr>
              <a:t>                                    </a:t>
            </a:r>
            <a:r>
              <a:rPr lang="en-US" sz="3200" b="1" dirty="0" err="1" smtClean="0">
                <a:latin typeface="Calibri"/>
              </a:rPr>
              <a:t>Cl</a:t>
            </a:r>
            <a:r>
              <a:rPr lang="en-US" sz="3200" b="1" dirty="0" smtClean="0">
                <a:latin typeface="Calibri"/>
              </a:rPr>
              <a:t>      </a:t>
            </a:r>
            <a:r>
              <a:rPr lang="en-US" sz="3200" b="1" dirty="0" err="1" smtClean="0">
                <a:latin typeface="Calibri"/>
              </a:rPr>
              <a:t>Cl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2420888"/>
            <a:ext cx="77857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Calibri"/>
              </a:rPr>
              <a:t>4)</a:t>
            </a:r>
            <a:r>
              <a:rPr lang="en-US" sz="3200" b="1" dirty="0" smtClean="0">
                <a:solidFill>
                  <a:srgbClr val="7030A0"/>
                </a:solidFill>
                <a:latin typeface="Calibri"/>
              </a:rPr>
              <a:t>   </a:t>
            </a:r>
            <a:r>
              <a:rPr lang="en-US" sz="3200" b="1" dirty="0" err="1" smtClean="0">
                <a:solidFill>
                  <a:srgbClr val="7030A0"/>
                </a:solidFill>
                <a:latin typeface="Calibri"/>
              </a:rPr>
              <a:t>C₂H₄Cl</a:t>
            </a:r>
            <a:r>
              <a:rPr lang="en-US" sz="3200" b="1" dirty="0" smtClean="0">
                <a:solidFill>
                  <a:srgbClr val="7030A0"/>
                </a:solidFill>
                <a:latin typeface="Calibri"/>
              </a:rPr>
              <a:t>₂   →   C₂H₂    </a:t>
            </a:r>
            <a:r>
              <a:rPr lang="ru-RU" sz="2400" b="1" dirty="0" smtClean="0">
                <a:solidFill>
                  <a:srgbClr val="7030A0"/>
                </a:solidFill>
                <a:latin typeface="Calibri"/>
              </a:rPr>
              <a:t>условия: </a:t>
            </a:r>
            <a:r>
              <a:rPr lang="en-US" sz="2400" b="1" dirty="0" err="1" smtClean="0">
                <a:solidFill>
                  <a:srgbClr val="7030A0"/>
                </a:solidFill>
                <a:latin typeface="Calibri"/>
              </a:rPr>
              <a:t>NaOH</a:t>
            </a:r>
            <a:r>
              <a:rPr lang="en-US" sz="2400" b="1" dirty="0" smtClean="0">
                <a:solidFill>
                  <a:srgbClr val="7030A0"/>
                </a:solidFill>
                <a:latin typeface="Calibri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Calibri"/>
              </a:rPr>
              <a:t>(</a:t>
            </a:r>
            <a:r>
              <a:rPr lang="ru-RU" sz="2400" b="1" smtClean="0">
                <a:solidFill>
                  <a:srgbClr val="7030A0"/>
                </a:solidFill>
                <a:latin typeface="Calibri"/>
              </a:rPr>
              <a:t>спирт</a:t>
            </a:r>
            <a:r>
              <a:rPr lang="ru-RU" sz="2400" b="1" smtClean="0">
                <a:solidFill>
                  <a:srgbClr val="7030A0"/>
                </a:solidFill>
                <a:latin typeface="Calibri"/>
              </a:rPr>
              <a:t>.р-р</a:t>
            </a:r>
            <a:r>
              <a:rPr lang="ru-RU" sz="2400" b="1" dirty="0" smtClean="0">
                <a:solidFill>
                  <a:srgbClr val="7030A0"/>
                </a:solidFill>
                <a:latin typeface="Calibri"/>
              </a:rPr>
              <a:t>)</a:t>
            </a:r>
            <a:r>
              <a:rPr lang="en-US" sz="2400" b="1" dirty="0" smtClean="0">
                <a:solidFill>
                  <a:srgbClr val="7030A0"/>
                </a:solidFill>
                <a:latin typeface="Calibri"/>
              </a:rPr>
              <a:t>   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2996952"/>
            <a:ext cx="81564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C</a:t>
            </a:r>
            <a:r>
              <a:rPr lang="en-US" sz="2800" b="1" dirty="0" err="1" smtClean="0">
                <a:latin typeface="Calibri"/>
              </a:rPr>
              <a:t>₂</a:t>
            </a:r>
            <a:r>
              <a:rPr lang="en-US" sz="2800" b="1" dirty="0" err="1" smtClean="0"/>
              <a:t>H</a:t>
            </a:r>
            <a:r>
              <a:rPr lang="en-US" sz="2800" b="1" dirty="0" err="1" smtClean="0">
                <a:latin typeface="Calibri"/>
              </a:rPr>
              <a:t>₄</a:t>
            </a:r>
            <a:r>
              <a:rPr lang="en-US" sz="2800" b="1" dirty="0" err="1" smtClean="0"/>
              <a:t>Cl</a:t>
            </a:r>
            <a:r>
              <a:rPr lang="en-US" sz="2800" b="1" dirty="0" smtClean="0">
                <a:latin typeface="Calibri"/>
              </a:rPr>
              <a:t>₂   +   </a:t>
            </a:r>
            <a:r>
              <a:rPr lang="en-US" sz="3200" b="1" dirty="0" smtClean="0">
                <a:latin typeface="Calibri"/>
              </a:rPr>
              <a:t>2NaOH   →   2NaCl   +  2H₂O  +  C₂H₂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3573016"/>
            <a:ext cx="633670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 startAt="5"/>
            </a:pPr>
            <a:r>
              <a:rPr lang="en-US" sz="3200" b="1" dirty="0" smtClean="0">
                <a:solidFill>
                  <a:srgbClr val="7030A0"/>
                </a:solidFill>
                <a:latin typeface="Calibri"/>
              </a:rPr>
              <a:t>C₂H₂   →   CH₃−C=O</a:t>
            </a:r>
          </a:p>
          <a:p>
            <a:pPr marL="342900" indent="-342900"/>
            <a:r>
              <a:rPr lang="en-US" sz="3200" b="1" dirty="0" smtClean="0">
                <a:solidFill>
                  <a:srgbClr val="7030A0"/>
                </a:solidFill>
                <a:latin typeface="Calibri"/>
              </a:rPr>
              <a:t>                               |</a:t>
            </a:r>
          </a:p>
          <a:p>
            <a:pPr marL="342900" indent="-342900"/>
            <a:r>
              <a:rPr lang="en-US" sz="3200" b="1" dirty="0" smtClean="0">
                <a:solidFill>
                  <a:srgbClr val="7030A0"/>
                </a:solidFill>
                <a:latin typeface="Calibri"/>
              </a:rPr>
              <a:t>                               H</a:t>
            </a:r>
          </a:p>
          <a:p>
            <a:pPr marL="342900" indent="-342900"/>
            <a:r>
              <a:rPr lang="en-US" dirty="0" smtClean="0">
                <a:latin typeface="Calibri"/>
              </a:rPr>
              <a:t>   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71600" y="4869160"/>
            <a:ext cx="461697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</a:t>
            </a:r>
            <a:r>
              <a:rPr lang="en-US" sz="2800" b="1" dirty="0" smtClean="0">
                <a:latin typeface="Calibri"/>
              </a:rPr>
              <a:t>₂</a:t>
            </a:r>
            <a:r>
              <a:rPr lang="en-US" sz="2800" b="1" dirty="0" smtClean="0"/>
              <a:t>H</a:t>
            </a:r>
            <a:r>
              <a:rPr lang="en-US" sz="2800" b="1" dirty="0" smtClean="0">
                <a:latin typeface="Calibri"/>
              </a:rPr>
              <a:t>₂</a:t>
            </a:r>
            <a:r>
              <a:rPr lang="en-US" sz="2800" b="1" dirty="0" smtClean="0"/>
              <a:t>  +   H</a:t>
            </a:r>
            <a:r>
              <a:rPr lang="en-US" sz="2800" b="1" dirty="0" smtClean="0">
                <a:latin typeface="Calibri"/>
              </a:rPr>
              <a:t>₂</a:t>
            </a:r>
            <a:r>
              <a:rPr lang="en-US" sz="2800" b="1" dirty="0" smtClean="0"/>
              <a:t>O  </a:t>
            </a:r>
            <a:r>
              <a:rPr lang="en-US" sz="3200" b="1" dirty="0" smtClean="0">
                <a:latin typeface="Calibri"/>
              </a:rPr>
              <a:t>→  CH₃−CHO</a:t>
            </a:r>
          </a:p>
          <a:p>
            <a:r>
              <a:rPr lang="en-US" sz="3200" b="1" dirty="0" smtClean="0">
                <a:latin typeface="Calibri"/>
              </a:rPr>
              <a:t>              (</a:t>
            </a:r>
            <a:r>
              <a:rPr lang="en-US" sz="3200" b="1" dirty="0" err="1" smtClean="0">
                <a:latin typeface="Calibri"/>
              </a:rPr>
              <a:t>kat</a:t>
            </a:r>
            <a:r>
              <a:rPr lang="en-US" sz="3200" b="1" dirty="0" smtClean="0">
                <a:latin typeface="Calibri"/>
              </a:rPr>
              <a:t>)  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55576" y="5877272"/>
            <a:ext cx="38279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Calibri"/>
              </a:rPr>
              <a:t>6)</a:t>
            </a:r>
            <a:r>
              <a:rPr lang="en-US" sz="3200" b="1" dirty="0" smtClean="0">
                <a:solidFill>
                  <a:srgbClr val="7030A0"/>
                </a:solidFill>
                <a:latin typeface="Calibri"/>
              </a:rPr>
              <a:t>   CH₃− CHO  →  CO₂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76083" y="6334780"/>
            <a:ext cx="52330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CH</a:t>
            </a:r>
            <a:r>
              <a:rPr lang="en-US" sz="2800" b="1" dirty="0" smtClean="0">
                <a:latin typeface="Calibri"/>
              </a:rPr>
              <a:t>₃−CHO +  3O₂  →  2CO₂ +  2H₂O</a:t>
            </a:r>
            <a:endParaRPr lang="ru-RU" sz="2800" b="1" dirty="0"/>
          </a:p>
        </p:txBody>
      </p:sp>
      <p:pic>
        <p:nvPicPr>
          <p:cNvPr id="12" name="Рисунок 11" descr="этанал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7187682" y="4341710"/>
            <a:ext cx="1597986" cy="1788790"/>
          </a:xfrm>
          <a:prstGeom prst="rect">
            <a:avLst/>
          </a:prstGeom>
        </p:spPr>
      </p:pic>
      <p:sp>
        <p:nvSpPr>
          <p:cNvPr id="13" name="Выгнутая вверх стрелка 12"/>
          <p:cNvSpPr/>
          <p:nvPr/>
        </p:nvSpPr>
        <p:spPr>
          <a:xfrm rot="21007379">
            <a:off x="4674465" y="4214159"/>
            <a:ext cx="2487195" cy="57001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852936"/>
            <a:ext cx="843179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ВНИМАНИЕ </a:t>
            </a:r>
            <a:endParaRPr lang="ru-RU" sz="4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" name="Рисунок 2" descr="волшебник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3789040"/>
            <a:ext cx="2439144" cy="243914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99592" y="908720"/>
            <a:ext cx="648286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 startAt="7"/>
            </a:pPr>
            <a:r>
              <a:rPr lang="en-US" sz="2800" b="1" dirty="0" smtClean="0">
                <a:latin typeface="Calibri"/>
              </a:rPr>
              <a:t>3C₂H₂  →   C₆H₆             </a:t>
            </a:r>
            <a:r>
              <a:rPr lang="ru-RU" sz="2800" b="1" dirty="0" smtClean="0">
                <a:latin typeface="Calibri"/>
              </a:rPr>
              <a:t>условия:</a:t>
            </a:r>
            <a:r>
              <a:rPr lang="en-US" sz="2800" b="1" dirty="0" smtClean="0">
                <a:latin typeface="Calibri"/>
              </a:rPr>
              <a:t> </a:t>
            </a:r>
            <a:r>
              <a:rPr lang="en-US" sz="2800" b="1" dirty="0" err="1" smtClean="0">
                <a:latin typeface="Calibri"/>
              </a:rPr>
              <a:t>t⁰C</a:t>
            </a:r>
            <a:r>
              <a:rPr lang="en-US" sz="2800" b="1" dirty="0" smtClean="0">
                <a:latin typeface="Calibri"/>
              </a:rPr>
              <a:t>, </a:t>
            </a:r>
            <a:r>
              <a:rPr lang="en-US" sz="2800" b="1" dirty="0" err="1" smtClean="0">
                <a:latin typeface="Calibri"/>
              </a:rPr>
              <a:t>kat</a:t>
            </a:r>
            <a:r>
              <a:rPr lang="en-US" sz="2800" b="1" dirty="0" smtClean="0">
                <a:latin typeface="Calibri"/>
              </a:rPr>
              <a:t>.</a:t>
            </a:r>
          </a:p>
          <a:p>
            <a:pPr marL="342900" indent="-342900"/>
            <a:r>
              <a:rPr lang="en-US" dirty="0" smtClean="0">
                <a:latin typeface="Calibri"/>
              </a:rPr>
              <a:t>                </a:t>
            </a:r>
            <a:endParaRPr lang="ru-RU" dirty="0"/>
          </a:p>
        </p:txBody>
      </p:sp>
      <p:pic>
        <p:nvPicPr>
          <p:cNvPr id="5" name="Рисунок 4" descr="бензол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1340768"/>
            <a:ext cx="1209675" cy="1428750"/>
          </a:xfrm>
          <a:prstGeom prst="rect">
            <a:avLst/>
          </a:prstGeom>
        </p:spPr>
      </p:pic>
      <p:pic>
        <p:nvPicPr>
          <p:cNvPr id="6" name="Рисунок 5" descr="бензол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1340768"/>
            <a:ext cx="1600200" cy="1200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92697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Осуществите превращения по схеме и назовите</a:t>
            </a:r>
          </a:p>
          <a:p>
            <a:r>
              <a:rPr lang="ru-RU" sz="2800" b="1" dirty="0" smtClean="0"/>
              <a:t>                                     вещества:</a:t>
            </a:r>
            <a:r>
              <a:rPr lang="en-US" sz="2800" b="1" dirty="0" smtClean="0"/>
              <a:t> 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        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6288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Calibri"/>
              </a:rPr>
              <a:t>1</a:t>
            </a:r>
            <a:r>
              <a:rPr lang="ru-RU" sz="2800" b="1" dirty="0" smtClean="0">
                <a:solidFill>
                  <a:srgbClr val="7030A0"/>
                </a:solidFill>
              </a:rPr>
              <a:t>.</a:t>
            </a:r>
            <a:r>
              <a:rPr lang="en-US" sz="2800" b="1" dirty="0" smtClean="0">
                <a:solidFill>
                  <a:srgbClr val="7030A0"/>
                </a:solidFill>
              </a:rPr>
              <a:t>CH</a:t>
            </a:r>
            <a:r>
              <a:rPr lang="en-US" sz="2800" b="1" dirty="0" smtClean="0">
                <a:solidFill>
                  <a:srgbClr val="7030A0"/>
                </a:solidFill>
                <a:latin typeface="Calibri"/>
              </a:rPr>
              <a:t>₄→ </a:t>
            </a:r>
            <a:r>
              <a:rPr lang="en-US" sz="3200" b="1" dirty="0" err="1" smtClean="0">
                <a:solidFill>
                  <a:srgbClr val="7030A0"/>
                </a:solidFill>
                <a:latin typeface="Calibri"/>
              </a:rPr>
              <a:t>CH₃Cl</a:t>
            </a:r>
            <a:r>
              <a:rPr lang="en-US" sz="3200" b="1" dirty="0" smtClean="0">
                <a:solidFill>
                  <a:srgbClr val="7030A0"/>
                </a:solidFill>
                <a:latin typeface="Calibri"/>
              </a:rPr>
              <a:t> → C₂H₆ → </a:t>
            </a:r>
            <a:r>
              <a:rPr lang="en-US" sz="3200" b="1" dirty="0" err="1" smtClean="0">
                <a:solidFill>
                  <a:srgbClr val="7030A0"/>
                </a:solidFill>
                <a:latin typeface="Calibri"/>
              </a:rPr>
              <a:t>C₂H₅Cl</a:t>
            </a:r>
            <a:r>
              <a:rPr lang="en-US" sz="3200" b="1" dirty="0" smtClean="0">
                <a:solidFill>
                  <a:srgbClr val="7030A0"/>
                </a:solidFill>
                <a:latin typeface="Calibri"/>
              </a:rPr>
              <a:t> → C₂H₄ → </a:t>
            </a:r>
            <a:r>
              <a:rPr lang="en-US" sz="3200" b="1" dirty="0" err="1" smtClean="0">
                <a:solidFill>
                  <a:srgbClr val="7030A0"/>
                </a:solidFill>
                <a:latin typeface="Calibri"/>
              </a:rPr>
              <a:t>C₂H₅Cl</a:t>
            </a:r>
            <a:r>
              <a:rPr lang="en-US" sz="3200" b="1" dirty="0" smtClean="0">
                <a:solidFill>
                  <a:srgbClr val="7030A0"/>
                </a:solidFill>
                <a:latin typeface="Calibri"/>
              </a:rPr>
              <a:t> →</a:t>
            </a:r>
          </a:p>
          <a:p>
            <a:r>
              <a:rPr lang="en-US" sz="3200" b="1" dirty="0" smtClean="0">
                <a:solidFill>
                  <a:srgbClr val="7030A0"/>
                </a:solidFill>
                <a:latin typeface="Calibri"/>
              </a:rPr>
              <a:t>                             → </a:t>
            </a:r>
            <a:r>
              <a:rPr lang="en-US" sz="3200" b="1" dirty="0" err="1" smtClean="0">
                <a:solidFill>
                  <a:srgbClr val="7030A0"/>
                </a:solidFill>
                <a:latin typeface="Calibri"/>
              </a:rPr>
              <a:t>CH₃CH₂Cl</a:t>
            </a:r>
            <a:r>
              <a:rPr lang="en-US" sz="3200" b="1" dirty="0" smtClean="0">
                <a:solidFill>
                  <a:srgbClr val="7030A0"/>
                </a:solidFill>
                <a:latin typeface="Calibri"/>
              </a:rPr>
              <a:t>                     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852936"/>
            <a:ext cx="874846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b="1" dirty="0" smtClean="0">
                <a:solidFill>
                  <a:srgbClr val="7030A0"/>
                </a:solidFill>
                <a:latin typeface="Calibri"/>
              </a:rPr>
              <a:t>                             </a:t>
            </a:r>
            <a:r>
              <a:rPr lang="en-US" sz="3600" b="1" dirty="0" smtClean="0">
                <a:solidFill>
                  <a:srgbClr val="7030A0"/>
                </a:solidFill>
                <a:latin typeface="Calibri"/>
              </a:rPr>
              <a:t>1) </a:t>
            </a:r>
            <a:r>
              <a:rPr lang="en-US" sz="3600" b="1" dirty="0" smtClean="0">
                <a:solidFill>
                  <a:srgbClr val="7030A0"/>
                </a:solidFill>
              </a:rPr>
              <a:t>CH</a:t>
            </a:r>
            <a:r>
              <a:rPr lang="en-US" sz="3600" b="1" dirty="0" smtClean="0">
                <a:solidFill>
                  <a:srgbClr val="7030A0"/>
                </a:solidFill>
                <a:latin typeface="Calibri"/>
              </a:rPr>
              <a:t>₄  →  </a:t>
            </a:r>
            <a:r>
              <a:rPr lang="en-US" sz="3600" b="1" dirty="0" err="1" smtClean="0">
                <a:solidFill>
                  <a:srgbClr val="7030A0"/>
                </a:solidFill>
                <a:latin typeface="Calibri"/>
              </a:rPr>
              <a:t>CH₃Cl</a:t>
            </a:r>
            <a:endParaRPr lang="en-US" sz="3600" b="1" dirty="0" smtClean="0">
              <a:solidFill>
                <a:srgbClr val="7030A0"/>
              </a:solidFill>
              <a:latin typeface="Calibri"/>
            </a:endParaRPr>
          </a:p>
          <a:p>
            <a:pPr marL="342900" indent="-342900"/>
            <a:r>
              <a:rPr lang="en-US" sz="3200" b="1" dirty="0" smtClean="0">
                <a:solidFill>
                  <a:srgbClr val="7030A0"/>
                </a:solidFill>
              </a:rPr>
              <a:t>                           </a:t>
            </a:r>
            <a:endParaRPr lang="ru-RU" sz="3200" b="1" dirty="0" smtClean="0">
              <a:solidFill>
                <a:srgbClr val="7030A0"/>
              </a:solidFill>
            </a:endParaRPr>
          </a:p>
          <a:p>
            <a:pPr marL="342900" indent="-342900"/>
            <a:r>
              <a:rPr lang="ru-RU" sz="1600" b="1" dirty="0"/>
              <a:t> </a:t>
            </a:r>
            <a:r>
              <a:rPr lang="ru-RU" sz="1600" b="1" dirty="0" smtClean="0"/>
              <a:t>                                  </a:t>
            </a:r>
            <a:r>
              <a:rPr lang="en-US" sz="1600" b="1" dirty="0" smtClean="0"/>
              <a:t>     </a:t>
            </a:r>
            <a:r>
              <a:rPr lang="en-US" sz="2800" b="1" dirty="0" smtClean="0"/>
              <a:t>CH</a:t>
            </a:r>
            <a:r>
              <a:rPr lang="en-US" sz="2800" b="1" dirty="0" smtClean="0">
                <a:latin typeface="Calibri"/>
              </a:rPr>
              <a:t>₄ </a:t>
            </a:r>
            <a:r>
              <a:rPr lang="ru-RU" sz="2800" b="1" dirty="0" smtClean="0">
                <a:latin typeface="Calibri"/>
              </a:rPr>
              <a:t>  </a:t>
            </a:r>
            <a:r>
              <a:rPr lang="ru-RU" sz="2400" b="1" dirty="0" smtClean="0">
                <a:latin typeface="Calibri"/>
              </a:rPr>
              <a:t>+ </a:t>
            </a:r>
            <a:r>
              <a:rPr lang="en-US" sz="2400" b="1" dirty="0" smtClean="0">
                <a:latin typeface="Calibri"/>
              </a:rPr>
              <a:t> </a:t>
            </a:r>
            <a:r>
              <a:rPr lang="ru-RU" sz="2400" b="1" dirty="0" smtClean="0">
                <a:latin typeface="Calibri"/>
              </a:rPr>
              <a:t> </a:t>
            </a:r>
            <a:r>
              <a:rPr lang="en-US" sz="3200" b="1" dirty="0" err="1" smtClean="0">
                <a:latin typeface="Calibri"/>
              </a:rPr>
              <a:t>Cl</a:t>
            </a:r>
            <a:r>
              <a:rPr lang="en-US" sz="3200" b="1" dirty="0" smtClean="0">
                <a:latin typeface="Calibri"/>
              </a:rPr>
              <a:t>₂</a:t>
            </a:r>
            <a:r>
              <a:rPr lang="ru-RU" sz="3200" b="1" dirty="0" smtClean="0">
                <a:latin typeface="Calibri"/>
              </a:rPr>
              <a:t>  </a:t>
            </a:r>
            <a:r>
              <a:rPr lang="en-US" sz="2800" b="1" dirty="0" smtClean="0">
                <a:latin typeface="Calibri"/>
              </a:rPr>
              <a:t> =  </a:t>
            </a:r>
            <a:r>
              <a:rPr lang="en-US" sz="3200" b="1" dirty="0" err="1" smtClean="0">
                <a:latin typeface="Calibri"/>
              </a:rPr>
              <a:t>CH₃Cl</a:t>
            </a:r>
            <a:r>
              <a:rPr lang="en-US" sz="3200" b="1" dirty="0" smtClean="0">
                <a:latin typeface="Calibri"/>
              </a:rPr>
              <a:t>  +  </a:t>
            </a:r>
            <a:r>
              <a:rPr lang="en-US" sz="3200" b="1" dirty="0" err="1" smtClean="0">
                <a:latin typeface="Calibri"/>
              </a:rPr>
              <a:t>HCl</a:t>
            </a:r>
            <a:r>
              <a:rPr lang="en-US" sz="3200" b="1" dirty="0" smtClean="0">
                <a:latin typeface="Calibri"/>
              </a:rPr>
              <a:t>      </a:t>
            </a:r>
            <a:r>
              <a:rPr lang="en-US" sz="2800" b="1" dirty="0" smtClean="0">
                <a:latin typeface="Calibri"/>
              </a:rPr>
              <a:t>(h</a:t>
            </a:r>
            <a:r>
              <a:rPr lang="el-GR" sz="2800" b="1" dirty="0" smtClean="0">
                <a:latin typeface="Calibri"/>
              </a:rPr>
              <a:t>ν</a:t>
            </a:r>
            <a:r>
              <a:rPr lang="en-US" sz="2800" b="1" dirty="0" smtClean="0">
                <a:latin typeface="Calibri"/>
              </a:rPr>
              <a:t>)</a:t>
            </a:r>
            <a:endParaRPr lang="ru-RU" sz="2800" b="1" dirty="0" smtClean="0">
              <a:latin typeface="Calibri"/>
            </a:endParaRPr>
          </a:p>
          <a:p>
            <a:pPr marL="342900" indent="-342900"/>
            <a:r>
              <a:rPr lang="ru-RU" sz="2800" b="1" dirty="0" smtClean="0">
                <a:latin typeface="Calibri"/>
              </a:rPr>
              <a:t>                       метан            хлорметан</a:t>
            </a:r>
            <a:endParaRPr lang="en-US" sz="2800" b="1" dirty="0" smtClean="0">
              <a:latin typeface="Calibri"/>
            </a:endParaRPr>
          </a:p>
          <a:p>
            <a:pPr marL="342900" indent="-342900"/>
            <a:r>
              <a:rPr lang="ru-RU" sz="2800" b="1" dirty="0" smtClean="0">
                <a:latin typeface="Calibri"/>
              </a:rPr>
              <a:t> 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4869160"/>
            <a:ext cx="86409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Calibri"/>
              </a:rPr>
              <a:t>                     </a:t>
            </a:r>
            <a:r>
              <a:rPr lang="en-US" sz="3600" b="1" dirty="0" smtClean="0">
                <a:solidFill>
                  <a:srgbClr val="7030A0"/>
                </a:solidFill>
                <a:latin typeface="Calibri"/>
              </a:rPr>
              <a:t>2) </a:t>
            </a:r>
            <a:r>
              <a:rPr lang="en-US" sz="3600" b="1" dirty="0" err="1" smtClean="0">
                <a:solidFill>
                  <a:srgbClr val="7030A0"/>
                </a:solidFill>
                <a:latin typeface="Calibri"/>
              </a:rPr>
              <a:t>CH₃Cl</a:t>
            </a:r>
            <a:r>
              <a:rPr lang="en-US" sz="3600" b="1" dirty="0" smtClean="0">
                <a:solidFill>
                  <a:srgbClr val="7030A0"/>
                </a:solidFill>
                <a:latin typeface="Calibri"/>
              </a:rPr>
              <a:t> →  C₂H₆</a:t>
            </a:r>
          </a:p>
          <a:p>
            <a:endParaRPr lang="en-US" sz="3200" b="1" dirty="0" smtClean="0">
              <a:solidFill>
                <a:srgbClr val="7030A0"/>
              </a:solidFill>
              <a:latin typeface="Calibri"/>
            </a:endParaRPr>
          </a:p>
          <a:p>
            <a:r>
              <a:rPr lang="en-US" sz="3200" b="1" dirty="0" smtClean="0">
                <a:latin typeface="Calibri"/>
              </a:rPr>
              <a:t>              2CH₃Cl  + 2Na =  C₂H₆  +  2NaCl</a:t>
            </a:r>
            <a:endParaRPr lang="ru-RU" sz="3200" b="1" dirty="0" smtClean="0">
              <a:latin typeface="Calibri"/>
            </a:endParaRPr>
          </a:p>
          <a:p>
            <a:r>
              <a:rPr lang="ru-RU" sz="3200" b="1" dirty="0" smtClean="0">
                <a:latin typeface="Calibri"/>
              </a:rPr>
              <a:t>                                            этан</a:t>
            </a:r>
            <a:endParaRPr lang="en-US" sz="3200" b="1" dirty="0" smtClean="0">
              <a:latin typeface="Calibri"/>
            </a:endParaRPr>
          </a:p>
          <a:p>
            <a:r>
              <a:rPr lang="en-US" sz="3200" b="1" dirty="0" smtClean="0">
                <a:latin typeface="Calibri"/>
              </a:rPr>
              <a:t>              </a:t>
            </a:r>
          </a:p>
          <a:p>
            <a:r>
              <a:rPr lang="en-US" sz="3200" b="1" dirty="0" smtClean="0">
                <a:latin typeface="Calibri"/>
              </a:rPr>
              <a:t>            </a:t>
            </a:r>
          </a:p>
          <a:p>
            <a:r>
              <a:rPr lang="en-US" sz="2800" b="1" dirty="0">
                <a:latin typeface="Calibri"/>
              </a:rPr>
              <a:t> </a:t>
            </a:r>
            <a:r>
              <a:rPr lang="en-US" sz="2800" b="1" dirty="0" smtClean="0">
                <a:latin typeface="Calibri"/>
              </a:rPr>
              <a:t>                                     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42900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/>
              </a:rPr>
              <a:t>  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861048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/>
              </a:rPr>
              <a:t>                                                  </a:t>
            </a:r>
            <a:endParaRPr lang="en-US" b="1" dirty="0" smtClean="0">
              <a:latin typeface="Calibri"/>
            </a:endParaRPr>
          </a:p>
          <a:p>
            <a:r>
              <a:rPr lang="en-US" sz="2800" b="1" dirty="0" smtClean="0">
                <a:latin typeface="Calibri"/>
              </a:rPr>
              <a:t>                                    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5445224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/>
              </a:rPr>
              <a:t>  </a:t>
            </a:r>
            <a:endParaRPr lang="ru-RU" sz="2800" b="1" dirty="0"/>
          </a:p>
        </p:txBody>
      </p:sp>
      <p:pic>
        <p:nvPicPr>
          <p:cNvPr id="10" name="Рисунок 9" descr="стр метан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204864"/>
            <a:ext cx="1691680" cy="1829039"/>
          </a:xfrm>
          <a:prstGeom prst="rect">
            <a:avLst/>
          </a:prstGeom>
        </p:spPr>
      </p:pic>
      <p:pic>
        <p:nvPicPr>
          <p:cNvPr id="11" name="Рисунок 10" descr="стр эта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9824" y="4653136"/>
            <a:ext cx="1584176" cy="1331148"/>
          </a:xfrm>
          <a:prstGeom prst="rect">
            <a:avLst/>
          </a:prstGeom>
        </p:spPr>
      </p:pic>
      <p:sp>
        <p:nvSpPr>
          <p:cNvPr id="14" name="Выгнутая вниз стрелка 13"/>
          <p:cNvSpPr/>
          <p:nvPr/>
        </p:nvSpPr>
        <p:spPr>
          <a:xfrm rot="20806639">
            <a:off x="835740" y="3543169"/>
            <a:ext cx="2448161" cy="39946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низ стрелка 14"/>
          <p:cNvSpPr/>
          <p:nvPr/>
        </p:nvSpPr>
        <p:spPr>
          <a:xfrm rot="11109673">
            <a:off x="4798043" y="4861111"/>
            <a:ext cx="2666607" cy="34295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96336" y="2708920"/>
            <a:ext cx="1237839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alibri"/>
              </a:rPr>
              <a:t>CH₃-</a:t>
            </a:r>
            <a:r>
              <a:rPr lang="en-US" sz="3200" dirty="0" err="1" smtClean="0">
                <a:solidFill>
                  <a:srgbClr val="FF0000"/>
                </a:solidFill>
                <a:latin typeface="Calibri"/>
              </a:rPr>
              <a:t>Cl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 rot="21127628">
            <a:off x="5872917" y="2958720"/>
            <a:ext cx="1556750" cy="1768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64704"/>
            <a:ext cx="914400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Calibri"/>
              </a:rPr>
              <a:t>                     </a:t>
            </a:r>
            <a:r>
              <a:rPr lang="ru-RU" sz="3600" b="1" dirty="0" smtClean="0">
                <a:latin typeface="Calibri"/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  <a:latin typeface="Calibri"/>
              </a:rPr>
              <a:t>3) C₂H₆   →  </a:t>
            </a:r>
            <a:r>
              <a:rPr lang="en-US" sz="3600" b="1" dirty="0" err="1" smtClean="0">
                <a:solidFill>
                  <a:srgbClr val="7030A0"/>
                </a:solidFill>
                <a:latin typeface="Calibri"/>
              </a:rPr>
              <a:t>C₂H₅Cl</a:t>
            </a:r>
            <a:endParaRPr lang="en-US" sz="3600" b="1" dirty="0" smtClean="0">
              <a:solidFill>
                <a:srgbClr val="7030A0"/>
              </a:solidFill>
              <a:latin typeface="Calibri"/>
            </a:endParaRPr>
          </a:p>
          <a:p>
            <a:endParaRPr lang="en-US" b="1" dirty="0" smtClean="0">
              <a:solidFill>
                <a:srgbClr val="7030A0"/>
              </a:solidFill>
              <a:latin typeface="Calibri"/>
            </a:endParaRPr>
          </a:p>
          <a:p>
            <a:r>
              <a:rPr lang="en-US" sz="3200" b="1" dirty="0" smtClean="0">
                <a:latin typeface="Calibri"/>
              </a:rPr>
              <a:t>                    C₂H₆   +  </a:t>
            </a:r>
            <a:r>
              <a:rPr lang="en-US" sz="3200" b="1" dirty="0" err="1" smtClean="0">
                <a:latin typeface="Calibri"/>
              </a:rPr>
              <a:t>Cl</a:t>
            </a:r>
            <a:r>
              <a:rPr lang="en-US" sz="3200" b="1" dirty="0" smtClean="0">
                <a:latin typeface="Calibri"/>
              </a:rPr>
              <a:t>₂   =   </a:t>
            </a:r>
            <a:r>
              <a:rPr lang="en-US" sz="3200" b="1" dirty="0" err="1" smtClean="0">
                <a:latin typeface="Calibri"/>
              </a:rPr>
              <a:t>C₂H₅Cl</a:t>
            </a:r>
            <a:r>
              <a:rPr lang="en-US" sz="3200" b="1" dirty="0" smtClean="0">
                <a:latin typeface="Calibri"/>
              </a:rPr>
              <a:t>   +   </a:t>
            </a:r>
            <a:r>
              <a:rPr lang="en-US" sz="3200" b="1" dirty="0" err="1" smtClean="0">
                <a:latin typeface="Calibri"/>
              </a:rPr>
              <a:t>HCl</a:t>
            </a:r>
            <a:r>
              <a:rPr lang="en-US" sz="3200" b="1" dirty="0" smtClean="0">
                <a:latin typeface="Calibri"/>
              </a:rPr>
              <a:t>     (h</a:t>
            </a:r>
            <a:r>
              <a:rPr lang="el-GR" sz="3200" b="1" dirty="0" smtClean="0">
                <a:latin typeface="Calibri"/>
              </a:rPr>
              <a:t>ν</a:t>
            </a:r>
            <a:r>
              <a:rPr lang="en-US" sz="3200" b="1" dirty="0" smtClean="0">
                <a:latin typeface="Calibri"/>
              </a:rPr>
              <a:t>)</a:t>
            </a:r>
            <a:endParaRPr lang="ru-RU" sz="3200" b="1" dirty="0" smtClean="0">
              <a:latin typeface="Calibri"/>
            </a:endParaRPr>
          </a:p>
          <a:p>
            <a:r>
              <a:rPr lang="ru-RU" sz="3200" b="1" dirty="0" smtClean="0">
                <a:latin typeface="Calibri"/>
              </a:rPr>
              <a:t>                   этан                    </a:t>
            </a:r>
            <a:r>
              <a:rPr lang="ru-RU" sz="3200" b="1" dirty="0" err="1" smtClean="0">
                <a:latin typeface="Calibri"/>
              </a:rPr>
              <a:t>хлорэтан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708920"/>
            <a:ext cx="86409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Calibri"/>
              </a:rPr>
              <a:t>                   4) </a:t>
            </a:r>
            <a:r>
              <a:rPr lang="en-US" sz="3600" b="1" dirty="0" err="1" smtClean="0">
                <a:solidFill>
                  <a:srgbClr val="7030A0"/>
                </a:solidFill>
                <a:latin typeface="Calibri"/>
              </a:rPr>
              <a:t>C₂H₅Cl</a:t>
            </a:r>
            <a:r>
              <a:rPr lang="ru-RU" sz="3600" b="1" dirty="0" smtClean="0">
                <a:solidFill>
                  <a:srgbClr val="7030A0"/>
                </a:solidFill>
                <a:latin typeface="Calibri"/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  <a:latin typeface="Calibri"/>
              </a:rPr>
              <a:t>→ C₂H₄</a:t>
            </a:r>
          </a:p>
          <a:p>
            <a:endParaRPr lang="en-US" sz="2800" b="1" dirty="0" smtClean="0">
              <a:solidFill>
                <a:srgbClr val="7030A0"/>
              </a:solidFill>
              <a:latin typeface="Calibri"/>
            </a:endParaRPr>
          </a:p>
          <a:p>
            <a:r>
              <a:rPr lang="en-US" sz="2800" b="1" dirty="0" smtClean="0">
                <a:latin typeface="Calibri"/>
              </a:rPr>
              <a:t>            </a:t>
            </a:r>
            <a:r>
              <a:rPr lang="en-US" sz="3200" b="1" dirty="0" err="1" smtClean="0">
                <a:latin typeface="Calibri"/>
              </a:rPr>
              <a:t>C₂H₅Cl</a:t>
            </a:r>
            <a:r>
              <a:rPr lang="en-US" sz="3200" b="1" dirty="0" smtClean="0">
                <a:latin typeface="Calibri"/>
              </a:rPr>
              <a:t>  +  </a:t>
            </a:r>
            <a:r>
              <a:rPr lang="en-US" sz="3200" b="1" dirty="0" err="1" smtClean="0">
                <a:latin typeface="Calibri"/>
              </a:rPr>
              <a:t>NaOH</a:t>
            </a:r>
            <a:r>
              <a:rPr lang="en-US" sz="3200" b="1" dirty="0" smtClean="0">
                <a:latin typeface="Calibri"/>
              </a:rPr>
              <a:t>  =  C₂H₄  +  </a:t>
            </a:r>
            <a:r>
              <a:rPr lang="en-US" sz="3200" b="1" dirty="0" err="1" smtClean="0">
                <a:latin typeface="Calibri"/>
              </a:rPr>
              <a:t>NaCl</a:t>
            </a:r>
            <a:r>
              <a:rPr lang="en-US" sz="3200" b="1" dirty="0" smtClean="0">
                <a:latin typeface="Calibri"/>
              </a:rPr>
              <a:t> </a:t>
            </a:r>
          </a:p>
          <a:p>
            <a:r>
              <a:rPr lang="en-US" sz="2800" b="1" dirty="0" smtClean="0">
                <a:latin typeface="Calibri"/>
              </a:rPr>
              <a:t>                          (</a:t>
            </a:r>
            <a:r>
              <a:rPr lang="ru-RU" sz="2800" b="1" dirty="0" smtClean="0">
                <a:latin typeface="Calibri"/>
              </a:rPr>
              <a:t>спиртовой</a:t>
            </a:r>
            <a:r>
              <a:rPr lang="en-US" sz="2800" b="1" dirty="0" smtClean="0">
                <a:latin typeface="Calibri"/>
              </a:rPr>
              <a:t>    </a:t>
            </a:r>
            <a:r>
              <a:rPr lang="ru-RU" sz="2800" b="1" dirty="0" err="1" smtClean="0">
                <a:latin typeface="Calibri"/>
              </a:rPr>
              <a:t>этен</a:t>
            </a:r>
            <a:r>
              <a:rPr lang="ru-RU" sz="2800" b="1" dirty="0" smtClean="0">
                <a:latin typeface="Calibri"/>
              </a:rPr>
              <a:t>(этилен)</a:t>
            </a:r>
          </a:p>
          <a:p>
            <a:r>
              <a:rPr lang="ru-RU" sz="2800" b="1" dirty="0" smtClean="0">
                <a:latin typeface="Calibri"/>
              </a:rPr>
              <a:t> </a:t>
            </a:r>
            <a:r>
              <a:rPr lang="en-US" sz="2800" b="1" dirty="0" smtClean="0">
                <a:latin typeface="Calibri"/>
              </a:rPr>
              <a:t>                           </a:t>
            </a:r>
            <a:r>
              <a:rPr lang="ru-RU" sz="2800" b="1" dirty="0" smtClean="0">
                <a:latin typeface="Calibri"/>
              </a:rPr>
              <a:t>раствор)</a:t>
            </a:r>
          </a:p>
          <a:p>
            <a:r>
              <a:rPr lang="ru-RU" sz="2800" b="1" dirty="0" smtClean="0">
                <a:latin typeface="Calibri"/>
              </a:rPr>
              <a:t>                                                                                                                                       </a:t>
            </a:r>
            <a:endParaRPr lang="en-US" sz="2800" b="1" dirty="0" smtClean="0">
              <a:latin typeface="Calibri"/>
            </a:endParaRPr>
          </a:p>
          <a:p>
            <a:r>
              <a:rPr lang="en-US" b="1" dirty="0" smtClean="0">
                <a:latin typeface="Calibri"/>
              </a:rPr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5085184"/>
            <a:ext cx="82089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Calibri"/>
              </a:rPr>
              <a:t>                    5)  </a:t>
            </a:r>
            <a:r>
              <a:rPr lang="en-US" sz="3600" b="1" dirty="0" smtClean="0">
                <a:solidFill>
                  <a:srgbClr val="7030A0"/>
                </a:solidFill>
                <a:latin typeface="Calibri"/>
              </a:rPr>
              <a:t>C₂H₄</a:t>
            </a:r>
            <a:r>
              <a:rPr lang="ru-RU" sz="3600" b="1" dirty="0" smtClean="0">
                <a:solidFill>
                  <a:srgbClr val="7030A0"/>
                </a:solidFill>
                <a:latin typeface="Calibri"/>
              </a:rPr>
              <a:t>  </a:t>
            </a:r>
            <a:r>
              <a:rPr lang="en-US" sz="3600" b="1" dirty="0" smtClean="0">
                <a:solidFill>
                  <a:srgbClr val="7030A0"/>
                </a:solidFill>
                <a:latin typeface="Calibri"/>
              </a:rPr>
              <a:t>→ </a:t>
            </a:r>
            <a:r>
              <a:rPr lang="en-US" sz="3600" b="1" dirty="0" err="1" smtClean="0">
                <a:solidFill>
                  <a:srgbClr val="7030A0"/>
                </a:solidFill>
                <a:latin typeface="Calibri"/>
              </a:rPr>
              <a:t>C₂H₅Cl</a:t>
            </a:r>
            <a:r>
              <a:rPr lang="ru-RU" sz="3600" b="1" dirty="0" smtClean="0">
                <a:solidFill>
                  <a:srgbClr val="7030A0"/>
                </a:solidFill>
                <a:latin typeface="Calibri"/>
              </a:rPr>
              <a:t> </a:t>
            </a:r>
          </a:p>
          <a:p>
            <a:r>
              <a:rPr lang="ru-RU" sz="3200" b="1" dirty="0" smtClean="0">
                <a:latin typeface="Calibri"/>
              </a:rPr>
              <a:t>                  </a:t>
            </a:r>
            <a:r>
              <a:rPr lang="en-US" sz="3200" b="1" dirty="0" smtClean="0">
                <a:latin typeface="Calibri"/>
              </a:rPr>
              <a:t>C₂H₄</a:t>
            </a:r>
            <a:r>
              <a:rPr lang="ru-RU" sz="3200" b="1" dirty="0" smtClean="0">
                <a:latin typeface="Calibri"/>
              </a:rPr>
              <a:t> </a:t>
            </a:r>
            <a:r>
              <a:rPr lang="en-US" sz="3200" b="1" dirty="0" smtClean="0">
                <a:latin typeface="Calibri"/>
              </a:rPr>
              <a:t> +</a:t>
            </a:r>
            <a:r>
              <a:rPr lang="ru-RU" sz="3200" b="1" dirty="0" smtClean="0">
                <a:latin typeface="Calibri"/>
              </a:rPr>
              <a:t> </a:t>
            </a:r>
            <a:r>
              <a:rPr lang="en-US" sz="3200" b="1" dirty="0" smtClean="0">
                <a:latin typeface="Calibri"/>
              </a:rPr>
              <a:t> </a:t>
            </a:r>
            <a:r>
              <a:rPr lang="en-US" sz="3200" b="1" dirty="0" err="1" smtClean="0">
                <a:latin typeface="Calibri"/>
              </a:rPr>
              <a:t>HCl</a:t>
            </a:r>
            <a:r>
              <a:rPr lang="ru-RU" sz="3200" b="1" dirty="0" smtClean="0">
                <a:latin typeface="Calibri"/>
              </a:rPr>
              <a:t> </a:t>
            </a:r>
            <a:r>
              <a:rPr lang="en-US" sz="3200" b="1" dirty="0" smtClean="0">
                <a:latin typeface="Calibri"/>
              </a:rPr>
              <a:t> = </a:t>
            </a:r>
            <a:r>
              <a:rPr lang="ru-RU" sz="3200" b="1" dirty="0" smtClean="0">
                <a:latin typeface="Calibri"/>
              </a:rPr>
              <a:t> </a:t>
            </a:r>
            <a:r>
              <a:rPr lang="en-US" sz="3200" b="1" dirty="0" err="1" smtClean="0">
                <a:latin typeface="Calibri"/>
              </a:rPr>
              <a:t>C₂H₅Cl</a:t>
            </a:r>
            <a:endParaRPr lang="ru-RU" sz="3200" b="1" dirty="0" smtClean="0">
              <a:latin typeface="Calibri"/>
            </a:endParaRPr>
          </a:p>
          <a:p>
            <a:r>
              <a:rPr lang="ru-RU" sz="3200" b="1" dirty="0" smtClean="0">
                <a:latin typeface="Calibri"/>
              </a:rPr>
              <a:t>               этилен             </a:t>
            </a:r>
            <a:r>
              <a:rPr lang="ru-RU" sz="3200" b="1" dirty="0" err="1" smtClean="0">
                <a:latin typeface="Calibri"/>
              </a:rPr>
              <a:t>хлорэтан</a:t>
            </a:r>
            <a:endParaRPr lang="ru-RU" sz="3200" dirty="0"/>
          </a:p>
        </p:txBody>
      </p:sp>
      <p:pic>
        <p:nvPicPr>
          <p:cNvPr id="6" name="Рисунок 5" descr="стр этиле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2132856"/>
            <a:ext cx="1619672" cy="1512168"/>
          </a:xfrm>
          <a:prstGeom prst="rect">
            <a:avLst/>
          </a:prstGeom>
        </p:spPr>
      </p:pic>
      <p:sp>
        <p:nvSpPr>
          <p:cNvPr id="8" name="Выгнутая вверх стрелка 7"/>
          <p:cNvSpPr/>
          <p:nvPr/>
        </p:nvSpPr>
        <p:spPr>
          <a:xfrm rot="10800000">
            <a:off x="5580112" y="3140968"/>
            <a:ext cx="2160240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17245" y="3501008"/>
            <a:ext cx="1726755" cy="584775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CH</a:t>
            </a:r>
            <a:r>
              <a:rPr lang="en-US" sz="2800" b="1" dirty="0" smtClean="0">
                <a:solidFill>
                  <a:srgbClr val="FF0000"/>
                </a:solidFill>
                <a:latin typeface="Calibri"/>
              </a:rPr>
              <a:t>₂ = </a:t>
            </a: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CH</a:t>
            </a:r>
            <a:r>
              <a:rPr lang="en-US" sz="2800" b="1" dirty="0" smtClean="0">
                <a:solidFill>
                  <a:srgbClr val="FF0000"/>
                </a:solidFill>
                <a:latin typeface="Calibri"/>
              </a:rPr>
              <a:t>₂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50157" y="692696"/>
            <a:ext cx="2093843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CH</a:t>
            </a:r>
            <a:r>
              <a:rPr lang="en-US" sz="3200" dirty="0" smtClean="0">
                <a:solidFill>
                  <a:srgbClr val="FF0000"/>
                </a:solidFill>
                <a:latin typeface="Calibri"/>
              </a:rPr>
              <a:t>₃-CH₂-</a:t>
            </a:r>
            <a:r>
              <a:rPr lang="en-US" sz="3200" dirty="0" err="1" smtClean="0">
                <a:solidFill>
                  <a:srgbClr val="FF0000"/>
                </a:solidFill>
                <a:latin typeface="Calibri"/>
              </a:rPr>
              <a:t>Cl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5" name="Стрелка вправо 14"/>
          <p:cNvSpPr/>
          <p:nvPr/>
        </p:nvSpPr>
        <p:spPr>
          <a:xfrm rot="21226872">
            <a:off x="6092990" y="889070"/>
            <a:ext cx="97840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132856"/>
            <a:ext cx="8352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Calibri"/>
              </a:rPr>
              <a:t>             6</a:t>
            </a:r>
            <a:r>
              <a:rPr lang="en-US" sz="3600" b="1" dirty="0" smtClean="0">
                <a:solidFill>
                  <a:srgbClr val="7030A0"/>
                </a:solidFill>
                <a:latin typeface="Calibri"/>
              </a:rPr>
              <a:t>) </a:t>
            </a:r>
            <a:r>
              <a:rPr lang="en-US" sz="3600" b="1" dirty="0" err="1" smtClean="0">
                <a:solidFill>
                  <a:srgbClr val="7030A0"/>
                </a:solidFill>
                <a:latin typeface="Calibri"/>
              </a:rPr>
              <a:t>C₂H₅Cl</a:t>
            </a:r>
            <a:r>
              <a:rPr lang="en-US" sz="3600" b="1" dirty="0" smtClean="0">
                <a:solidFill>
                  <a:srgbClr val="7030A0"/>
                </a:solidFill>
                <a:latin typeface="Calibri"/>
              </a:rPr>
              <a:t> → </a:t>
            </a:r>
            <a:r>
              <a:rPr lang="en-US" sz="3600" b="1" dirty="0" err="1" smtClean="0">
                <a:solidFill>
                  <a:srgbClr val="7030A0"/>
                </a:solidFill>
                <a:latin typeface="Calibri"/>
              </a:rPr>
              <a:t>CH₃CHCl</a:t>
            </a:r>
            <a:r>
              <a:rPr lang="en-US" sz="3600" b="1" dirty="0" smtClean="0">
                <a:solidFill>
                  <a:srgbClr val="7030A0"/>
                </a:solidFill>
                <a:latin typeface="Calibri"/>
              </a:rPr>
              <a:t>₂</a:t>
            </a:r>
            <a:endParaRPr lang="ru-RU" sz="3600" b="1" dirty="0" smtClean="0">
              <a:solidFill>
                <a:srgbClr val="7030A0"/>
              </a:solidFill>
              <a:latin typeface="Calibri"/>
            </a:endParaRPr>
          </a:p>
          <a:p>
            <a:r>
              <a:rPr lang="en-US" sz="3600" b="1" dirty="0" smtClean="0">
                <a:solidFill>
                  <a:srgbClr val="7030A0"/>
                </a:solidFill>
                <a:latin typeface="Calibri"/>
              </a:rPr>
              <a:t>                       </a:t>
            </a:r>
          </a:p>
          <a:p>
            <a:r>
              <a:rPr lang="en-US" sz="3200" b="1" dirty="0" smtClean="0">
                <a:latin typeface="Calibri"/>
              </a:rPr>
              <a:t>           </a:t>
            </a:r>
            <a:r>
              <a:rPr lang="en-US" sz="3200" b="1" dirty="0" err="1" smtClean="0">
                <a:latin typeface="Calibri"/>
              </a:rPr>
              <a:t>C₂H₅Cl</a:t>
            </a:r>
            <a:r>
              <a:rPr lang="ru-RU" sz="3200" b="1" dirty="0" smtClean="0">
                <a:latin typeface="Calibri"/>
              </a:rPr>
              <a:t> </a:t>
            </a:r>
            <a:r>
              <a:rPr lang="en-US" sz="3200" b="1" dirty="0" smtClean="0">
                <a:latin typeface="Calibri"/>
              </a:rPr>
              <a:t> + </a:t>
            </a:r>
            <a:r>
              <a:rPr lang="ru-RU" sz="3200" b="1" dirty="0" smtClean="0">
                <a:latin typeface="Calibri"/>
              </a:rPr>
              <a:t> </a:t>
            </a:r>
            <a:r>
              <a:rPr lang="en-US" sz="3200" b="1" dirty="0" err="1" smtClean="0">
                <a:latin typeface="Calibri"/>
              </a:rPr>
              <a:t>Cl</a:t>
            </a:r>
            <a:r>
              <a:rPr lang="en-US" sz="3200" b="1" dirty="0" smtClean="0">
                <a:latin typeface="Calibri"/>
              </a:rPr>
              <a:t>₂</a:t>
            </a:r>
            <a:r>
              <a:rPr lang="ru-RU" sz="3200" b="1" dirty="0" smtClean="0">
                <a:latin typeface="Calibri"/>
              </a:rPr>
              <a:t> </a:t>
            </a:r>
            <a:r>
              <a:rPr lang="en-US" sz="3200" b="1" dirty="0" smtClean="0">
                <a:latin typeface="Calibri"/>
              </a:rPr>
              <a:t>= </a:t>
            </a:r>
            <a:r>
              <a:rPr lang="en-US" sz="3200" b="1" dirty="0" err="1" smtClean="0">
                <a:latin typeface="Calibri"/>
              </a:rPr>
              <a:t>CH₃CHCl</a:t>
            </a:r>
            <a:r>
              <a:rPr lang="en-US" sz="3200" b="1" dirty="0" smtClean="0">
                <a:latin typeface="Calibri"/>
              </a:rPr>
              <a:t>₂ </a:t>
            </a:r>
            <a:r>
              <a:rPr lang="ru-RU" sz="3200" b="1" dirty="0" smtClean="0">
                <a:latin typeface="Calibri"/>
              </a:rPr>
              <a:t> </a:t>
            </a:r>
            <a:r>
              <a:rPr lang="en-US" sz="3200" b="1" dirty="0" smtClean="0">
                <a:latin typeface="Calibri"/>
              </a:rPr>
              <a:t>+ </a:t>
            </a:r>
            <a:r>
              <a:rPr lang="en-US" sz="3200" b="1" dirty="0" err="1" smtClean="0">
                <a:latin typeface="Calibri"/>
              </a:rPr>
              <a:t>HCl</a:t>
            </a:r>
            <a:r>
              <a:rPr lang="en-US" sz="3200" b="1" dirty="0" smtClean="0">
                <a:latin typeface="Calibri"/>
              </a:rPr>
              <a:t>   (h</a:t>
            </a:r>
            <a:r>
              <a:rPr lang="el-GR" sz="3200" b="1" dirty="0" smtClean="0">
                <a:latin typeface="Calibri"/>
              </a:rPr>
              <a:t>ν</a:t>
            </a:r>
            <a:r>
              <a:rPr lang="en-US" sz="3200" b="1" dirty="0" smtClean="0">
                <a:latin typeface="Calibri"/>
              </a:rPr>
              <a:t>)</a:t>
            </a:r>
            <a:endParaRPr lang="ru-RU" sz="3200" b="1" dirty="0" smtClean="0">
              <a:latin typeface="Calibri"/>
            </a:endParaRPr>
          </a:p>
          <a:p>
            <a:r>
              <a:rPr lang="ru-RU" sz="3200" b="1" dirty="0" smtClean="0">
                <a:latin typeface="Calibri"/>
              </a:rPr>
              <a:t>         </a:t>
            </a:r>
            <a:r>
              <a:rPr lang="ru-RU" sz="3200" b="1" dirty="0" err="1" smtClean="0">
                <a:latin typeface="Calibri"/>
              </a:rPr>
              <a:t>хлорэтан</a:t>
            </a:r>
            <a:r>
              <a:rPr lang="ru-RU" sz="3200" b="1" dirty="0" smtClean="0">
                <a:latin typeface="Calibri"/>
              </a:rPr>
              <a:t>       1,1-дихлорэтан</a:t>
            </a:r>
          </a:p>
          <a:p>
            <a:r>
              <a:rPr lang="ru-RU" sz="3200" b="1" dirty="0" smtClean="0">
                <a:latin typeface="Calibri"/>
              </a:rPr>
              <a:t>      </a:t>
            </a:r>
            <a:r>
              <a:rPr lang="en-US" sz="3200" b="1" dirty="0" smtClean="0">
                <a:latin typeface="Calibri"/>
              </a:rPr>
              <a:t>(CH₃-</a:t>
            </a:r>
            <a:r>
              <a:rPr lang="en-US" sz="3200" b="1" dirty="0" err="1" smtClean="0">
                <a:latin typeface="Calibri"/>
              </a:rPr>
              <a:t>CH₂Cl</a:t>
            </a:r>
            <a:r>
              <a:rPr lang="en-US" sz="3200" b="1" dirty="0" smtClean="0">
                <a:latin typeface="Calibri"/>
              </a:rPr>
              <a:t>)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947248" y="1340768"/>
            <a:ext cx="2196752" cy="156966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alibri"/>
              </a:rPr>
              <a:t>CH₃-CH-</a:t>
            </a:r>
            <a:r>
              <a:rPr lang="en-US" sz="3200" dirty="0" err="1" smtClean="0">
                <a:solidFill>
                  <a:srgbClr val="FF0000"/>
                </a:solidFill>
                <a:latin typeface="Calibri"/>
              </a:rPr>
              <a:t>Cl</a:t>
            </a:r>
            <a:endParaRPr lang="en-US" sz="3200" dirty="0" smtClean="0">
              <a:solidFill>
                <a:srgbClr val="FF0000"/>
              </a:solidFill>
              <a:latin typeface="Calibri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Calibri"/>
              </a:rPr>
              <a:t>         |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Calibri"/>
              </a:rPr>
              <a:t>         </a:t>
            </a:r>
            <a:r>
              <a:rPr lang="en-US" sz="3200" dirty="0" err="1" smtClean="0">
                <a:solidFill>
                  <a:srgbClr val="FF0000"/>
                </a:solidFill>
                <a:latin typeface="Calibri"/>
              </a:rPr>
              <a:t>Cl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 rot="20115368">
            <a:off x="4880974" y="1378567"/>
            <a:ext cx="2080248" cy="4320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Осуществите превращение по схеме:</a:t>
            </a:r>
          </a:p>
          <a:p>
            <a:r>
              <a:rPr lang="ru-RU" sz="2800" b="1" dirty="0" smtClean="0"/>
              <a:t>                                    напишите уравнения реакций </a:t>
            </a:r>
          </a:p>
          <a:p>
            <a:r>
              <a:rPr lang="ru-RU" sz="2800" b="1" dirty="0" smtClean="0"/>
              <a:t>                                    в  структурной форме. 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3717032"/>
            <a:ext cx="74767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alibri"/>
              </a:rPr>
              <a:t>1) </a:t>
            </a:r>
            <a:r>
              <a:rPr lang="en-US" sz="2800" b="1" dirty="0" smtClean="0"/>
              <a:t>CH</a:t>
            </a:r>
            <a:r>
              <a:rPr lang="en-US" sz="2800" b="1" dirty="0" smtClean="0">
                <a:latin typeface="Calibri"/>
              </a:rPr>
              <a:t>₃</a:t>
            </a:r>
            <a:r>
              <a:rPr lang="en-US" sz="3200" b="1" dirty="0" smtClean="0">
                <a:latin typeface="Calibri"/>
              </a:rPr>
              <a:t>- CH ₃ + </a:t>
            </a:r>
            <a:r>
              <a:rPr lang="en-US" sz="3200" b="1" dirty="0" err="1" smtClean="0">
                <a:latin typeface="Calibri"/>
              </a:rPr>
              <a:t>Cl</a:t>
            </a:r>
            <a:r>
              <a:rPr lang="en-US" sz="3200" b="1" dirty="0" smtClean="0">
                <a:latin typeface="Calibri"/>
              </a:rPr>
              <a:t>₂ </a:t>
            </a:r>
            <a:r>
              <a:rPr lang="en-US" sz="3200" b="1" dirty="0" smtClean="0">
                <a:solidFill>
                  <a:srgbClr val="7030A0"/>
                </a:solidFill>
                <a:latin typeface="Calibri"/>
              </a:rPr>
              <a:t>→</a:t>
            </a:r>
            <a:r>
              <a:rPr lang="en-US" sz="3200" b="1" dirty="0" smtClean="0">
                <a:latin typeface="Calibri"/>
              </a:rPr>
              <a:t>  CH₃-</a:t>
            </a:r>
            <a:r>
              <a:rPr lang="en-US" sz="3200" b="1" dirty="0" err="1" smtClean="0">
                <a:latin typeface="Calibri"/>
              </a:rPr>
              <a:t>CH₂Cl</a:t>
            </a:r>
            <a:r>
              <a:rPr lang="en-US" sz="3200" b="1" dirty="0" smtClean="0">
                <a:latin typeface="Calibri"/>
              </a:rPr>
              <a:t>   + </a:t>
            </a:r>
            <a:r>
              <a:rPr lang="en-US" sz="3200" b="1" dirty="0" err="1" smtClean="0">
                <a:latin typeface="Calibri"/>
              </a:rPr>
              <a:t>HCl</a:t>
            </a:r>
            <a:r>
              <a:rPr lang="en-US" sz="3200" b="1" dirty="0" smtClean="0">
                <a:latin typeface="Calibri"/>
              </a:rPr>
              <a:t> (h</a:t>
            </a:r>
            <a:r>
              <a:rPr lang="el-GR" sz="3200" b="1" dirty="0" smtClean="0">
                <a:latin typeface="Calibri"/>
              </a:rPr>
              <a:t>ν</a:t>
            </a:r>
            <a:r>
              <a:rPr lang="en-US" sz="3200" b="1" dirty="0" smtClean="0">
                <a:latin typeface="Calibri"/>
              </a:rPr>
              <a:t>)  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5679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7030A0"/>
                </a:solidFill>
              </a:rPr>
              <a:t>э</a:t>
            </a:r>
            <a:r>
              <a:rPr lang="ru-RU" sz="3200" b="1" dirty="0" smtClean="0">
                <a:solidFill>
                  <a:srgbClr val="7030A0"/>
                </a:solidFill>
              </a:rPr>
              <a:t>тан </a:t>
            </a:r>
            <a:r>
              <a:rPr lang="ru-RU" sz="3200" b="1" dirty="0" smtClean="0">
                <a:solidFill>
                  <a:srgbClr val="7030A0"/>
                </a:solidFill>
                <a:latin typeface="Calibri"/>
              </a:rPr>
              <a:t>→ </a:t>
            </a:r>
            <a:r>
              <a:rPr lang="ru-RU" sz="3200" b="1" dirty="0" err="1" smtClean="0">
                <a:solidFill>
                  <a:srgbClr val="7030A0"/>
                </a:solidFill>
              </a:rPr>
              <a:t>хлорэтан</a:t>
            </a:r>
            <a:r>
              <a:rPr lang="ru-RU" sz="3200" b="1" dirty="0" smtClean="0">
                <a:solidFill>
                  <a:srgbClr val="7030A0"/>
                </a:solidFill>
              </a:rPr>
              <a:t>  </a:t>
            </a:r>
            <a:r>
              <a:rPr lang="ru-RU" sz="3200" b="1" dirty="0" smtClean="0">
                <a:solidFill>
                  <a:srgbClr val="7030A0"/>
                </a:solidFill>
                <a:latin typeface="Calibri"/>
              </a:rPr>
              <a:t>→ б</a:t>
            </a:r>
            <a:r>
              <a:rPr lang="ru-RU" sz="3200" b="1" dirty="0" smtClean="0">
                <a:solidFill>
                  <a:srgbClr val="7030A0"/>
                </a:solidFill>
              </a:rPr>
              <a:t>утан </a:t>
            </a:r>
            <a:r>
              <a:rPr lang="ru-RU" sz="3200" b="1" dirty="0" smtClean="0">
                <a:solidFill>
                  <a:srgbClr val="7030A0"/>
                </a:solidFill>
                <a:latin typeface="Calibri"/>
              </a:rPr>
              <a:t>→ </a:t>
            </a:r>
            <a:r>
              <a:rPr lang="ru-RU" sz="3200" b="1" dirty="0" smtClean="0">
                <a:solidFill>
                  <a:srgbClr val="7030A0"/>
                </a:solidFill>
              </a:rPr>
              <a:t>изобутан  </a:t>
            </a:r>
            <a:r>
              <a:rPr lang="ru-RU" sz="3200" b="1" dirty="0" smtClean="0">
                <a:solidFill>
                  <a:srgbClr val="7030A0"/>
                </a:solidFill>
                <a:latin typeface="Calibri"/>
              </a:rPr>
              <a:t>→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Calibri"/>
              </a:rPr>
              <a:t>2</a:t>
            </a:r>
            <a:r>
              <a:rPr lang="ru-RU" sz="3200" b="1" dirty="0" smtClean="0">
                <a:solidFill>
                  <a:srgbClr val="7030A0"/>
                </a:solidFill>
              </a:rPr>
              <a:t>-метил-</a:t>
            </a:r>
            <a:r>
              <a:rPr lang="ru-RU" sz="3200" b="1" dirty="0" smtClean="0">
                <a:solidFill>
                  <a:srgbClr val="7030A0"/>
                </a:solidFill>
                <a:latin typeface="Calibri"/>
              </a:rPr>
              <a:t>2</a:t>
            </a:r>
            <a:r>
              <a:rPr lang="ru-RU" sz="3200" b="1" dirty="0" smtClean="0">
                <a:solidFill>
                  <a:srgbClr val="7030A0"/>
                </a:solidFill>
              </a:rPr>
              <a:t>-хлорпропан </a:t>
            </a:r>
            <a:r>
              <a:rPr lang="ru-RU" sz="3200" b="1" dirty="0" smtClean="0">
                <a:solidFill>
                  <a:srgbClr val="7030A0"/>
                </a:solidFill>
                <a:latin typeface="Calibri"/>
              </a:rPr>
              <a:t>→2</a:t>
            </a:r>
            <a:r>
              <a:rPr lang="ru-RU" sz="3200" b="1" dirty="0" smtClean="0">
                <a:solidFill>
                  <a:srgbClr val="7030A0"/>
                </a:solidFill>
              </a:rPr>
              <a:t>-метилпропен-</a:t>
            </a:r>
            <a:r>
              <a:rPr lang="ru-RU" sz="3200" b="1" dirty="0" smtClean="0">
                <a:solidFill>
                  <a:srgbClr val="7030A0"/>
                </a:solidFill>
                <a:latin typeface="Calibri"/>
              </a:rPr>
              <a:t>1→</a:t>
            </a:r>
            <a:endParaRPr lang="ru-RU" sz="3200" b="1" dirty="0" smtClean="0">
              <a:solidFill>
                <a:srgbClr val="7030A0"/>
              </a:solidFill>
            </a:endParaRPr>
          </a:p>
          <a:p>
            <a:r>
              <a:rPr lang="ru-RU" sz="3200" b="1" dirty="0" smtClean="0">
                <a:solidFill>
                  <a:srgbClr val="7030A0"/>
                </a:solidFill>
                <a:latin typeface="Calibri"/>
              </a:rPr>
              <a:t>2</a:t>
            </a:r>
            <a:r>
              <a:rPr lang="ru-RU" sz="3200" b="1" dirty="0" smtClean="0">
                <a:solidFill>
                  <a:srgbClr val="7030A0"/>
                </a:solidFill>
              </a:rPr>
              <a:t>-метилпропанол-</a:t>
            </a:r>
            <a:r>
              <a:rPr lang="ru-RU" sz="3200" b="1" dirty="0" smtClean="0">
                <a:solidFill>
                  <a:srgbClr val="7030A0"/>
                </a:solidFill>
                <a:latin typeface="Calibri"/>
              </a:rPr>
              <a:t>2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14096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7030A0"/>
                </a:solidFill>
              </a:rPr>
              <a:t>этан </a:t>
            </a:r>
            <a:r>
              <a:rPr lang="ru-RU" sz="3600" b="1" i="1" dirty="0" smtClean="0">
                <a:solidFill>
                  <a:srgbClr val="7030A0"/>
                </a:solidFill>
                <a:latin typeface="Calibri"/>
              </a:rPr>
              <a:t>→</a:t>
            </a:r>
            <a:r>
              <a:rPr lang="ru-RU" sz="3600" b="1" i="1" dirty="0" smtClean="0">
                <a:solidFill>
                  <a:srgbClr val="7030A0"/>
                </a:solidFill>
              </a:rPr>
              <a:t> </a:t>
            </a:r>
            <a:r>
              <a:rPr lang="ru-RU" sz="3600" b="1" i="1" dirty="0" err="1" smtClean="0">
                <a:solidFill>
                  <a:srgbClr val="7030A0"/>
                </a:solidFill>
              </a:rPr>
              <a:t>хлорэтан</a:t>
            </a:r>
            <a:endParaRPr lang="ru-RU" sz="3600" b="1" i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437112"/>
            <a:ext cx="889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en-US" dirty="0" smtClean="0"/>
              <a:t>                          </a:t>
            </a:r>
            <a:r>
              <a:rPr lang="ru-RU" sz="3600" b="1" i="1" dirty="0" err="1" smtClean="0">
                <a:solidFill>
                  <a:srgbClr val="7030A0"/>
                </a:solidFill>
              </a:rPr>
              <a:t>хлорэтан</a:t>
            </a:r>
            <a:r>
              <a:rPr lang="ru-RU" sz="3600" b="1" i="1" dirty="0" smtClean="0">
                <a:solidFill>
                  <a:srgbClr val="7030A0"/>
                </a:solidFill>
              </a:rPr>
              <a:t> </a:t>
            </a:r>
            <a:r>
              <a:rPr lang="ru-RU" sz="3600" b="1" i="1" dirty="0" smtClean="0">
                <a:solidFill>
                  <a:srgbClr val="7030A0"/>
                </a:solidFill>
                <a:latin typeface="Calibri"/>
              </a:rPr>
              <a:t>→</a:t>
            </a:r>
            <a:r>
              <a:rPr lang="en-US" sz="3600" b="1" i="1" dirty="0" smtClean="0">
                <a:solidFill>
                  <a:srgbClr val="7030A0"/>
                </a:solidFill>
                <a:latin typeface="Calibri"/>
              </a:rPr>
              <a:t> </a:t>
            </a:r>
            <a:r>
              <a:rPr lang="ru-RU" sz="3600" b="1" i="1" dirty="0" smtClean="0">
                <a:solidFill>
                  <a:srgbClr val="7030A0"/>
                </a:solidFill>
              </a:rPr>
              <a:t>бутан</a:t>
            </a:r>
            <a:endParaRPr lang="ru-RU" sz="3600" b="1" i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5085184"/>
            <a:ext cx="8820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Calibri"/>
              </a:rPr>
              <a:t>2) </a:t>
            </a:r>
            <a:r>
              <a:rPr lang="en-US" sz="3200" b="1" dirty="0" smtClean="0">
                <a:latin typeface="Calibri"/>
              </a:rPr>
              <a:t>2CH₃-</a:t>
            </a:r>
            <a:r>
              <a:rPr lang="en-US" sz="3200" b="1" dirty="0" err="1" smtClean="0">
                <a:latin typeface="Calibri"/>
              </a:rPr>
              <a:t>CH₂Cl</a:t>
            </a:r>
            <a:r>
              <a:rPr lang="en-US" sz="3200" b="1" dirty="0" smtClean="0">
                <a:latin typeface="Calibri"/>
              </a:rPr>
              <a:t>  + 2Na </a:t>
            </a:r>
            <a:r>
              <a:rPr lang="en-US" sz="3200" b="1" dirty="0" smtClean="0">
                <a:solidFill>
                  <a:srgbClr val="7030A0"/>
                </a:solidFill>
                <a:latin typeface="Calibri"/>
              </a:rPr>
              <a:t>→ </a:t>
            </a:r>
            <a:r>
              <a:rPr lang="en-US" sz="3200" b="1" dirty="0" smtClean="0">
                <a:latin typeface="Calibri"/>
              </a:rPr>
              <a:t>CH₃- CH₂ - CH₂- CH₃ + 2NaCl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764704"/>
            <a:ext cx="42683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Calibri"/>
              </a:rPr>
              <a:t>б</a:t>
            </a:r>
            <a:r>
              <a:rPr lang="ru-RU" sz="3600" b="1" dirty="0" smtClean="0">
                <a:solidFill>
                  <a:srgbClr val="7030A0"/>
                </a:solidFill>
              </a:rPr>
              <a:t>утан </a:t>
            </a:r>
            <a:r>
              <a:rPr lang="ru-RU" sz="3600" b="1" dirty="0" smtClean="0">
                <a:solidFill>
                  <a:srgbClr val="7030A0"/>
                </a:solidFill>
                <a:latin typeface="Calibri"/>
              </a:rPr>
              <a:t>→ </a:t>
            </a:r>
            <a:r>
              <a:rPr lang="ru-RU" sz="3600" b="1" dirty="0" smtClean="0">
                <a:solidFill>
                  <a:srgbClr val="7030A0"/>
                </a:solidFill>
              </a:rPr>
              <a:t>изобутан 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735725" y="3429000"/>
            <a:ext cx="54082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Calibri"/>
              </a:rPr>
              <a:t>2</a:t>
            </a:r>
            <a:r>
              <a:rPr lang="ru-RU" sz="3600" b="1" dirty="0" smtClean="0">
                <a:solidFill>
                  <a:srgbClr val="7030A0"/>
                </a:solidFill>
              </a:rPr>
              <a:t>-метил-</a:t>
            </a:r>
            <a:r>
              <a:rPr lang="ru-RU" sz="3600" b="1" dirty="0" smtClean="0">
                <a:solidFill>
                  <a:srgbClr val="7030A0"/>
                </a:solidFill>
                <a:latin typeface="Calibri"/>
              </a:rPr>
              <a:t>2</a:t>
            </a:r>
            <a:r>
              <a:rPr lang="ru-RU" sz="3600" b="1" dirty="0" smtClean="0">
                <a:solidFill>
                  <a:srgbClr val="7030A0"/>
                </a:solidFill>
              </a:rPr>
              <a:t>-хлорпропан 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429000"/>
            <a:ext cx="29043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изобутан  </a:t>
            </a:r>
            <a:r>
              <a:rPr lang="ru-RU" sz="3600" b="1" dirty="0" smtClean="0">
                <a:solidFill>
                  <a:srgbClr val="7030A0"/>
                </a:solidFill>
                <a:latin typeface="Calibri"/>
              </a:rPr>
              <a:t>→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700808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alibri"/>
              </a:rPr>
              <a:t>  CH₃- CH₂ - CH₂- CH₃ </a:t>
            </a:r>
            <a:r>
              <a:rPr lang="en-US" sz="3200" b="1" dirty="0" smtClean="0">
                <a:solidFill>
                  <a:srgbClr val="7030A0"/>
                </a:solidFill>
                <a:latin typeface="Calibri"/>
              </a:rPr>
              <a:t>→</a:t>
            </a:r>
            <a:r>
              <a:rPr lang="en-US" sz="3200" b="1" dirty="0" smtClean="0">
                <a:latin typeface="Calibri"/>
              </a:rPr>
              <a:t> CH₃-CH-CH₃    (</a:t>
            </a:r>
            <a:r>
              <a:rPr lang="en-US" sz="3200" b="1" dirty="0" err="1" smtClean="0">
                <a:latin typeface="Calibri"/>
              </a:rPr>
              <a:t>kat</a:t>
            </a:r>
            <a:r>
              <a:rPr lang="en-US" sz="3200" b="1" dirty="0" smtClean="0">
                <a:latin typeface="Calibri"/>
              </a:rPr>
              <a:t>. </a:t>
            </a:r>
            <a:r>
              <a:rPr lang="en-US" sz="3200" b="1" dirty="0" err="1" smtClean="0">
                <a:latin typeface="Calibri"/>
              </a:rPr>
              <a:t>AlCl</a:t>
            </a:r>
            <a:r>
              <a:rPr lang="en-US" sz="3200" b="1" dirty="0" smtClean="0">
                <a:latin typeface="Calibri"/>
              </a:rPr>
              <a:t>₃)</a:t>
            </a:r>
          </a:p>
          <a:p>
            <a:r>
              <a:rPr lang="en-US" sz="3200" b="1" dirty="0" smtClean="0">
                <a:latin typeface="Calibri"/>
              </a:rPr>
              <a:t>                                                 </a:t>
            </a:r>
            <a:r>
              <a:rPr lang="ru-RU" sz="3200" b="1" dirty="0" smtClean="0">
                <a:latin typeface="Calibri"/>
              </a:rPr>
              <a:t> </a:t>
            </a:r>
            <a:r>
              <a:rPr lang="en-US" sz="3200" b="1" dirty="0" smtClean="0">
                <a:latin typeface="Calibri"/>
              </a:rPr>
              <a:t> |</a:t>
            </a:r>
          </a:p>
          <a:p>
            <a:r>
              <a:rPr lang="en-US" sz="3200" b="1" dirty="0" smtClean="0">
                <a:latin typeface="Calibri"/>
              </a:rPr>
              <a:t>                                                 </a:t>
            </a:r>
            <a:r>
              <a:rPr lang="ru-RU" sz="3200" b="1" dirty="0" smtClean="0">
                <a:latin typeface="Calibri"/>
              </a:rPr>
              <a:t> </a:t>
            </a:r>
            <a:r>
              <a:rPr lang="en-US" sz="3200" b="1" dirty="0" smtClean="0">
                <a:latin typeface="Calibri"/>
              </a:rPr>
              <a:t>CH₃ 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4581128"/>
            <a:ext cx="777686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r>
              <a:rPr lang="en-US" sz="3200" b="1" dirty="0" smtClean="0">
                <a:latin typeface="Calibri"/>
              </a:rPr>
              <a:t>CH₃-CH-CH₃  +  </a:t>
            </a:r>
            <a:r>
              <a:rPr lang="en-US" sz="3200" b="1" dirty="0" err="1" smtClean="0">
                <a:latin typeface="Calibri"/>
              </a:rPr>
              <a:t>Cl</a:t>
            </a:r>
            <a:r>
              <a:rPr lang="en-US" sz="3200" b="1" dirty="0" smtClean="0">
                <a:latin typeface="Calibri"/>
              </a:rPr>
              <a:t>₂  </a:t>
            </a:r>
            <a:r>
              <a:rPr lang="en-US" sz="3200" b="1" dirty="0" smtClean="0">
                <a:solidFill>
                  <a:srgbClr val="7030A0"/>
                </a:solidFill>
                <a:latin typeface="Calibri"/>
              </a:rPr>
              <a:t>→</a:t>
            </a:r>
            <a:r>
              <a:rPr lang="en-US" sz="3200" b="1" dirty="0" smtClean="0">
                <a:latin typeface="Calibri"/>
              </a:rPr>
              <a:t>  CH₃-C-CH₃  +  </a:t>
            </a:r>
            <a:r>
              <a:rPr lang="en-US" sz="3200" b="1" dirty="0" err="1" smtClean="0">
                <a:latin typeface="Calibri"/>
              </a:rPr>
              <a:t>HCl</a:t>
            </a:r>
            <a:endParaRPr lang="en-US" sz="3200" b="1" dirty="0" smtClean="0">
              <a:latin typeface="Calibri"/>
            </a:endParaRPr>
          </a:p>
          <a:p>
            <a:r>
              <a:rPr lang="en-US" sz="3200" b="1" dirty="0" smtClean="0">
                <a:latin typeface="Calibri"/>
              </a:rPr>
              <a:t>           |                                     </a:t>
            </a:r>
            <a:r>
              <a:rPr lang="ru-RU" sz="3200" b="1" dirty="0" smtClean="0">
                <a:latin typeface="Calibri"/>
              </a:rPr>
              <a:t>/</a:t>
            </a:r>
            <a:r>
              <a:rPr lang="en-US" sz="3200" b="1" dirty="0" smtClean="0">
                <a:latin typeface="Calibri"/>
              </a:rPr>
              <a:t> </a:t>
            </a:r>
            <a:r>
              <a:rPr lang="ru-RU" sz="3200" b="1" dirty="0" smtClean="0">
                <a:latin typeface="Calibri"/>
              </a:rPr>
              <a:t>\</a:t>
            </a:r>
            <a:endParaRPr lang="en-US" sz="3200" b="1" dirty="0" smtClean="0">
              <a:latin typeface="Calibri"/>
            </a:endParaRPr>
          </a:p>
          <a:p>
            <a:r>
              <a:rPr lang="en-US" sz="3200" b="1" dirty="0" smtClean="0">
                <a:latin typeface="Calibri"/>
              </a:rPr>
              <a:t>          CH₃</a:t>
            </a:r>
            <a:r>
              <a:rPr lang="ru-RU" sz="3200" b="1" dirty="0" smtClean="0">
                <a:latin typeface="Calibri"/>
              </a:rPr>
              <a:t>                       </a:t>
            </a:r>
            <a:r>
              <a:rPr lang="en-US" sz="3200" b="1" dirty="0" smtClean="0">
                <a:latin typeface="Calibri"/>
              </a:rPr>
              <a:t>      CH₃  </a:t>
            </a:r>
            <a:r>
              <a:rPr lang="en-US" sz="3200" b="1" dirty="0" err="1" smtClean="0">
                <a:latin typeface="Calibri"/>
              </a:rPr>
              <a:t>Cl</a:t>
            </a:r>
            <a:endParaRPr lang="ru-RU" sz="32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52736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Calibri"/>
              </a:rPr>
              <a:t>2</a:t>
            </a:r>
            <a:r>
              <a:rPr lang="ru-RU" sz="3600" b="1" dirty="0" smtClean="0">
                <a:solidFill>
                  <a:srgbClr val="7030A0"/>
                </a:solidFill>
              </a:rPr>
              <a:t>-метил-</a:t>
            </a:r>
            <a:r>
              <a:rPr lang="ru-RU" sz="3600" b="1" dirty="0" smtClean="0">
                <a:solidFill>
                  <a:srgbClr val="7030A0"/>
                </a:solidFill>
                <a:latin typeface="Calibri"/>
              </a:rPr>
              <a:t>2</a:t>
            </a:r>
            <a:r>
              <a:rPr lang="ru-RU" sz="3600" b="1" dirty="0" smtClean="0">
                <a:solidFill>
                  <a:srgbClr val="7030A0"/>
                </a:solidFill>
              </a:rPr>
              <a:t>-хлорпропан </a:t>
            </a:r>
            <a:r>
              <a:rPr lang="ru-RU" sz="3600" b="1" dirty="0" smtClean="0">
                <a:solidFill>
                  <a:srgbClr val="7030A0"/>
                </a:solidFill>
                <a:latin typeface="Calibri"/>
              </a:rPr>
              <a:t>→</a:t>
            </a:r>
            <a:endParaRPr lang="en-US" sz="3600" b="1" dirty="0" smtClean="0">
              <a:solidFill>
                <a:srgbClr val="7030A0"/>
              </a:solidFill>
              <a:latin typeface="Calibri"/>
            </a:endParaRPr>
          </a:p>
          <a:p>
            <a:r>
              <a:rPr lang="en-US" sz="3600" b="1" dirty="0" smtClean="0">
                <a:solidFill>
                  <a:srgbClr val="7030A0"/>
                </a:solidFill>
                <a:latin typeface="Calibri"/>
              </a:rPr>
              <a:t>                                                 </a:t>
            </a:r>
            <a:r>
              <a:rPr lang="ru-RU" sz="3600" b="1" dirty="0" smtClean="0">
                <a:solidFill>
                  <a:srgbClr val="7030A0"/>
                </a:solidFill>
                <a:latin typeface="Calibri"/>
              </a:rPr>
              <a:t>2</a:t>
            </a:r>
            <a:r>
              <a:rPr lang="ru-RU" sz="3600" b="1" dirty="0" smtClean="0">
                <a:solidFill>
                  <a:srgbClr val="7030A0"/>
                </a:solidFill>
              </a:rPr>
              <a:t>-метилпропен-</a:t>
            </a:r>
            <a:r>
              <a:rPr lang="ru-RU" sz="3600" b="1" dirty="0" smtClean="0">
                <a:solidFill>
                  <a:srgbClr val="7030A0"/>
                </a:solidFill>
                <a:latin typeface="Calibri"/>
              </a:rPr>
              <a:t>1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276872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alibri"/>
              </a:rPr>
              <a:t>CH₃-C-CH₃   +  </a:t>
            </a:r>
            <a:r>
              <a:rPr lang="en-US" sz="3200" b="1" dirty="0" err="1" smtClean="0">
                <a:latin typeface="Calibri"/>
              </a:rPr>
              <a:t>NaOH</a:t>
            </a:r>
            <a:r>
              <a:rPr lang="en-US" sz="3200" b="1" dirty="0" smtClean="0">
                <a:latin typeface="Calibri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latin typeface="Calibri"/>
              </a:rPr>
              <a:t>→</a:t>
            </a:r>
          </a:p>
          <a:p>
            <a:r>
              <a:rPr lang="en-US" sz="3200" b="1" dirty="0" smtClean="0">
                <a:latin typeface="Calibri"/>
              </a:rPr>
              <a:t>       </a:t>
            </a:r>
            <a:r>
              <a:rPr lang="ru-RU" sz="3200" b="1" dirty="0" smtClean="0">
                <a:latin typeface="Calibri"/>
              </a:rPr>
              <a:t>/</a:t>
            </a:r>
            <a:r>
              <a:rPr lang="en-US" sz="3200" b="1" dirty="0" smtClean="0">
                <a:latin typeface="Calibri"/>
              </a:rPr>
              <a:t> </a:t>
            </a:r>
            <a:r>
              <a:rPr lang="ru-RU" sz="3200" b="1" dirty="0" smtClean="0">
                <a:latin typeface="Calibri"/>
              </a:rPr>
              <a:t>\</a:t>
            </a:r>
            <a:r>
              <a:rPr lang="en-US" sz="3200" b="1" dirty="0" smtClean="0">
                <a:latin typeface="Calibri"/>
              </a:rPr>
              <a:t>           </a:t>
            </a:r>
            <a:r>
              <a:rPr lang="en-US" sz="2800" b="1" dirty="0" smtClean="0">
                <a:latin typeface="Calibri"/>
              </a:rPr>
              <a:t>(</a:t>
            </a:r>
            <a:r>
              <a:rPr lang="ru-RU" sz="2800" b="1" dirty="0" smtClean="0">
                <a:latin typeface="Calibri"/>
              </a:rPr>
              <a:t>спиртовой</a:t>
            </a:r>
            <a:endParaRPr lang="en-US" sz="2800" b="1" dirty="0" smtClean="0">
              <a:latin typeface="Calibri"/>
            </a:endParaRPr>
          </a:p>
          <a:p>
            <a:r>
              <a:rPr lang="en-US" sz="3200" b="1" dirty="0" smtClean="0">
                <a:latin typeface="Calibri"/>
              </a:rPr>
              <a:t>  CH₃  </a:t>
            </a:r>
            <a:r>
              <a:rPr lang="en-US" sz="3200" b="1" dirty="0" err="1" smtClean="0">
                <a:latin typeface="Calibri"/>
              </a:rPr>
              <a:t>Cl</a:t>
            </a:r>
            <a:r>
              <a:rPr lang="ru-RU" sz="3200" b="1" dirty="0" smtClean="0">
                <a:latin typeface="Calibri"/>
              </a:rPr>
              <a:t>          </a:t>
            </a:r>
            <a:r>
              <a:rPr lang="ru-RU" sz="2800" b="1" dirty="0" smtClean="0">
                <a:latin typeface="Calibri"/>
              </a:rPr>
              <a:t>раствор)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67944" y="2276872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 smtClean="0">
                <a:latin typeface="Calibri"/>
              </a:rPr>
              <a:t>CH₂=C-CH₃   +  </a:t>
            </a:r>
            <a:r>
              <a:rPr lang="en-US" sz="3200" b="1" dirty="0" err="1" smtClean="0">
                <a:latin typeface="Calibri"/>
              </a:rPr>
              <a:t>NaCl</a:t>
            </a:r>
            <a:r>
              <a:rPr lang="en-US" sz="3200" b="1" dirty="0" smtClean="0">
                <a:latin typeface="Calibri"/>
              </a:rPr>
              <a:t> + H₂O</a:t>
            </a:r>
            <a:r>
              <a:rPr lang="ru-RU" sz="3200" b="1" dirty="0" smtClean="0">
                <a:latin typeface="Calibri"/>
              </a:rPr>
              <a:t> </a:t>
            </a:r>
            <a:endParaRPr lang="en-US" sz="3200" b="1" dirty="0" smtClean="0">
              <a:latin typeface="Calibri"/>
            </a:endParaRPr>
          </a:p>
          <a:p>
            <a:r>
              <a:rPr lang="en-US" sz="3200" b="1" dirty="0" smtClean="0">
                <a:latin typeface="Calibri"/>
              </a:rPr>
              <a:t>         |</a:t>
            </a:r>
          </a:p>
          <a:p>
            <a:r>
              <a:rPr lang="en-US" sz="3200" b="1" dirty="0" smtClean="0">
                <a:latin typeface="Calibri"/>
              </a:rPr>
              <a:t>       CH₃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3933056"/>
            <a:ext cx="45935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Calibri"/>
              </a:rPr>
              <a:t>2</a:t>
            </a:r>
            <a:r>
              <a:rPr lang="ru-RU" sz="3600" b="1" dirty="0" smtClean="0">
                <a:solidFill>
                  <a:srgbClr val="7030A0"/>
                </a:solidFill>
              </a:rPr>
              <a:t>-метилпропанол-</a:t>
            </a:r>
            <a:r>
              <a:rPr lang="ru-RU" sz="3600" b="1" dirty="0" smtClean="0">
                <a:solidFill>
                  <a:srgbClr val="7030A0"/>
                </a:solidFill>
                <a:latin typeface="Calibri"/>
              </a:rPr>
              <a:t>2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933056"/>
            <a:ext cx="46891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Calibri"/>
              </a:rPr>
              <a:t>2</a:t>
            </a:r>
            <a:r>
              <a:rPr lang="ru-RU" sz="3600" b="1" dirty="0" smtClean="0">
                <a:solidFill>
                  <a:srgbClr val="7030A0"/>
                </a:solidFill>
              </a:rPr>
              <a:t>-метилпропен-</a:t>
            </a:r>
            <a:r>
              <a:rPr lang="ru-RU" sz="3600" b="1" dirty="0" smtClean="0">
                <a:solidFill>
                  <a:srgbClr val="7030A0"/>
                </a:solidFill>
                <a:latin typeface="Calibri"/>
              </a:rPr>
              <a:t>1</a:t>
            </a:r>
            <a:r>
              <a:rPr lang="en-US" sz="3600" b="1" dirty="0" smtClean="0">
                <a:solidFill>
                  <a:srgbClr val="7030A0"/>
                </a:solidFill>
                <a:latin typeface="Calibri"/>
              </a:rPr>
              <a:t> → 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4653136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alibri"/>
              </a:rPr>
              <a:t>CH₂=C-CH₃ + H₂O </a:t>
            </a:r>
            <a:r>
              <a:rPr lang="en-US" sz="3200" b="1" dirty="0" smtClean="0">
                <a:solidFill>
                  <a:srgbClr val="7030A0"/>
                </a:solidFill>
                <a:latin typeface="Calibri"/>
              </a:rPr>
              <a:t>→  </a:t>
            </a:r>
            <a:r>
              <a:rPr lang="en-US" sz="3200" b="1" dirty="0" smtClean="0">
                <a:latin typeface="Calibri"/>
              </a:rPr>
              <a:t>CH₃- CH-CH₃   </a:t>
            </a:r>
            <a:r>
              <a:rPr lang="ru-RU" sz="3200" b="1" dirty="0" smtClean="0">
                <a:latin typeface="Calibri"/>
              </a:rPr>
              <a:t> </a:t>
            </a:r>
            <a:endParaRPr lang="en-US" sz="3200" b="1" dirty="0" smtClean="0">
              <a:latin typeface="Calibri"/>
            </a:endParaRPr>
          </a:p>
          <a:p>
            <a:r>
              <a:rPr lang="en-US" sz="3200" b="1" dirty="0" smtClean="0">
                <a:latin typeface="Calibri"/>
              </a:rPr>
              <a:t>         |           </a:t>
            </a:r>
            <a:r>
              <a:rPr lang="ru-RU" sz="2400" b="1" dirty="0" smtClean="0">
                <a:latin typeface="Calibri"/>
              </a:rPr>
              <a:t>(</a:t>
            </a:r>
            <a:r>
              <a:rPr lang="en-US" sz="2400" b="1" dirty="0" smtClean="0">
                <a:latin typeface="Calibri"/>
              </a:rPr>
              <a:t>H₂SO₄)</a:t>
            </a:r>
            <a:r>
              <a:rPr lang="en-US" sz="3200" b="1" dirty="0" smtClean="0">
                <a:latin typeface="Calibri"/>
              </a:rPr>
              <a:t>             </a:t>
            </a:r>
            <a:r>
              <a:rPr lang="ru-RU" sz="3200" b="1" dirty="0" smtClean="0">
                <a:latin typeface="Calibri"/>
              </a:rPr>
              <a:t>/ </a:t>
            </a:r>
            <a:r>
              <a:rPr lang="en-US" sz="3200" b="1" dirty="0" smtClean="0">
                <a:latin typeface="Calibri"/>
              </a:rPr>
              <a:t> </a:t>
            </a:r>
            <a:r>
              <a:rPr lang="ru-RU" sz="3200" b="1" dirty="0" smtClean="0">
                <a:latin typeface="Calibri"/>
              </a:rPr>
              <a:t>\</a:t>
            </a:r>
            <a:endParaRPr lang="en-US" sz="3200" b="1" dirty="0" smtClean="0">
              <a:latin typeface="Calibri"/>
            </a:endParaRPr>
          </a:p>
          <a:p>
            <a:r>
              <a:rPr lang="en-US" sz="3200" b="1" dirty="0" smtClean="0">
                <a:latin typeface="Calibri"/>
              </a:rPr>
              <a:t>       CH₃</a:t>
            </a:r>
            <a:r>
              <a:rPr lang="ru-RU" sz="3200" b="1" dirty="0" smtClean="0">
                <a:latin typeface="Calibri"/>
              </a:rPr>
              <a:t>                          </a:t>
            </a:r>
            <a:r>
              <a:rPr lang="en-US" sz="3200" b="1" dirty="0" smtClean="0">
                <a:latin typeface="Calibri"/>
              </a:rPr>
              <a:t> </a:t>
            </a:r>
            <a:r>
              <a:rPr lang="ru-RU" sz="3200" b="1" dirty="0" smtClean="0">
                <a:latin typeface="Calibri"/>
              </a:rPr>
              <a:t> </a:t>
            </a:r>
            <a:r>
              <a:rPr lang="en-US" sz="3200" b="1" dirty="0" smtClean="0">
                <a:latin typeface="Calibri"/>
              </a:rPr>
              <a:t>CH₃  OH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692696"/>
            <a:ext cx="6705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Осуществите превращения по схеме: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484784"/>
            <a:ext cx="8604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alibri"/>
              </a:rPr>
              <a:t>CH₃-CH₂-CH₃                </a:t>
            </a:r>
            <a:r>
              <a:rPr lang="ru-RU" sz="3600" b="1" dirty="0" smtClean="0">
                <a:latin typeface="Calibri"/>
              </a:rPr>
              <a:t>А</a:t>
            </a:r>
            <a:r>
              <a:rPr lang="en-US" sz="3600" b="1" dirty="0" smtClean="0">
                <a:latin typeface="Calibri"/>
              </a:rPr>
              <a:t>                  </a:t>
            </a:r>
            <a:r>
              <a:rPr lang="ru-RU" sz="3600" b="1" dirty="0" smtClean="0">
                <a:latin typeface="Calibri"/>
              </a:rPr>
              <a:t>Б</a:t>
            </a:r>
            <a:r>
              <a:rPr lang="en-US" sz="3600" b="1" dirty="0" smtClean="0">
                <a:latin typeface="Calibri"/>
              </a:rPr>
              <a:t>        </a:t>
            </a:r>
            <a:r>
              <a:rPr lang="ru-RU" sz="3600" b="1" dirty="0" smtClean="0">
                <a:latin typeface="Calibri"/>
              </a:rPr>
              <a:t> </a:t>
            </a:r>
            <a:r>
              <a:rPr lang="en-US" sz="3600" b="1" dirty="0" smtClean="0">
                <a:latin typeface="Calibri"/>
              </a:rPr>
              <a:t>                  </a:t>
            </a:r>
            <a:endParaRPr lang="ru-RU" sz="3600" b="1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2843808" y="15567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4499992" y="27089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6660232" y="15567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843808" y="1196752"/>
            <a:ext cx="683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400" b="1" dirty="0" smtClean="0"/>
              <a:t>Br</a:t>
            </a:r>
            <a:r>
              <a:rPr lang="en-US" sz="2400" b="1" dirty="0" smtClean="0">
                <a:latin typeface="Calibri"/>
              </a:rPr>
              <a:t>₂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915816" y="1844824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alibri"/>
              </a:rPr>
              <a:t>h</a:t>
            </a:r>
            <a:r>
              <a:rPr lang="el-GR" sz="2800" b="1" dirty="0" smtClean="0">
                <a:latin typeface="Calibri"/>
              </a:rPr>
              <a:t>ν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860032" y="1196752"/>
            <a:ext cx="625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Br</a:t>
            </a:r>
            <a:r>
              <a:rPr lang="en-US" sz="2400" b="1" dirty="0" smtClean="0">
                <a:latin typeface="Calibri"/>
              </a:rPr>
              <a:t>₂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860032" y="1916832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alibri"/>
              </a:rPr>
              <a:t>h</a:t>
            </a:r>
            <a:r>
              <a:rPr lang="el-GR" sz="2800" b="1" dirty="0" smtClean="0">
                <a:latin typeface="Calibri"/>
              </a:rPr>
              <a:t>ν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444208" y="1196752"/>
            <a:ext cx="1241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alibri"/>
              </a:rPr>
              <a:t>2</a:t>
            </a:r>
            <a:r>
              <a:rPr lang="en-US" sz="2400" b="1" dirty="0" smtClean="0"/>
              <a:t>NaOH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588224" y="1844824"/>
            <a:ext cx="1075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спирт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331640" y="3356992"/>
            <a:ext cx="628088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 CH</a:t>
            </a:r>
            <a:r>
              <a:rPr lang="en-US" sz="2400" b="1" dirty="0" smtClean="0">
                <a:latin typeface="Calibri"/>
              </a:rPr>
              <a:t>₃</a:t>
            </a:r>
            <a:r>
              <a:rPr lang="en-US" sz="2400" b="1" dirty="0" smtClean="0"/>
              <a:t>-CH</a:t>
            </a:r>
            <a:r>
              <a:rPr lang="en-US" sz="2400" b="1" dirty="0" smtClean="0">
                <a:latin typeface="Calibri"/>
              </a:rPr>
              <a:t>₂-</a:t>
            </a:r>
            <a:r>
              <a:rPr lang="en-US" sz="2400" b="1" dirty="0" smtClean="0"/>
              <a:t>CH</a:t>
            </a:r>
            <a:r>
              <a:rPr lang="en-US" sz="2400" b="1" dirty="0" smtClean="0">
                <a:latin typeface="Calibri"/>
              </a:rPr>
              <a:t>₃  </a:t>
            </a:r>
            <a:r>
              <a:rPr lang="en-US" sz="2800" b="1" dirty="0" smtClean="0">
                <a:latin typeface="Calibri"/>
              </a:rPr>
              <a:t>+ Br₂  </a:t>
            </a:r>
            <a:r>
              <a:rPr lang="en-US" sz="2800" b="1" dirty="0" smtClean="0">
                <a:solidFill>
                  <a:srgbClr val="FF0000"/>
                </a:solidFill>
                <a:latin typeface="Calibri"/>
              </a:rPr>
              <a:t>= </a:t>
            </a:r>
            <a:r>
              <a:rPr lang="en-US" sz="2800" b="1" dirty="0" smtClean="0">
                <a:latin typeface="Calibri"/>
              </a:rPr>
              <a:t> CH₃-CH-CH₃  +  </a:t>
            </a:r>
            <a:r>
              <a:rPr lang="en-US" sz="2800" b="1" dirty="0" err="1" smtClean="0">
                <a:latin typeface="Calibri"/>
              </a:rPr>
              <a:t>HBr</a:t>
            </a:r>
            <a:endParaRPr lang="en-US" sz="2800" b="1" dirty="0" smtClean="0">
              <a:latin typeface="Calibri"/>
            </a:endParaRPr>
          </a:p>
          <a:p>
            <a:r>
              <a:rPr lang="en-US" sz="2800" b="1" dirty="0" smtClean="0">
                <a:latin typeface="Calibri"/>
              </a:rPr>
              <a:t>                                                 |</a:t>
            </a:r>
          </a:p>
          <a:p>
            <a:r>
              <a:rPr lang="en-US" sz="2800" b="1" dirty="0" smtClean="0">
                <a:latin typeface="Calibri"/>
              </a:rPr>
              <a:t>                                                Br</a:t>
            </a:r>
            <a:endParaRPr lang="ru-RU" sz="28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835696" y="2636912"/>
            <a:ext cx="46586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  CH</a:t>
            </a:r>
            <a:r>
              <a:rPr lang="en-US" sz="2800" b="1" dirty="0" smtClean="0">
                <a:latin typeface="Calibri"/>
              </a:rPr>
              <a:t>₃</a:t>
            </a:r>
            <a:r>
              <a:rPr lang="en-US" sz="2800" b="1" dirty="0" smtClean="0"/>
              <a:t>-CH</a:t>
            </a:r>
            <a:r>
              <a:rPr lang="en-US" sz="2800" b="1" dirty="0" smtClean="0">
                <a:latin typeface="Calibri"/>
              </a:rPr>
              <a:t>₂-</a:t>
            </a:r>
            <a:r>
              <a:rPr lang="en-US" sz="2800" b="1" dirty="0" smtClean="0"/>
              <a:t>CH</a:t>
            </a:r>
            <a:r>
              <a:rPr lang="ru-RU" sz="2800" b="1" dirty="0" smtClean="0">
                <a:latin typeface="Calibri"/>
              </a:rPr>
              <a:t>₃</a:t>
            </a:r>
            <a:r>
              <a:rPr lang="en-US" sz="2800" b="1" dirty="0" smtClean="0">
                <a:latin typeface="Calibri"/>
              </a:rPr>
              <a:t>                   </a:t>
            </a:r>
            <a:r>
              <a:rPr lang="en-US" sz="3600" b="1" dirty="0" smtClean="0">
                <a:latin typeface="Calibri"/>
              </a:rPr>
              <a:t>A </a:t>
            </a:r>
            <a:endParaRPr lang="ru-RU" sz="3600" dirty="0"/>
          </a:p>
        </p:txBody>
      </p:sp>
      <p:sp>
        <p:nvSpPr>
          <p:cNvPr id="19" name="Стрелка вправо 18"/>
          <p:cNvSpPr/>
          <p:nvPr/>
        </p:nvSpPr>
        <p:spPr>
          <a:xfrm>
            <a:off x="4788024" y="15567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627784" y="4509120"/>
            <a:ext cx="4536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Calibri"/>
              </a:rPr>
              <a:t>         A                     </a:t>
            </a:r>
            <a:r>
              <a:rPr lang="ru-RU" sz="3600" b="1" dirty="0" smtClean="0">
                <a:latin typeface="Calibri"/>
              </a:rPr>
              <a:t>Б</a:t>
            </a:r>
            <a:endParaRPr lang="ru-RU" sz="3600" dirty="0"/>
          </a:p>
        </p:txBody>
      </p:sp>
      <p:sp>
        <p:nvSpPr>
          <p:cNvPr id="21" name="Стрелка вправо 20"/>
          <p:cNvSpPr/>
          <p:nvPr/>
        </p:nvSpPr>
        <p:spPr>
          <a:xfrm>
            <a:off x="4499992" y="45811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827584" y="5085184"/>
            <a:ext cx="685796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alibri"/>
              </a:rPr>
              <a:t>    </a:t>
            </a:r>
            <a:r>
              <a:rPr lang="en-US" sz="2800" b="1" dirty="0" smtClean="0">
                <a:latin typeface="Calibri"/>
              </a:rPr>
              <a:t>CH₃-</a:t>
            </a:r>
            <a:r>
              <a:rPr lang="en-US" sz="2800" b="1" dirty="0" err="1" smtClean="0">
                <a:latin typeface="Calibri"/>
              </a:rPr>
              <a:t>CHBr</a:t>
            </a:r>
            <a:r>
              <a:rPr lang="en-US" sz="2800" b="1" dirty="0" smtClean="0">
                <a:latin typeface="Calibri"/>
              </a:rPr>
              <a:t>-CH₃  +  Br₂  </a:t>
            </a:r>
            <a:r>
              <a:rPr lang="en-US" sz="2800" b="1" dirty="0" smtClean="0">
                <a:solidFill>
                  <a:srgbClr val="FF0000"/>
                </a:solidFill>
                <a:latin typeface="Calibri"/>
              </a:rPr>
              <a:t>= </a:t>
            </a:r>
            <a:r>
              <a:rPr lang="en-US" sz="2800" b="1" dirty="0" smtClean="0">
                <a:latin typeface="Calibri"/>
              </a:rPr>
              <a:t>CH₃ - C - CH₃ + </a:t>
            </a:r>
            <a:r>
              <a:rPr lang="en-US" sz="2800" b="1" dirty="0" err="1" smtClean="0">
                <a:latin typeface="Calibri"/>
              </a:rPr>
              <a:t>HBr</a:t>
            </a:r>
            <a:endParaRPr lang="en-US" sz="2800" b="1" dirty="0" smtClean="0">
              <a:latin typeface="Calibri"/>
            </a:endParaRPr>
          </a:p>
          <a:p>
            <a:r>
              <a:rPr lang="en-US" sz="2800" b="1" dirty="0" smtClean="0">
                <a:latin typeface="Calibri"/>
              </a:rPr>
              <a:t>                                                       </a:t>
            </a:r>
            <a:r>
              <a:rPr lang="ru-RU" sz="2800" b="1" dirty="0" smtClean="0">
                <a:latin typeface="Calibri"/>
              </a:rPr>
              <a:t>/ \</a:t>
            </a:r>
            <a:endParaRPr lang="en-US" sz="2800" b="1" dirty="0" smtClean="0">
              <a:latin typeface="Calibri"/>
            </a:endParaRPr>
          </a:p>
          <a:p>
            <a:r>
              <a:rPr lang="en-US" sz="2800" b="1" dirty="0" smtClean="0">
                <a:latin typeface="Calibri"/>
              </a:rPr>
              <a:t>                                                 </a:t>
            </a:r>
            <a:r>
              <a:rPr lang="ru-RU" sz="2800" b="1" dirty="0" smtClean="0">
                <a:latin typeface="Calibri"/>
              </a:rPr>
              <a:t> </a:t>
            </a:r>
            <a:r>
              <a:rPr lang="en-US" sz="2800" b="1" dirty="0" smtClean="0">
                <a:latin typeface="Calibri"/>
              </a:rPr>
              <a:t> </a:t>
            </a:r>
            <a:r>
              <a:rPr lang="ru-RU" sz="2800" b="1" dirty="0" smtClean="0">
                <a:latin typeface="Calibri"/>
              </a:rPr>
              <a:t> </a:t>
            </a:r>
            <a:r>
              <a:rPr lang="en-US" sz="2800" b="1" dirty="0" smtClean="0">
                <a:latin typeface="Calibri"/>
              </a:rPr>
              <a:t>Br  </a:t>
            </a:r>
            <a:r>
              <a:rPr lang="ru-RU" sz="2800" b="1" dirty="0" smtClean="0">
                <a:latin typeface="Calibri"/>
              </a:rPr>
              <a:t> </a:t>
            </a:r>
            <a:r>
              <a:rPr lang="en-US" sz="2800" b="1" dirty="0" smtClean="0">
                <a:latin typeface="Calibri"/>
              </a:rPr>
              <a:t>Br</a:t>
            </a:r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7884368" y="1484784"/>
            <a:ext cx="455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В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620688"/>
            <a:ext cx="26148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Б </a:t>
            </a:r>
            <a:r>
              <a:rPr lang="ru-RU" dirty="0" smtClean="0"/>
              <a:t>                               </a:t>
            </a:r>
            <a:r>
              <a:rPr lang="ru-RU" sz="3200" b="1" dirty="0" smtClean="0"/>
              <a:t>В</a:t>
            </a:r>
            <a:endParaRPr lang="ru-RU" sz="3200" b="1" dirty="0"/>
          </a:p>
        </p:txBody>
      </p:sp>
      <p:sp>
        <p:nvSpPr>
          <p:cNvPr id="3" name="Стрелка вправо 2"/>
          <p:cNvSpPr/>
          <p:nvPr/>
        </p:nvSpPr>
        <p:spPr>
          <a:xfrm>
            <a:off x="3779912" y="69269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635896" y="332656"/>
            <a:ext cx="10967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Calibri"/>
              </a:rPr>
              <a:t>2</a:t>
            </a:r>
            <a:r>
              <a:rPr lang="en-US" sz="2400" b="1" dirty="0" err="1" smtClean="0">
                <a:latin typeface="Calibri"/>
              </a:rPr>
              <a:t>NaOH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635896" y="1340768"/>
            <a:ext cx="1075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спирт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204864"/>
            <a:ext cx="9144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alibri"/>
              </a:rPr>
              <a:t>CH₃ - C - CH₃  + 2NaOH  </a:t>
            </a: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=</a:t>
            </a:r>
            <a:r>
              <a:rPr lang="en-US" sz="3200" b="1" dirty="0" smtClean="0">
                <a:latin typeface="Calibri"/>
              </a:rPr>
              <a:t>  CH—C-CH₃ +2NaBr +  2H₂O  </a:t>
            </a:r>
          </a:p>
          <a:p>
            <a:r>
              <a:rPr lang="en-US" sz="3200" b="1" dirty="0" smtClean="0">
                <a:latin typeface="Calibri"/>
              </a:rPr>
              <a:t>         </a:t>
            </a:r>
            <a:r>
              <a:rPr lang="ru-RU" sz="3200" b="1" dirty="0" smtClean="0">
                <a:latin typeface="Calibri"/>
              </a:rPr>
              <a:t>/ \</a:t>
            </a:r>
            <a:endParaRPr lang="en-US" sz="3200" b="1" dirty="0" smtClean="0">
              <a:latin typeface="Calibri"/>
            </a:endParaRPr>
          </a:p>
          <a:p>
            <a:r>
              <a:rPr lang="en-US" sz="3200" b="1" dirty="0" smtClean="0">
                <a:latin typeface="Calibri"/>
              </a:rPr>
              <a:t>      Br  </a:t>
            </a:r>
            <a:r>
              <a:rPr lang="en-US" sz="3200" b="1" dirty="0" err="1" smtClean="0">
                <a:latin typeface="Calibri"/>
              </a:rPr>
              <a:t>Br</a:t>
            </a:r>
            <a:r>
              <a:rPr lang="en-US" sz="3200" b="1" dirty="0" smtClean="0">
                <a:latin typeface="Calibri"/>
              </a:rPr>
              <a:t>      </a:t>
            </a:r>
          </a:p>
          <a:p>
            <a:r>
              <a:rPr lang="en-US" sz="3200" b="1" dirty="0" smtClean="0">
                <a:latin typeface="Calibri"/>
              </a:rPr>
              <a:t>                                         </a:t>
            </a:r>
            <a:endParaRPr lang="ru-RU" sz="2400" b="1" dirty="0" smtClean="0"/>
          </a:p>
          <a:p>
            <a:endParaRPr lang="ru-RU" sz="3200" dirty="0" smtClean="0"/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788024" y="2132856"/>
            <a:ext cx="5565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Calibri"/>
              </a:rPr>
              <a:t>—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788024" y="2276872"/>
            <a:ext cx="5565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Calibri"/>
              </a:rPr>
              <a:t>—</a:t>
            </a:r>
            <a:endParaRPr lang="ru-RU" sz="32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987824" y="3933056"/>
            <a:ext cx="29321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Calibri"/>
              </a:rPr>
              <a:t> 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429</TotalTime>
  <Words>1126</Words>
  <Application>Microsoft Office PowerPoint</Application>
  <PresentationFormat>Экран (4:3)</PresentationFormat>
  <Paragraphs>176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СХЕМЫ ХИМИЧЕСКИХ ПРЕВРАЩЕНИЙ В ОРГАНИЧЕСКОЙ ХИМИИ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СХЕМЫ ХИМИЧЕСКИХ ПРЕВРАЩЕНИЙ В ОРГАНИЧЕСКОЙ ХИМИИ</dc:title>
  <dc:creator>RockNRolf</dc:creator>
  <cp:lastModifiedBy>RockNRolf</cp:lastModifiedBy>
  <cp:revision>47</cp:revision>
  <dcterms:created xsi:type="dcterms:W3CDTF">2012-10-06T17:48:34Z</dcterms:created>
  <dcterms:modified xsi:type="dcterms:W3CDTF">2012-11-11T12:53:36Z</dcterms:modified>
</cp:coreProperties>
</file>