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50000"/>
              </a:lnSpc>
              <a:buNone/>
            </a:pPr>
            <a:endParaRPr lang="ru-RU" dirty="0" smtClean="0">
              <a:solidFill>
                <a:schemeClr val="tx2">
                  <a:lumMod val="10000"/>
                </a:schemeClr>
              </a:solidFill>
            </a:endParaRPr>
          </a:p>
          <a:p>
            <a:pPr algn="ctr">
              <a:lnSpc>
                <a:spcPct val="150000"/>
              </a:lnSpc>
              <a:buNone/>
            </a:pPr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МЕТОДИЧЕСКИЕ РЕКОМЕНДАЦИИ </a:t>
            </a:r>
          </a:p>
          <a:p>
            <a:pPr algn="ctr">
              <a:lnSpc>
                <a:spcPct val="150000"/>
              </a:lnSpc>
              <a:buNone/>
            </a:pPr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ПО ПРОФИЛАКТИКЕ ДИСЛЕКСИИ </a:t>
            </a:r>
          </a:p>
          <a:p>
            <a:pPr algn="ctr">
              <a:lnSpc>
                <a:spcPct val="150000"/>
              </a:lnSpc>
              <a:buNone/>
            </a:pPr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У ДОШКОЛЬНИКОВ 6-7 ЛЕТ </a:t>
            </a:r>
          </a:p>
          <a:p>
            <a:pPr algn="ctr">
              <a:lnSpc>
                <a:spcPct val="150000"/>
              </a:lnSpc>
              <a:buNone/>
            </a:pPr>
            <a:r>
              <a:rPr lang="ru-RU" dirty="0" smtClean="0">
                <a:solidFill>
                  <a:schemeClr val="tx2">
                    <a:lumMod val="10000"/>
                  </a:schemeClr>
                </a:solidFill>
              </a:rPr>
              <a:t>С ОБЩИМ НЕДОРАЗВИТИЕМ РЕЧИ</a:t>
            </a:r>
            <a:endParaRPr lang="ru-RU" dirty="0" smtClean="0">
              <a:solidFill>
                <a:schemeClr val="tx2">
                  <a:lumMod val="10000"/>
                </a:schemeClr>
              </a:solidFill>
            </a:endParaRPr>
          </a:p>
          <a:p>
            <a:pPr>
              <a:lnSpc>
                <a:spcPct val="150000"/>
              </a:lnSpc>
              <a:buNone/>
            </a:pPr>
            <a:endParaRPr lang="ru-RU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>
                <a:solidFill>
                  <a:srgbClr val="C00000"/>
                </a:solidFill>
              </a:rPr>
              <a:t>ДИСЛЕКСИЯ</a:t>
            </a:r>
            <a:endParaRPr lang="ru-RU" sz="54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99992" y="5013176"/>
            <a:ext cx="42484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Подготовили:</a:t>
            </a:r>
          </a:p>
          <a:p>
            <a:r>
              <a:rPr lang="ru-RU" dirty="0" smtClean="0"/>
              <a:t>у</a:t>
            </a:r>
            <a:r>
              <a:rPr lang="ru-RU" dirty="0" smtClean="0"/>
              <a:t>читель-логопед Гривачева Н.В.</a:t>
            </a:r>
          </a:p>
          <a:p>
            <a:r>
              <a:rPr lang="ru-RU" dirty="0" smtClean="0"/>
              <a:t>у</a:t>
            </a:r>
            <a:r>
              <a:rPr lang="ru-RU" dirty="0" smtClean="0"/>
              <a:t>читель-логопед  </a:t>
            </a:r>
            <a:r>
              <a:rPr lang="ru-RU" dirty="0" err="1" smtClean="0"/>
              <a:t>Слепцова</a:t>
            </a:r>
            <a:r>
              <a:rPr lang="ru-RU" dirty="0" smtClean="0"/>
              <a:t> М.В</a:t>
            </a:r>
          </a:p>
          <a:p>
            <a:r>
              <a:rPr lang="ru-RU" dirty="0" smtClean="0"/>
              <a:t>2011-2012 учебный год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1. Определить количество слогов в названных словах - поднять соответствующую цифру.</a:t>
            </a:r>
          </a:p>
          <a:p>
            <a:r>
              <a:rPr lang="ru-RU" dirty="0" smtClean="0"/>
              <a:t>2. Игра "Домики". Дети раскладывают картинки под одно, двух или трехэтажными домами в зависимости от того, сколько в них слогов.</a:t>
            </a:r>
          </a:p>
          <a:p>
            <a:r>
              <a:rPr lang="ru-RU" dirty="0" smtClean="0"/>
              <a:t>3. Игра "Поезд". Детям предлагается макет поезда: паровоза и трех вагонов с цифрами 1,2,3. В первом вагоне нужно было разместить слова-картинки из одного слога, во втором - из двух слогов, в третьем - из трех.</a:t>
            </a:r>
          </a:p>
          <a:p>
            <a:r>
              <a:rPr lang="ru-RU" dirty="0" smtClean="0"/>
              <a:t>4. Игра "Зашифрованное слово". Выделить первый слог из названий картинок, объединить слоги в слово (например: мама, шина, Надя - машина).</a:t>
            </a:r>
          </a:p>
          <a:p>
            <a:r>
              <a:rPr lang="ru-RU" dirty="0" smtClean="0"/>
              <a:t>5. Определить пропущенный слог в названии картинок.</a:t>
            </a:r>
          </a:p>
          <a:p>
            <a:r>
              <a:rPr lang="ru-RU" dirty="0" smtClean="0"/>
              <a:t>6. "Угадай, кто к нам пришел?" Заранее готовятся игрушки, дети - угадывают их по слогам, данным в беспорядке (например: </a:t>
            </a:r>
            <a:r>
              <a:rPr lang="ru-RU" dirty="0" err="1" smtClean="0"/>
              <a:t>ка</a:t>
            </a:r>
            <a:r>
              <a:rPr lang="ru-RU" dirty="0" smtClean="0"/>
              <a:t> - </a:t>
            </a:r>
            <a:r>
              <a:rPr lang="ru-RU" dirty="0" err="1" smtClean="0"/>
              <a:t>миш</a:t>
            </a:r>
            <a:r>
              <a:rPr lang="ru-RU" dirty="0" smtClean="0"/>
              <a:t>, </a:t>
            </a:r>
            <a:r>
              <a:rPr lang="ru-RU" dirty="0" err="1" smtClean="0"/>
              <a:t>ка</a:t>
            </a:r>
            <a:r>
              <a:rPr lang="ru-RU" dirty="0" smtClean="0"/>
              <a:t> - </a:t>
            </a:r>
            <a:r>
              <a:rPr lang="ru-RU" dirty="0" err="1" smtClean="0"/>
              <a:t>зай</a:t>
            </a:r>
            <a:r>
              <a:rPr lang="ru-RU" dirty="0" smtClean="0"/>
              <a:t>, </a:t>
            </a:r>
            <a:r>
              <a:rPr lang="ru-RU" dirty="0" err="1" smtClean="0"/>
              <a:t>са</a:t>
            </a:r>
            <a:r>
              <a:rPr lang="ru-RU" dirty="0" smtClean="0"/>
              <a:t> - ли).</a:t>
            </a:r>
          </a:p>
          <a:p>
            <a:r>
              <a:rPr lang="ru-RU" dirty="0" smtClean="0"/>
              <a:t>7. Определить слово или предложение, произнесенное по слогам.</a:t>
            </a:r>
          </a:p>
          <a:p>
            <a:r>
              <a:rPr lang="ru-RU" dirty="0" smtClean="0"/>
              <a:t>8. Выделить из предложений слова, которые состоят из двух, трех слогов.</a:t>
            </a:r>
          </a:p>
          <a:p>
            <a:r>
              <a:rPr lang="ru-RU" dirty="0" smtClean="0"/>
              <a:t>9. По сюжетной картинке назвать слова из 1,2,3 слогов.</a:t>
            </a:r>
          </a:p>
          <a:p>
            <a:r>
              <a:rPr lang="ru-RU" dirty="0" smtClean="0"/>
              <a:t>10. "Магнитофон". Дети "записывают" слова на магнитофон, называя их по слогам.</a:t>
            </a:r>
          </a:p>
          <a:p>
            <a:r>
              <a:rPr lang="ru-RU" dirty="0" smtClean="0"/>
              <a:t>11. "Телеграф". Ребенок или педагог отстукивали слоговую структуру слова, дети отгадывали, что это за слово (по картинкам).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ИГРЫ И ЗАДАНИЕ НА ЗАКРЕПЛЕНИЕ </a:t>
            </a:r>
            <a:r>
              <a:rPr lang="ru-RU" sz="2800" dirty="0" smtClean="0">
                <a:solidFill>
                  <a:srgbClr val="C00000"/>
                </a:solidFill>
              </a:rPr>
              <a:t>СЛОГОВОГО  АНАЛИЗА И СИНТЕЗА</a:t>
            </a:r>
            <a:endParaRPr lang="ru-RU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Составить графическую схему предложения.</a:t>
            </a:r>
          </a:p>
          <a:p>
            <a:r>
              <a:rPr lang="ru-RU" dirty="0" smtClean="0"/>
              <a:t>2. Придумать по графической схеме предложение.</a:t>
            </a:r>
          </a:p>
          <a:p>
            <a:r>
              <a:rPr lang="ru-RU" dirty="0" smtClean="0"/>
              <a:t>3. Определить место слова в предложении (какое по счету).</a:t>
            </a:r>
          </a:p>
          <a:p>
            <a:r>
              <a:rPr lang="ru-RU" dirty="0" smtClean="0"/>
              <a:t>4. Поднять карточку с цифрой, соответствующей количеству</a:t>
            </a:r>
            <a:r>
              <a:rPr lang="ru-RU" b="1" dirty="0" smtClean="0"/>
              <a:t> </a:t>
            </a:r>
            <a:r>
              <a:rPr lang="ru-RU" dirty="0" smtClean="0"/>
              <a:t>слов.</a:t>
            </a:r>
          </a:p>
          <a:p>
            <a:r>
              <a:rPr lang="ru-RU" dirty="0" smtClean="0"/>
              <a:t>5. Составить из двух предложений одно.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ПРЕДУПРЕЖДЕНИЕ ОШИБОК 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НА </a:t>
            </a:r>
            <a:r>
              <a:rPr lang="ru-RU" sz="2800" b="1" dirty="0" smtClean="0">
                <a:solidFill>
                  <a:srgbClr val="C00000"/>
                </a:solidFill>
              </a:rPr>
              <a:t>УРОВНЕ ПРЕДЛОЖЕНИЯ</a:t>
            </a:r>
            <a:endParaRPr lang="ru-RU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1. Прочитать слово и показать соответствующую картинку.</a:t>
            </a:r>
          </a:p>
          <a:p>
            <a:r>
              <a:rPr lang="ru-RU" dirty="0" smtClean="0"/>
              <a:t>2. Прочитать слово и ответить на вопрос.</a:t>
            </a:r>
          </a:p>
          <a:p>
            <a:r>
              <a:rPr lang="ru-RU" dirty="0" smtClean="0"/>
              <a:t>3. Объяснить значение прочитанного слова.</a:t>
            </a:r>
          </a:p>
          <a:p>
            <a:r>
              <a:rPr lang="ru-RU" dirty="0" smtClean="0"/>
              <a:t>4. Подобрать родственные слова к прочитанному слову.</a:t>
            </a:r>
          </a:p>
          <a:p>
            <a:r>
              <a:rPr lang="ru-RU" dirty="0" smtClean="0"/>
              <a:t>5. Прочитать название животного, подобрать названия его детенышей.</a:t>
            </a:r>
          </a:p>
          <a:p>
            <a:r>
              <a:rPr lang="ru-RU" dirty="0" smtClean="0"/>
              <a:t>6. "Фанты". После чтения ребенок выполняет задание, которое указано в фанте.</a:t>
            </a:r>
          </a:p>
          <a:p>
            <a:r>
              <a:rPr lang="ru-RU" dirty="0" smtClean="0"/>
              <a:t>7. "Письма". Прочитав свое письмо, ребенок отвечает на вопросы или рассказывает содержание письма.</a:t>
            </a:r>
          </a:p>
          <a:p>
            <a:r>
              <a:rPr lang="ru-RU" dirty="0" smtClean="0"/>
              <a:t>8. "Словесное лото". Ребенок читает слово и закрывает им картинку на большом листе с изображениями предметов.</a:t>
            </a:r>
          </a:p>
          <a:p>
            <a:r>
              <a:rPr lang="ru-RU" dirty="0" smtClean="0"/>
              <a:t>9. "Магазин". Ребенок читает название товаров и развешивает их под соответствующими предметами или картинками.</a:t>
            </a:r>
          </a:p>
          <a:p>
            <a:r>
              <a:rPr lang="ru-RU" dirty="0" smtClean="0"/>
              <a:t>10. "Собери в дорогу друга". Дети читают слова в записке и собирают предметы, необходимые другу, зайчику и т.д.</a:t>
            </a:r>
          </a:p>
          <a:p>
            <a:r>
              <a:rPr lang="ru-RU" dirty="0" smtClean="0"/>
              <a:t>11. Прочитать предложение, текст и показать соответствующую картинку.</a:t>
            </a:r>
          </a:p>
          <a:p>
            <a:r>
              <a:rPr lang="ru-RU" dirty="0" smtClean="0"/>
              <a:t>12. "Придумай начало сказки".</a:t>
            </a:r>
          </a:p>
          <a:p>
            <a:r>
              <a:rPr lang="ru-RU" dirty="0" smtClean="0"/>
              <a:t>13. "Придумай конец сказки".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ИГРЫ И ЗАДАНИЯ ДЛЯ ФОРМИРОВАНИЯ ОСМЫСЛЕННОГО ЧТЕНИЯ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Анализируя результаты коррекционной работы мы отметили, что использование специальных игр, упражнений на занятиях с детьми с общим недоразвитием речи не только </a:t>
            </a:r>
            <a:r>
              <a:rPr lang="ru-RU" dirty="0" smtClean="0"/>
              <a:t>стимулирует обучение, но  </a:t>
            </a:r>
            <a:r>
              <a:rPr lang="ru-RU" dirty="0" smtClean="0"/>
              <a:t>и </a:t>
            </a:r>
            <a:r>
              <a:rPr lang="ru-RU" dirty="0" smtClean="0"/>
              <a:t>способствует </a:t>
            </a:r>
            <a:r>
              <a:rPr lang="ru-RU" dirty="0" smtClean="0"/>
              <a:t>его успешности, </a:t>
            </a:r>
            <a:r>
              <a:rPr lang="ru-RU" dirty="0" smtClean="0"/>
              <a:t> содействует </a:t>
            </a:r>
            <a:r>
              <a:rPr lang="ru-RU" dirty="0" smtClean="0"/>
              <a:t>устранению речевых нарушений, а также профилактике нарушений чтения.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РЕЗУЛЬТАТЫ КОРРЕКЦИОННОЙ РАБОТЫ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6334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C00000"/>
                </a:solidFill>
              </a:rPr>
              <a:t>С целью профилактики нарушений чтения у дошкольников </a:t>
            </a:r>
            <a:endParaRPr lang="ru-RU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C00000"/>
                </a:solidFill>
              </a:rPr>
              <a:t>на </a:t>
            </a:r>
            <a:r>
              <a:rPr lang="ru-RU" dirty="0" smtClean="0">
                <a:solidFill>
                  <a:srgbClr val="C00000"/>
                </a:solidFill>
              </a:rPr>
              <a:t>занятиях по произношению и обучению грамоте проводится систематическая работа по:</a:t>
            </a:r>
          </a:p>
          <a:p>
            <a:r>
              <a:rPr lang="ru-RU" dirty="0" smtClean="0"/>
              <a:t>1. Развитию языкового анализа и синтеза в следующих направлениях:</a:t>
            </a:r>
          </a:p>
          <a:p>
            <a:pPr>
              <a:buNone/>
            </a:pPr>
            <a:r>
              <a:rPr lang="ru-RU" dirty="0" smtClean="0"/>
              <a:t>а) развитие анализа предложения;</a:t>
            </a:r>
          </a:p>
          <a:p>
            <a:pPr>
              <a:buNone/>
            </a:pPr>
            <a:r>
              <a:rPr lang="ru-RU" dirty="0" smtClean="0"/>
              <a:t>б) развитие слогового анализа и синтеза;</a:t>
            </a:r>
          </a:p>
          <a:p>
            <a:pPr>
              <a:buNone/>
            </a:pPr>
            <a:r>
              <a:rPr lang="ru-RU" dirty="0" smtClean="0"/>
              <a:t>в) формирование фонематического анализа и синтеза;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91336"/>
          </a:xfrm>
        </p:spPr>
        <p:txBody>
          <a:bodyPr>
            <a:normAutofit/>
          </a:bodyPr>
          <a:lstStyle/>
          <a:p>
            <a:r>
              <a:rPr lang="ru-RU" dirty="0" smtClean="0"/>
              <a:t>2. Развитию пространственного восприятия, пространственных представлений, зрительного восприятия и памяти в следующих направлениях:</a:t>
            </a:r>
          </a:p>
          <a:p>
            <a:r>
              <a:rPr lang="ru-RU" dirty="0" smtClean="0"/>
              <a:t>а) развитие зрительного восприятия и узнавания;</a:t>
            </a:r>
          </a:p>
          <a:p>
            <a:r>
              <a:rPr lang="ru-RU" dirty="0" smtClean="0"/>
              <a:t>б) уточнение и расширение объема зрительной памяти;</a:t>
            </a:r>
          </a:p>
          <a:p>
            <a:r>
              <a:rPr lang="ru-RU" dirty="0" smtClean="0"/>
              <a:t>в) формирование пространственного восприятия и представлений;</a:t>
            </a:r>
          </a:p>
          <a:p>
            <a:r>
              <a:rPr lang="ru-RU" dirty="0" smtClean="0"/>
              <a:t>г) развитие зрительного анализа и синтеза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3. Развитию внимания, памяти, мышления;</a:t>
            </a:r>
          </a:p>
          <a:p>
            <a:r>
              <a:rPr lang="ru-RU" dirty="0" smtClean="0"/>
              <a:t>4. Развитию понимания прочитанных: слов, предложений, текста.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2900" dirty="0" smtClean="0"/>
              <a:t>1. "Найди букву". Ребенок должен найти букву среди других на карточке, газетных заголовках и т. д.</a:t>
            </a:r>
          </a:p>
          <a:p>
            <a:r>
              <a:rPr lang="ru-RU" sz="2900" dirty="0" smtClean="0"/>
              <a:t>2. "На что похожа буква?"</a:t>
            </a:r>
          </a:p>
          <a:p>
            <a:r>
              <a:rPr lang="ru-RU" sz="2900" dirty="0" smtClean="0"/>
              <a:t>3. Определение правильно и неправильно написанных букв.</a:t>
            </a:r>
          </a:p>
          <a:p>
            <a:r>
              <a:rPr lang="ru-RU" sz="2900" dirty="0" smtClean="0"/>
              <a:t>4. Называние букв, перечеркнутых дополнительными линиями.</a:t>
            </a:r>
          </a:p>
          <a:p>
            <a:r>
              <a:rPr lang="ru-RU" sz="2900" dirty="0" smtClean="0"/>
              <a:t>5. Называние букв, наложенных друг на друга.</a:t>
            </a:r>
          </a:p>
          <a:p>
            <a:r>
              <a:rPr lang="ru-RU" sz="2900" dirty="0" smtClean="0"/>
              <a:t>6. Дописывание букв.</a:t>
            </a:r>
          </a:p>
          <a:p>
            <a:r>
              <a:rPr lang="ru-RU" sz="2900" dirty="0" smtClean="0"/>
              <a:t>7. Обведение контура букв, выполненного пунктиром.</a:t>
            </a:r>
          </a:p>
          <a:p>
            <a:r>
              <a:rPr lang="ru-RU" sz="2900" dirty="0" smtClean="0"/>
              <a:t>8. </a:t>
            </a:r>
            <a:r>
              <a:rPr lang="ru-RU" sz="2900" dirty="0" err="1" smtClean="0"/>
              <a:t>Реконструирование</a:t>
            </a:r>
            <a:r>
              <a:rPr lang="ru-RU" sz="2900" dirty="0" smtClean="0"/>
              <a:t> букв:</a:t>
            </a:r>
          </a:p>
          <a:p>
            <a:r>
              <a:rPr lang="ru-RU" sz="2900" dirty="0" smtClean="0"/>
              <a:t>а) добавлением элементов;</a:t>
            </a:r>
          </a:p>
          <a:p>
            <a:r>
              <a:rPr lang="ru-RU" sz="2900" dirty="0" smtClean="0"/>
              <a:t>б) убавление;</a:t>
            </a:r>
          </a:p>
          <a:p>
            <a:r>
              <a:rPr lang="ru-RU" sz="2900" dirty="0" smtClean="0"/>
              <a:t>в) изменение пространственного расположения элементов ( например: из буквы т получить букву г</a:t>
            </a:r>
            <a:r>
              <a:rPr lang="ru-RU" sz="2900" dirty="0" smtClean="0"/>
              <a:t>);</a:t>
            </a:r>
            <a:endParaRPr lang="ru-RU" sz="29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669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b="1" dirty="0" smtClean="0">
                <a:solidFill>
                  <a:srgbClr val="C00000"/>
                </a:solidFill>
              </a:rPr>
              <a:t>ПРЕДУПРЕЖДЕНИЕ ОШИБОК </a:t>
            </a:r>
            <a:br>
              <a:rPr lang="ru-RU" sz="3100" b="1" dirty="0" smtClean="0">
                <a:solidFill>
                  <a:srgbClr val="C00000"/>
                </a:solidFill>
              </a:rPr>
            </a:br>
            <a:r>
              <a:rPr lang="ru-RU" sz="3100" b="1" dirty="0" smtClean="0">
                <a:solidFill>
                  <a:srgbClr val="C00000"/>
                </a:solidFill>
              </a:rPr>
              <a:t>НА УРОВНЕ БУКВЫ</a:t>
            </a:r>
            <a:endParaRPr lang="ru-RU" sz="31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800" dirty="0" smtClean="0"/>
              <a:t>9. Нахождение нужных букв с закрытыми глазами (используются буквы магнитной азбуки).</a:t>
            </a:r>
          </a:p>
          <a:p>
            <a:r>
              <a:rPr lang="ru-RU" sz="2800" dirty="0" smtClean="0"/>
              <a:t>10. Лепка буквы из пластилина, выкладывание из счетных палочек.</a:t>
            </a:r>
          </a:p>
          <a:p>
            <a:r>
              <a:rPr lang="ru-RU" sz="2800" dirty="0" smtClean="0"/>
              <a:t>11. Изготовление буквы из проволоки, семечек, гороха, гречки и т.д.</a:t>
            </a:r>
          </a:p>
          <a:p>
            <a:r>
              <a:rPr lang="ru-RU" sz="2800" dirty="0" smtClean="0"/>
              <a:t>12. Письмо буквы в воздухе, пальцем на ладони, спине, колене.</a:t>
            </a:r>
          </a:p>
          <a:p>
            <a:r>
              <a:rPr lang="ru-RU" sz="2800" dirty="0" smtClean="0"/>
              <a:t>13. Письмо буквы на запотевшем стекле, на песке…</a:t>
            </a:r>
          </a:p>
          <a:p>
            <a:r>
              <a:rPr lang="ru-RU" sz="2800" dirty="0" smtClean="0"/>
              <a:t>14. </a:t>
            </a:r>
            <a:r>
              <a:rPr lang="ru-RU" sz="2800" dirty="0" err="1" smtClean="0"/>
              <a:t>Ниткография</a:t>
            </a:r>
            <a:r>
              <a:rPr lang="ru-RU" sz="2800" dirty="0" smtClean="0"/>
              <a:t>. Изображение буквы с помощью толстой шерстяной нитки или веревочки на куске фланели.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ПРЕДУПРЕЖДЕНИЕ ОШИБОК 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НА УРОВНЕ БУКВЫ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1. "Запомни, назови". Ребенку предлагалось запомнить слоги или слова.</a:t>
            </a:r>
          </a:p>
          <a:p>
            <a:r>
              <a:rPr lang="ru-RU" dirty="0" smtClean="0"/>
              <a:t>2. "Найди картинки". В ряду картинок ребенок находил те, которые называл логопед.</a:t>
            </a:r>
          </a:p>
          <a:p>
            <a:r>
              <a:rPr lang="ru-RU" dirty="0" smtClean="0"/>
              <a:t>3. Запоминание 3–5 фигур, букв или цифр, а затем отыскивание их среди других (7–10).</a:t>
            </a:r>
          </a:p>
          <a:p>
            <a:r>
              <a:rPr lang="ru-RU" dirty="0" smtClean="0"/>
              <a:t>4. Раскладывание 3–4-х картинок в той же последовательности, в какой они предъявлялись.</a:t>
            </a:r>
          </a:p>
          <a:p>
            <a:r>
              <a:rPr lang="ru-RU" dirty="0" smtClean="0"/>
              <a:t>5. Раскладывание по памяти букв, цифр или фигур в предъявленной последовательности.</a:t>
            </a:r>
          </a:p>
          <a:p>
            <a:r>
              <a:rPr lang="ru-RU" dirty="0" smtClean="0"/>
              <a:t>6. "Чего не стало?". На столе раскладывались 5–6 игрушек, затем одна убиралась, дети отгадывали, какая игрушка исчезла.</a:t>
            </a:r>
          </a:p>
          <a:p>
            <a:r>
              <a:rPr lang="ru-RU" dirty="0" smtClean="0"/>
              <a:t>7. "Что изменилось?". Раскладывался ряд картинок, некоторые из них незаметно менялись местами, дети определяли, что изменилось.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rgbClr val="C00000"/>
                </a:solidFill>
              </a:rPr>
              <a:t>ИГРЫ И ЗАДАНИЯ ДЛЯ РАЗВИТИЯ ПАМЯТИ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1. Называние контурных изображений предметов.</a:t>
            </a:r>
          </a:p>
          <a:p>
            <a:r>
              <a:rPr lang="ru-RU" dirty="0" smtClean="0"/>
              <a:t>2. Игра "Чей силуэт?". Называние недорисованных контурных изображений предметов.</a:t>
            </a:r>
          </a:p>
          <a:p>
            <a:r>
              <a:rPr lang="ru-RU" dirty="0" smtClean="0"/>
              <a:t>3. "Найди ошибки художника".</a:t>
            </a:r>
          </a:p>
          <a:p>
            <a:r>
              <a:rPr lang="ru-RU" dirty="0" smtClean="0"/>
              <a:t>4. Выделение контурных изображений, наложенных друг на друга.</a:t>
            </a:r>
          </a:p>
          <a:p>
            <a:r>
              <a:rPr lang="ru-RU" dirty="0" smtClean="0"/>
              <a:t>5. Распределение изображенных предметов по величине.</a:t>
            </a:r>
          </a:p>
          <a:p>
            <a:r>
              <a:rPr lang="ru-RU" dirty="0" smtClean="0"/>
              <a:t>6. "Лужайки". Детям предлагались "лужайки" разного цвета, а также картинки с изображением предметов разного цвета. Давалось задание положить картинки на свои "лужайки".</a:t>
            </a:r>
          </a:p>
          <a:p>
            <a:r>
              <a:rPr lang="ru-RU" dirty="0" smtClean="0"/>
              <a:t>7. "Геометрическое лото". Детям предлагалось разложить на большой карте, в центре которой была нарисована геометрическая фигура, картинка с изображением различных предметов.</a:t>
            </a:r>
          </a:p>
          <a:p>
            <a:r>
              <a:rPr lang="ru-RU" dirty="0" smtClean="0"/>
              <a:t>8. </a:t>
            </a:r>
            <a:r>
              <a:rPr lang="ru-RU" dirty="0" err="1" smtClean="0"/>
              <a:t>Дорисовывание</a:t>
            </a:r>
            <a:r>
              <a:rPr lang="ru-RU" dirty="0" smtClean="0"/>
              <a:t> незаконченных контуров кругов, треугольников.</a:t>
            </a:r>
          </a:p>
          <a:p>
            <a:r>
              <a:rPr lang="ru-RU" dirty="0" smtClean="0"/>
              <a:t>9. Составление разрезанных на части картинок.</a:t>
            </a:r>
          </a:p>
          <a:p>
            <a:r>
              <a:rPr lang="ru-RU" dirty="0" smtClean="0"/>
              <a:t>10. Нахождение различий в двух картинках.</a:t>
            </a:r>
          </a:p>
          <a:p>
            <a:r>
              <a:rPr lang="ru-RU" dirty="0" smtClean="0"/>
              <a:t>11. </a:t>
            </a:r>
            <a:r>
              <a:rPr lang="ru-RU" dirty="0" err="1" smtClean="0"/>
              <a:t>Дорисовывание</a:t>
            </a:r>
            <a:r>
              <a:rPr lang="ru-RU" dirty="0" smtClean="0"/>
              <a:t> симметричных изображений.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>
                <a:solidFill>
                  <a:srgbClr val="C00000"/>
                </a:solidFill>
              </a:rPr>
              <a:t>ИГРЫ И ЗАДАНИЯ ДЛЯ РАЗВИТИЯ ЗРИТЕЛЬНОГО ВОСПРИЯТИЯ</a:t>
            </a:r>
            <a:endParaRPr lang="ru-RU" sz="31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Показывание и называние руки, которой надо есть, писать, рисовать и т. д.</a:t>
            </a:r>
          </a:p>
          <a:p>
            <a:r>
              <a:rPr lang="ru-RU" dirty="0" smtClean="0"/>
              <a:t>2. Показывание левой руки.</a:t>
            </a:r>
          </a:p>
          <a:p>
            <a:r>
              <a:rPr lang="ru-RU" dirty="0" smtClean="0"/>
              <a:t>3. Поднимание то левой, то правой руки, показывание карандаша левой, правой рукой и т. д. </a:t>
            </a:r>
          </a:p>
          <a:p>
            <a:r>
              <a:rPr lang="ru-RU" dirty="0" smtClean="0"/>
              <a:t>4. Показывание левой рукой правого глаза, уха, ноги, правой рукой - левого глаза, </a:t>
            </a:r>
            <a:r>
              <a:rPr lang="ru-RU" dirty="0" err="1" smtClean="0"/>
              <a:t>ухa</a:t>
            </a:r>
            <a:r>
              <a:rPr lang="ru-RU" dirty="0" smtClean="0"/>
              <a:t>, ноги.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ФОРМИРОВАНИЕ ПРОСТРАНСТВЕННОГО ВОСПРИЯТИЯ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1. "Угадай, какой звук потерялся?" (по картинкам)</a:t>
            </a:r>
          </a:p>
          <a:p>
            <a:r>
              <a:rPr lang="ru-RU" dirty="0" smtClean="0"/>
              <a:t>2. Узнай названия домашних животных (может быть посуда, фрукты по следующим буквам</a:t>
            </a:r>
            <a:r>
              <a:rPr lang="ru-RU" b="1" dirty="0" smtClean="0"/>
              <a:t> </a:t>
            </a:r>
            <a:r>
              <a:rPr lang="ru-RU" dirty="0" smtClean="0"/>
              <a:t>ОТ, ..ОЗА, ..ЫК, ..ОРОВА.</a:t>
            </a:r>
          </a:p>
          <a:p>
            <a:r>
              <a:rPr lang="ru-RU" dirty="0" smtClean="0"/>
              <a:t>3. Вставить пропущенные буквы в данном слове.</a:t>
            </a:r>
          </a:p>
          <a:p>
            <a:r>
              <a:rPr lang="ru-RU" dirty="0" smtClean="0"/>
              <a:t>4. Какие слова можно составить из букв следующих слов: ствол (стол, вол), картина (тина, кит, танк и т. д.).</a:t>
            </a:r>
          </a:p>
          <a:p>
            <a:r>
              <a:rPr lang="ru-RU" dirty="0" smtClean="0"/>
              <a:t>5. "Цепочка слов". От одного слова образовать цепочку слов, чтобы каждое последующее слово начиналось с последнего звука предыдущего (дом – мак – кот – топор – рот - тарелка).</a:t>
            </a:r>
          </a:p>
          <a:p>
            <a:r>
              <a:rPr lang="ru-RU" dirty="0" smtClean="0"/>
              <a:t>6. Игра в кубик. Дети бросают кубик. Их задача - придумать слово, количество звуков в котором соответствует количеству точек на выпавшей грани кубика.</a:t>
            </a:r>
          </a:p>
          <a:p>
            <a:r>
              <a:rPr lang="ru-RU" dirty="0" smtClean="0"/>
              <a:t>7. Ребусы. Убирая или прибавляя буквы, ребенок из одного слова делает другое (кит - кот, лампа - лапа, стол - ствол).</a:t>
            </a:r>
          </a:p>
          <a:p>
            <a:r>
              <a:rPr lang="ru-RU" dirty="0" smtClean="0"/>
              <a:t>8. "Угадай имя". Из названий картинок выделить первый звук, назвать полученное слово (например: ива, рот, аист - Ира).</a:t>
            </a:r>
          </a:p>
          <a:p>
            <a:r>
              <a:rPr lang="ru-RU" dirty="0" smtClean="0"/>
              <a:t>9. Придумать слово к графическим схемам.</a:t>
            </a:r>
          </a:p>
          <a:p>
            <a:r>
              <a:rPr lang="ru-RU" dirty="0" smtClean="0"/>
              <a:t>10. Разложить картинки под графическими схемами.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ИГРЫ И ЗАДАНИЕ НА ЗАКРЕПЛЕНИЕ ФОНЕМАТИЧЕКСОГО АНАЛИЗА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30</TotalTime>
  <Words>1401</Words>
  <Application>Microsoft Office PowerPoint</Application>
  <PresentationFormat>Экран (4:3)</PresentationFormat>
  <Paragraphs>112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Бумажная</vt:lpstr>
      <vt:lpstr>ДИСЛЕКСИЯ</vt:lpstr>
      <vt:lpstr>Слайд 2</vt:lpstr>
      <vt:lpstr>Слайд 3</vt:lpstr>
      <vt:lpstr>         ПРЕДУПРЕЖДЕНИЕ ОШИБОК  НА УРОВНЕ БУКВЫ</vt:lpstr>
      <vt:lpstr>ПРЕДУПРЕЖДЕНИЕ ОШИБОК  НА УРОВНЕ БУКВЫ</vt:lpstr>
      <vt:lpstr> ИГРЫ И ЗАДАНИЯ ДЛЯ РАЗВИТИЯ ПАМЯТИ</vt:lpstr>
      <vt:lpstr>    ИГРЫ И ЗАДАНИЯ ДЛЯ РАЗВИТИЯ ЗРИТЕЛЬНОГО ВОСПРИЯТИЯ</vt:lpstr>
      <vt:lpstr>ФОРМИРОВАНИЕ ПРОСТРАНСТВЕННОГО ВОСПРИЯТИЯ</vt:lpstr>
      <vt:lpstr>ИГРЫ И ЗАДАНИЕ НА ЗАКРЕПЛЕНИЕ ФОНЕМАТИЧЕКСОГО АНАЛИЗА</vt:lpstr>
      <vt:lpstr>ИГРЫ И ЗАДАНИЕ НА ЗАКРЕПЛЕНИЕ СЛОГОВОГО  АНАЛИЗА И СИНТЕЗА</vt:lpstr>
      <vt:lpstr>ПРЕДУПРЕЖДЕНИЕ ОШИБОК  НА УРОВНЕ ПРЕДЛОЖЕНИЯ</vt:lpstr>
      <vt:lpstr>ИГРЫ И ЗАДАНИЯ ДЛЯ ФОРМИРОВАНИЯ ОСМЫСЛЕННОГО ЧТЕНИЯ</vt:lpstr>
      <vt:lpstr>РЕЗУЛЬТАТЫ КОРРЕКЦИОННОЙ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ДИСЛЕКСИЯ</dc:title>
  <dc:creator>Наталья</dc:creator>
  <cp:lastModifiedBy>Наталья</cp:lastModifiedBy>
  <cp:revision>8</cp:revision>
  <dcterms:created xsi:type="dcterms:W3CDTF">2012-01-22T20:46:51Z</dcterms:created>
  <dcterms:modified xsi:type="dcterms:W3CDTF">2012-01-22T21:27:22Z</dcterms:modified>
</cp:coreProperties>
</file>