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37"/>
  </p:handoutMasterIdLst>
  <p:sldIdLst>
    <p:sldId id="291" r:id="rId3"/>
    <p:sldId id="292" r:id="rId4"/>
    <p:sldId id="293" r:id="rId5"/>
    <p:sldId id="306" r:id="rId6"/>
    <p:sldId id="307" r:id="rId7"/>
    <p:sldId id="296" r:id="rId8"/>
    <p:sldId id="295" r:id="rId9"/>
    <p:sldId id="305" r:id="rId10"/>
    <p:sldId id="304" r:id="rId11"/>
    <p:sldId id="303" r:id="rId12"/>
    <p:sldId id="302" r:id="rId13"/>
    <p:sldId id="301" r:id="rId14"/>
    <p:sldId id="300" r:id="rId15"/>
    <p:sldId id="299" r:id="rId16"/>
    <p:sldId id="298" r:id="rId17"/>
    <p:sldId id="290" r:id="rId18"/>
    <p:sldId id="285" r:id="rId19"/>
    <p:sldId id="272" r:id="rId20"/>
    <p:sldId id="281" r:id="rId21"/>
    <p:sldId id="274" r:id="rId22"/>
    <p:sldId id="273" r:id="rId23"/>
    <p:sldId id="275" r:id="rId24"/>
    <p:sldId id="277" r:id="rId25"/>
    <p:sldId id="278" r:id="rId26"/>
    <p:sldId id="279" r:id="rId27"/>
    <p:sldId id="280" r:id="rId28"/>
    <p:sldId id="283" r:id="rId29"/>
    <p:sldId id="311" r:id="rId30"/>
    <p:sldId id="309" r:id="rId31"/>
    <p:sldId id="284" r:id="rId32"/>
    <p:sldId id="312" r:id="rId33"/>
    <p:sldId id="313" r:id="rId34"/>
    <p:sldId id="314" r:id="rId35"/>
    <p:sldId id="264"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8" autoAdjust="0"/>
    <p:restoredTop sz="94624" autoAdjust="0"/>
  </p:normalViewPr>
  <p:slideViewPr>
    <p:cSldViewPr>
      <p:cViewPr>
        <p:scale>
          <a:sx n="70" d="100"/>
          <a:sy n="70" d="100"/>
        </p:scale>
        <p:origin x="-11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1861F6-002C-419B-89A5-2389FB9838F0}" type="datetimeFigureOut">
              <a:rPr lang="ru-RU" smtClean="0"/>
              <a:pPr/>
              <a:t>25.01.2013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5A6EC-DDFF-424E-979E-082E845BB294}" type="slidenum">
              <a:rPr lang="ru-RU" smtClean="0"/>
              <a:pPr/>
              <a:t>‹#›</a:t>
            </a:fld>
            <a:endParaRPr lang="ru-RU"/>
          </a:p>
        </p:txBody>
      </p:sp>
    </p:spTree>
    <p:extLst>
      <p:ext uri="{BB962C8B-B14F-4D97-AF65-F5344CB8AC3E}">
        <p14:creationId xmlns:p14="http://schemas.microsoft.com/office/powerpoint/2010/main" val="9634083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16" name="Номер слайда 15"/>
          <p:cNvSpPr>
            <a:spLocks noGrp="1"/>
          </p:cNvSpPr>
          <p:nvPr>
            <p:ph type="sldNum" sz="quarter" idx="11"/>
          </p:nvPr>
        </p:nvSpPr>
        <p:spPr/>
        <p:txBody>
          <a:bodyPr/>
          <a:lstStyle/>
          <a:p>
            <a:fld id="{41375388-CD6F-4ED3-880B-D71D8355654A}"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spd="slow">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41375388-CD6F-4ED3-880B-D71D8355654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C4EF7609-1CEF-4EBD-BCA6-4B662FD75C10}" type="datetimeFigureOut">
              <a:rPr lang="ru-RU" smtClean="0"/>
              <a:pPr/>
              <a:t>25.01.2013</a:t>
            </a:fld>
            <a:endParaRPr lang="ru-RU"/>
          </a:p>
        </p:txBody>
      </p:sp>
      <p:sp>
        <p:nvSpPr>
          <p:cNvPr id="15" name="Номер слайда 14"/>
          <p:cNvSpPr>
            <a:spLocks noGrp="1"/>
          </p:cNvSpPr>
          <p:nvPr>
            <p:ph type="sldNum" sz="quarter" idx="15"/>
          </p:nvPr>
        </p:nvSpPr>
        <p:spPr/>
        <p:txBody>
          <a:bodyPr/>
          <a:lstStyle>
            <a:lvl1pPr algn="ctr">
              <a:defRPr/>
            </a:lvl1pPr>
          </a:lstStyle>
          <a:p>
            <a:fld id="{41375388-CD6F-4ED3-880B-D71D8355654A}"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375388-CD6F-4ED3-880B-D71D8355654A}"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375388-CD6F-4ED3-880B-D71D8355654A}"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1375388-CD6F-4ED3-880B-D71D8355654A}"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375388-CD6F-4ED3-880B-D71D8355654A}"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slow">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375388-CD6F-4ED3-880B-D71D8355654A}" type="slidenum">
              <a:rPr lang="ru-RU" smtClean="0"/>
              <a:pPr/>
              <a:t>‹#›</a:t>
            </a:fld>
            <a:endParaRPr lang="ru-RU"/>
          </a:p>
        </p:txBody>
      </p:sp>
    </p:spTree>
  </p:cSld>
  <p:clrMapOvr>
    <a:masterClrMapping/>
  </p:clrMapOvr>
  <p:transition spd="slow">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C4EF7609-1CEF-4EBD-BCA6-4B662FD75C10}" type="datetimeFigureOut">
              <a:rPr lang="ru-RU" smtClean="0"/>
              <a:pPr/>
              <a:t>25.01.2013</a:t>
            </a:fld>
            <a:endParaRPr lang="ru-RU"/>
          </a:p>
        </p:txBody>
      </p:sp>
      <p:sp>
        <p:nvSpPr>
          <p:cNvPr id="9" name="Номер слайда 8"/>
          <p:cNvSpPr>
            <a:spLocks noGrp="1"/>
          </p:cNvSpPr>
          <p:nvPr>
            <p:ph type="sldNum" sz="quarter" idx="15"/>
          </p:nvPr>
        </p:nvSpPr>
        <p:spPr/>
        <p:txBody>
          <a:bodyPr/>
          <a:lstStyle/>
          <a:p>
            <a:fld id="{41375388-CD6F-4ED3-880B-D71D8355654A}"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spd="slow">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C4EF7609-1CEF-4EBD-BCA6-4B662FD75C10}" type="datetimeFigureOut">
              <a:rPr lang="ru-RU" smtClean="0"/>
              <a:pPr/>
              <a:t>25.01.2013</a:t>
            </a:fld>
            <a:endParaRPr lang="ru-RU"/>
          </a:p>
        </p:txBody>
      </p:sp>
      <p:sp>
        <p:nvSpPr>
          <p:cNvPr id="9" name="Номер слайда 8"/>
          <p:cNvSpPr>
            <a:spLocks noGrp="1"/>
          </p:cNvSpPr>
          <p:nvPr>
            <p:ph type="sldNum" sz="quarter" idx="11"/>
          </p:nvPr>
        </p:nvSpPr>
        <p:spPr/>
        <p:txBody>
          <a:bodyPr/>
          <a:lstStyle/>
          <a:p>
            <a:fld id="{41375388-CD6F-4ED3-880B-D71D8355654A}"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spd="slow">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4EF7609-1CEF-4EBD-BCA6-4B662FD75C10}" type="datetimeFigureOut">
              <a:rPr lang="ru-RU" smtClean="0"/>
              <a:pPr/>
              <a:t>25.01.2013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1375388-CD6F-4ED3-880B-D71D8355654A}"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4EF7609-1CEF-4EBD-BCA6-4B662FD75C10}" type="datetimeFigureOut">
              <a:rPr lang="ru-RU" smtClean="0"/>
              <a:pPr/>
              <a:t>25.01.2013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1375388-CD6F-4ED3-880B-D71D8355654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ircl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thumb/a/a8/Vermeer_-_The_Milkmaid.jpg/537px-Vermeer_-_The_Milkmaid.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telegraph.co.uk/multimedia/archive/02020/vermeer3_2020840b.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pedagogite.free.fr/images_l_z/maitre-ecole_Adriaen_van_Ostade.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mallbay.ru/images/van_gogh03.jpg" TargetMode="Externa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g-fotki.yandex.ru/get/5812/47072330.c5/0_76c2a_b812f11a_X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gallerix.ru/pic/M/2110530200/593445060.jpe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421039"/>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537px-Vermeer_-_The_Milkmai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04664"/>
            <a:ext cx="5042000" cy="563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07504" y="5877272"/>
            <a:ext cx="5184576" cy="707886"/>
          </a:xfrm>
          <a:prstGeom prst="rect">
            <a:avLst/>
          </a:prstGeom>
        </p:spPr>
        <p:txBody>
          <a:bodyPr wrap="square">
            <a:spAutoFit/>
          </a:bodyPr>
          <a:lstStyle/>
          <a:p>
            <a:r>
              <a:rPr lang="ru-RU" sz="2000" b="1" dirty="0" smtClean="0"/>
              <a:t>Ян  Вермеер </a:t>
            </a:r>
            <a:r>
              <a:rPr lang="ru-RU" sz="2000" b="1" dirty="0" err="1"/>
              <a:t>Делфтский</a:t>
            </a:r>
            <a:r>
              <a:rPr lang="ru-RU" sz="2000" b="1" dirty="0"/>
              <a:t> </a:t>
            </a:r>
            <a:r>
              <a:rPr lang="ru-RU" sz="2000" b="1" dirty="0" smtClean="0"/>
              <a:t> </a:t>
            </a:r>
          </a:p>
          <a:p>
            <a:r>
              <a:rPr lang="ru-RU" sz="2000" b="1" dirty="0" smtClean="0"/>
              <a:t>(</a:t>
            </a:r>
            <a:r>
              <a:rPr lang="ru-RU" sz="2000" b="1" dirty="0"/>
              <a:t>1632–1675), голландский </a:t>
            </a:r>
            <a:r>
              <a:rPr lang="ru-RU" sz="2000" b="1" dirty="0" smtClean="0"/>
              <a:t>живописец</a:t>
            </a:r>
            <a:endParaRPr lang="ru-RU" sz="2000" dirty="0"/>
          </a:p>
        </p:txBody>
      </p:sp>
    </p:spTree>
    <p:extLst>
      <p:ext uri="{BB962C8B-B14F-4D97-AF65-F5344CB8AC3E}">
        <p14:creationId xmlns:p14="http://schemas.microsoft.com/office/powerpoint/2010/main" val="16903015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2000" fill="hold"/>
                                        <p:tgtEl>
                                          <p:spTgt spid="2"/>
                                        </p:tgtEl>
                                        <p:attrNameLst>
                                          <p:attrName>stroke.color</p:attrName>
                                        </p:attrNameLst>
                                      </p:cBhvr>
                                      <p:to>
                                        <a:schemeClr val="accent2"/>
                                      </p:to>
                                    </p:animClr>
                                    <p:set>
                                      <p:cBhvr>
                                        <p:cTn id="15" dur="2000" fill="hold"/>
                                        <p:tgtEl>
                                          <p:spTgt spid="2"/>
                                        </p:tgtEl>
                                        <p:attrNameLst>
                                          <p:attrName>stroke.on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vermeer3_2020840b">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62" y="332656"/>
            <a:ext cx="8439410"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691680" y="5949280"/>
            <a:ext cx="4572000" cy="646331"/>
          </a:xfrm>
          <a:prstGeom prst="rect">
            <a:avLst/>
          </a:prstGeom>
        </p:spPr>
        <p:txBody>
          <a:bodyPr>
            <a:spAutoFit/>
          </a:bodyPr>
          <a:lstStyle/>
          <a:p>
            <a:r>
              <a:rPr lang="ru-RU" b="1" dirty="0"/>
              <a:t>Ян  Вермеер </a:t>
            </a:r>
            <a:r>
              <a:rPr lang="ru-RU" b="1" dirty="0" err="1" smtClean="0"/>
              <a:t>Делфтский</a:t>
            </a:r>
            <a:r>
              <a:rPr lang="ru-RU" b="1" dirty="0" smtClean="0"/>
              <a:t>   (</a:t>
            </a:r>
            <a:r>
              <a:rPr lang="ru-RU" b="1" dirty="0"/>
              <a:t>1632–1675</a:t>
            </a:r>
            <a:r>
              <a:rPr lang="ru-RU" b="1" dirty="0" smtClean="0"/>
              <a:t>) </a:t>
            </a:r>
            <a:endParaRPr lang="ru-RU" dirty="0"/>
          </a:p>
          <a:p>
            <a:r>
              <a:rPr lang="ru-RU" b="1" dirty="0" smtClean="0"/>
              <a:t> </a:t>
            </a:r>
            <a:endParaRPr lang="ru-RU" b="1" dirty="0"/>
          </a:p>
        </p:txBody>
      </p:sp>
    </p:spTree>
    <p:extLst>
      <p:ext uri="{BB962C8B-B14F-4D97-AF65-F5344CB8AC3E}">
        <p14:creationId xmlns:p14="http://schemas.microsoft.com/office/powerpoint/2010/main" val="381065179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aitre-ecole_Adriaen_van_Ostad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4219" y="332656"/>
            <a:ext cx="4998891" cy="598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07504" y="5904954"/>
            <a:ext cx="4749826" cy="830997"/>
          </a:xfrm>
          <a:prstGeom prst="rect">
            <a:avLst/>
          </a:prstGeom>
        </p:spPr>
        <p:txBody>
          <a:bodyPr wrap="none">
            <a:spAutoFit/>
          </a:bodyPr>
          <a:lstStyle/>
          <a:p>
            <a:r>
              <a:rPr lang="ru-RU" sz="2400" dirty="0"/>
              <a:t>Адриан </a:t>
            </a:r>
            <a:r>
              <a:rPr lang="ru-RU" sz="2400" dirty="0" err="1"/>
              <a:t>ван</a:t>
            </a:r>
            <a:r>
              <a:rPr lang="ru-RU" sz="2400" dirty="0"/>
              <a:t> </a:t>
            </a:r>
            <a:r>
              <a:rPr lang="ru-RU" sz="2400" dirty="0" smtClean="0"/>
              <a:t> </a:t>
            </a:r>
            <a:r>
              <a:rPr lang="ru-RU" sz="2400" dirty="0" err="1" smtClean="0"/>
              <a:t>Остаде</a:t>
            </a:r>
            <a:r>
              <a:rPr lang="ru-RU" sz="2400" dirty="0" smtClean="0"/>
              <a:t> </a:t>
            </a:r>
          </a:p>
          <a:p>
            <a:r>
              <a:rPr lang="ru-RU" sz="2400" dirty="0" smtClean="0"/>
              <a:t>"</a:t>
            </a:r>
            <a:r>
              <a:rPr lang="ru-RU" sz="2400" dirty="0"/>
              <a:t>Школьный учитель", 1662, </a:t>
            </a:r>
            <a:r>
              <a:rPr lang="ru-RU" sz="2000" dirty="0"/>
              <a:t>Лувр</a:t>
            </a:r>
            <a:r>
              <a:rPr lang="ru-RU" sz="2000" dirty="0" smtClean="0"/>
              <a:t> </a:t>
            </a:r>
            <a:endParaRPr lang="ru-RU" sz="2000" dirty="0"/>
          </a:p>
        </p:txBody>
      </p:sp>
    </p:spTree>
    <p:extLst>
      <p:ext uri="{BB962C8B-B14F-4D97-AF65-F5344CB8AC3E}">
        <p14:creationId xmlns:p14="http://schemas.microsoft.com/office/powerpoint/2010/main" val="1636143622"/>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549455"/>
            <a:ext cx="3672408" cy="1754326"/>
          </a:xfrm>
          <a:prstGeom prst="rect">
            <a:avLst/>
          </a:prstGeom>
        </p:spPr>
        <p:txBody>
          <a:bodyPr wrap="square">
            <a:spAutoFit/>
          </a:bodyPr>
          <a:lstStyle/>
          <a:p>
            <a:r>
              <a:rPr lang="ru-RU" dirty="0" smtClean="0"/>
              <a:t>Г</a:t>
            </a:r>
            <a:r>
              <a:rPr lang="ru-RU" sz="2400" dirty="0" smtClean="0"/>
              <a:t>. </a:t>
            </a:r>
            <a:r>
              <a:rPr lang="ru-RU" sz="2400" dirty="0" err="1" smtClean="0"/>
              <a:t>Метсю</a:t>
            </a:r>
            <a:r>
              <a:rPr lang="ru-RU" sz="2400" dirty="0" smtClean="0"/>
              <a:t>. </a:t>
            </a:r>
          </a:p>
          <a:p>
            <a:r>
              <a:rPr lang="ru-RU" sz="2400" dirty="0" smtClean="0"/>
              <a:t>«Девушка за работой». </a:t>
            </a:r>
          </a:p>
          <a:p>
            <a:r>
              <a:rPr lang="ru-RU" sz="2000" dirty="0" smtClean="0"/>
              <a:t>Государственный музей изобразительных искусств им. А. С. Пушкина. Москва</a:t>
            </a:r>
            <a:endParaRPr lang="ru-RU" sz="2000" dirty="0"/>
          </a:p>
        </p:txBody>
      </p:sp>
      <p:pic>
        <p:nvPicPr>
          <p:cNvPr id="5" name="Рисунок 4" descr="i_653.jpg"/>
          <p:cNvPicPr>
            <a:picLocks noChangeAspect="1"/>
          </p:cNvPicPr>
          <p:nvPr/>
        </p:nvPicPr>
        <p:blipFill>
          <a:blip r:embed="rId2" cstate="print"/>
          <a:stretch>
            <a:fillRect/>
          </a:stretch>
        </p:blipFill>
        <p:spPr>
          <a:xfrm>
            <a:off x="4391328" y="116632"/>
            <a:ext cx="4285128" cy="6545272"/>
          </a:xfrm>
          <a:prstGeom prst="rect">
            <a:avLst/>
          </a:prstGeom>
          <a:ln>
            <a:noFill/>
          </a:ln>
          <a:effectLst>
            <a:softEdge rad="112500"/>
          </a:effectLst>
        </p:spPr>
      </p:pic>
    </p:spTree>
    <p:extLst>
      <p:ext uri="{BB962C8B-B14F-4D97-AF65-F5344CB8AC3E}">
        <p14:creationId xmlns:p14="http://schemas.microsoft.com/office/powerpoint/2010/main" val="284661014"/>
      </p:ext>
    </p:extLst>
  </p:cSld>
  <p:clrMapOvr>
    <a:masterClrMapping/>
  </p:clrMapOvr>
  <p:transition spd="slow" advClick="0" advTm="7000">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0" y="4869160"/>
            <a:ext cx="3672408" cy="1508105"/>
          </a:xfrm>
          <a:prstGeom prst="rect">
            <a:avLst/>
          </a:prstGeom>
        </p:spPr>
        <p:txBody>
          <a:bodyPr wrap="square">
            <a:spAutoFit/>
          </a:bodyPr>
          <a:lstStyle/>
          <a:p>
            <a:r>
              <a:rPr lang="ru-RU" sz="2400" dirty="0" smtClean="0"/>
              <a:t>Питер де Хох. </a:t>
            </a:r>
          </a:p>
          <a:p>
            <a:r>
              <a:rPr lang="ru-RU" sz="2400" dirty="0" smtClean="0"/>
              <a:t>«Хозяйка и служанка». </a:t>
            </a:r>
          </a:p>
          <a:p>
            <a:r>
              <a:rPr lang="ru-RU" sz="2400" dirty="0" smtClean="0"/>
              <a:t>Ок. 1660 г. </a:t>
            </a:r>
            <a:r>
              <a:rPr lang="ru-RU" sz="2000" dirty="0" smtClean="0"/>
              <a:t>Государственный Эрмитаж. Санкт-Петербург</a:t>
            </a:r>
            <a:endParaRPr lang="ru-RU" sz="2000" dirty="0"/>
          </a:p>
        </p:txBody>
      </p:sp>
      <p:pic>
        <p:nvPicPr>
          <p:cNvPr id="7" name="Рисунок 6" descr="i_652.jpg"/>
          <p:cNvPicPr>
            <a:picLocks noChangeAspect="1"/>
          </p:cNvPicPr>
          <p:nvPr/>
        </p:nvPicPr>
        <p:blipFill>
          <a:blip r:embed="rId2" cstate="print"/>
          <a:stretch>
            <a:fillRect/>
          </a:stretch>
        </p:blipFill>
        <p:spPr>
          <a:xfrm>
            <a:off x="4018674" y="325973"/>
            <a:ext cx="4801798" cy="6343387"/>
          </a:xfrm>
          <a:prstGeom prst="rect">
            <a:avLst/>
          </a:prstGeom>
          <a:ln>
            <a:noFill/>
          </a:ln>
          <a:effectLst>
            <a:softEdge rad="112500"/>
          </a:effectLst>
        </p:spPr>
      </p:pic>
    </p:spTree>
    <p:extLst>
      <p:ext uri="{BB962C8B-B14F-4D97-AF65-F5344CB8AC3E}">
        <p14:creationId xmlns:p14="http://schemas.microsoft.com/office/powerpoint/2010/main" val="937287435"/>
      </p:ext>
    </p:extLst>
  </p:cSld>
  <p:clrMapOvr>
    <a:masterClrMapping/>
  </p:clrMapOvr>
  <p:transition spd="slow" advClick="0" advTm="7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5517232"/>
            <a:ext cx="3607296" cy="707886"/>
          </a:xfrm>
          <a:prstGeom prst="rect">
            <a:avLst/>
          </a:prstGeom>
        </p:spPr>
        <p:txBody>
          <a:bodyPr wrap="square">
            <a:spAutoFit/>
          </a:bodyPr>
          <a:lstStyle/>
          <a:p>
            <a:r>
              <a:rPr lang="ru-RU" sz="2000" dirty="0" smtClean="0"/>
              <a:t>В. </a:t>
            </a:r>
            <a:r>
              <a:rPr lang="ru-RU" sz="2000" dirty="0" err="1" smtClean="0"/>
              <a:t>Калф</a:t>
            </a:r>
            <a:r>
              <a:rPr lang="ru-RU" sz="2000" dirty="0" smtClean="0"/>
              <a:t>. «Натюрморт». 1643 г. </a:t>
            </a:r>
          </a:p>
          <a:p>
            <a:r>
              <a:rPr lang="ru-RU" sz="2000" dirty="0" err="1" smtClean="0"/>
              <a:t>Рейксмузеум</a:t>
            </a:r>
            <a:r>
              <a:rPr lang="ru-RU" sz="2000" dirty="0" smtClean="0"/>
              <a:t>. Амстердам</a:t>
            </a:r>
            <a:endParaRPr lang="ru-RU" sz="2000" dirty="0"/>
          </a:p>
        </p:txBody>
      </p:sp>
      <p:pic>
        <p:nvPicPr>
          <p:cNvPr id="5" name="Рисунок 4" descr="i_651.jpg"/>
          <p:cNvPicPr>
            <a:picLocks noChangeAspect="1"/>
          </p:cNvPicPr>
          <p:nvPr/>
        </p:nvPicPr>
        <p:blipFill>
          <a:blip r:embed="rId2" cstate="print"/>
          <a:stretch>
            <a:fillRect/>
          </a:stretch>
        </p:blipFill>
        <p:spPr>
          <a:xfrm>
            <a:off x="3890130" y="260648"/>
            <a:ext cx="4464496" cy="6136996"/>
          </a:xfrm>
          <a:prstGeom prst="rect">
            <a:avLst/>
          </a:prstGeom>
          <a:ln>
            <a:noFill/>
          </a:ln>
          <a:effectLst>
            <a:softEdge rad="112500"/>
          </a:effectLst>
        </p:spPr>
      </p:pic>
    </p:spTree>
    <p:extLst>
      <p:ext uri="{BB962C8B-B14F-4D97-AF65-F5344CB8AC3E}">
        <p14:creationId xmlns:p14="http://schemas.microsoft.com/office/powerpoint/2010/main" val="3644700451"/>
      </p:ext>
    </p:extLst>
  </p:cSld>
  <p:clrMapOvr>
    <a:masterClrMapping/>
  </p:clrMapOvr>
  <p:transition spd="slow" advClick="0" advTm="7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6632"/>
            <a:ext cx="8352928" cy="6186309"/>
          </a:xfrm>
          <a:prstGeom prst="rect">
            <a:avLst/>
          </a:prstGeom>
        </p:spPr>
        <p:txBody>
          <a:bodyPr wrap="square">
            <a:spAutoFit/>
          </a:bodyPr>
          <a:lstStyle/>
          <a:p>
            <a:pPr algn="ctr"/>
            <a:r>
              <a:rPr lang="ru-RU" sz="3200" dirty="0" smtClean="0"/>
              <a:t>"</a:t>
            </a:r>
            <a:r>
              <a:rPr lang="ru-RU" sz="3200" dirty="0" err="1" smtClean="0"/>
              <a:t>Ма́лые</a:t>
            </a:r>
            <a:r>
              <a:rPr lang="ru-RU" sz="3200" dirty="0" smtClean="0"/>
              <a:t>  </a:t>
            </a:r>
            <a:r>
              <a:rPr lang="ru-RU" sz="3200" dirty="0" err="1" smtClean="0"/>
              <a:t>голла́ндцы</a:t>
            </a:r>
            <a:r>
              <a:rPr lang="ru-RU" sz="3200" dirty="0" smtClean="0"/>
              <a:t>"</a:t>
            </a:r>
          </a:p>
          <a:p>
            <a:pPr algn="just"/>
            <a:r>
              <a:rPr lang="ru-RU" sz="2800" dirty="0" smtClean="0"/>
              <a:t> Условное название, под которым подразумевают большинство голландских художников 17 в., </a:t>
            </a:r>
            <a:r>
              <a:rPr lang="ru-RU" sz="2800" i="1" dirty="0" smtClean="0"/>
              <a:t>писавших небольшие, тщательно отделанные картины. </a:t>
            </a:r>
          </a:p>
          <a:p>
            <a:pPr algn="just"/>
            <a:r>
              <a:rPr lang="ru-RU" sz="2800" dirty="0" smtClean="0"/>
              <a:t>	Их дар видеть красоту и поэзию в обыденном, умение в изображении  бытовой сценки, набора предметов, уголка природы показать величие бытия, до сих пор восхищают зрителей. «Малые голландцы» продолжили традиции нидерландских мастеров эпохи Возрождения, полагавших, что живопись должна не только доставлять удовольствие, но и учить, напоминать о вечных духовных ценностях.</a:t>
            </a:r>
            <a:endParaRPr lang="ru-RU" sz="2800" dirty="0"/>
          </a:p>
        </p:txBody>
      </p:sp>
    </p:spTree>
    <p:extLst>
      <p:ext uri="{BB962C8B-B14F-4D97-AF65-F5344CB8AC3E}">
        <p14:creationId xmlns:p14="http://schemas.microsoft.com/office/powerpoint/2010/main" val="3995794113"/>
      </p:ext>
    </p:extLst>
  </p:cSld>
  <p:clrMapOvr>
    <a:masterClrMapping/>
  </p:clrMapOvr>
  <p:transition spd="slow" advClick="0" advTm="2000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427" y="733157"/>
            <a:ext cx="8856984" cy="5570756"/>
          </a:xfrm>
          <a:prstGeom prst="rect">
            <a:avLst/>
          </a:prstGeom>
        </p:spPr>
        <p:txBody>
          <a:bodyPr wrap="square">
            <a:spAutoFit/>
          </a:bodyPr>
          <a:lstStyle/>
          <a:p>
            <a:pPr algn="ctr"/>
            <a:r>
              <a:rPr lang="ru-RU" sz="3400" b="1" i="1" dirty="0" smtClean="0">
                <a:solidFill>
                  <a:schemeClr val="accent2">
                    <a:lumMod val="40000"/>
                    <a:lumOff val="60000"/>
                  </a:schemeClr>
                </a:solidFill>
              </a:rPr>
              <a:t>Живопись  — вид изобразительного искусства</a:t>
            </a:r>
            <a:r>
              <a:rPr lang="ru-RU" sz="3400" b="1" dirty="0" smtClean="0">
                <a:solidFill>
                  <a:schemeClr val="accent2">
                    <a:lumMod val="40000"/>
                    <a:lumOff val="60000"/>
                  </a:schemeClr>
                </a:solidFill>
              </a:rPr>
              <a:t>, </a:t>
            </a:r>
          </a:p>
          <a:p>
            <a:pPr algn="ctr">
              <a:lnSpc>
                <a:spcPct val="150000"/>
              </a:lnSpc>
            </a:pPr>
            <a:r>
              <a:rPr lang="ru-RU" sz="3200" dirty="0" smtClean="0">
                <a:solidFill>
                  <a:schemeClr val="accent2">
                    <a:lumMod val="40000"/>
                    <a:lumOff val="60000"/>
                  </a:schemeClr>
                </a:solidFill>
              </a:rPr>
              <a:t>произведения </a:t>
            </a:r>
            <a:r>
              <a:rPr lang="ru-RU" sz="3200" dirty="0">
                <a:solidFill>
                  <a:schemeClr val="accent2">
                    <a:lumMod val="40000"/>
                    <a:lumOff val="60000"/>
                  </a:schemeClr>
                </a:solidFill>
              </a:rPr>
              <a:t>которого создаются с помощью красок, наносимых на какую либо твёрдую поверхность. </a:t>
            </a:r>
            <a:endParaRPr lang="ru-RU" sz="3200" dirty="0" smtClean="0">
              <a:solidFill>
                <a:schemeClr val="accent2">
                  <a:lumMod val="40000"/>
                  <a:lumOff val="60000"/>
                </a:schemeClr>
              </a:solidFill>
            </a:endParaRPr>
          </a:p>
          <a:p>
            <a:pPr algn="ctr">
              <a:lnSpc>
                <a:spcPct val="150000"/>
              </a:lnSpc>
            </a:pPr>
            <a:r>
              <a:rPr lang="ru-RU" sz="3200" dirty="0" smtClean="0">
                <a:solidFill>
                  <a:schemeClr val="accent2">
                    <a:lumMod val="40000"/>
                    <a:lumOff val="60000"/>
                  </a:schemeClr>
                </a:solidFill>
              </a:rPr>
              <a:t>В </a:t>
            </a:r>
            <a:r>
              <a:rPr lang="ru-RU" sz="3200" dirty="0">
                <a:solidFill>
                  <a:schemeClr val="accent2">
                    <a:lumMod val="40000"/>
                    <a:lumOff val="60000"/>
                  </a:schemeClr>
                </a:solidFill>
              </a:rPr>
              <a:t>художественных произведениях, </a:t>
            </a:r>
            <a:r>
              <a:rPr lang="ru-RU" sz="3200" dirty="0" smtClean="0">
                <a:solidFill>
                  <a:schemeClr val="accent2">
                    <a:lumMod val="40000"/>
                    <a:lumOff val="60000"/>
                  </a:schemeClr>
                </a:solidFill>
              </a:rPr>
              <a:t>создаваемых  </a:t>
            </a:r>
            <a:r>
              <a:rPr lang="ru-RU" sz="3200" dirty="0">
                <a:solidFill>
                  <a:schemeClr val="accent2">
                    <a:lumMod val="40000"/>
                    <a:lumOff val="60000"/>
                  </a:schemeClr>
                </a:solidFill>
              </a:rPr>
              <a:t>живописью, </a:t>
            </a:r>
            <a:r>
              <a:rPr lang="ru-RU" sz="3200" dirty="0" smtClean="0">
                <a:solidFill>
                  <a:schemeClr val="accent2">
                    <a:lumMod val="40000"/>
                    <a:lumOff val="60000"/>
                  </a:schemeClr>
                </a:solidFill>
              </a:rPr>
              <a:t>используются цвет </a:t>
            </a:r>
            <a:r>
              <a:rPr lang="ru-RU" sz="3200" dirty="0">
                <a:solidFill>
                  <a:schemeClr val="accent2">
                    <a:lumMod val="40000"/>
                    <a:lumOff val="60000"/>
                  </a:schemeClr>
                </a:solidFill>
              </a:rPr>
              <a:t>и рисунок, светотень, выразительность…</a:t>
            </a:r>
          </a:p>
        </p:txBody>
      </p:sp>
      <p:sp>
        <p:nvSpPr>
          <p:cNvPr id="2" name="TextBox 1"/>
          <p:cNvSpPr txBox="1"/>
          <p:nvPr/>
        </p:nvSpPr>
        <p:spPr>
          <a:xfrm>
            <a:off x="3563888" y="764704"/>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268685288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404664"/>
            <a:ext cx="8208912" cy="1728192"/>
          </a:xfrm>
          <a:solidFill>
            <a:schemeClr val="accent2">
              <a:lumMod val="40000"/>
              <a:lumOff val="60000"/>
            </a:schemeClr>
          </a:solidFill>
        </p:spPr>
        <p:txBody>
          <a:bodyPr>
            <a:normAutofit fontScale="90000"/>
          </a:bodyPr>
          <a:lstStyle/>
          <a:p>
            <a:pPr algn="ctr" eaLnBrk="1" hangingPunct="1"/>
            <a:r>
              <a:rPr lang="ru-RU" sz="4000" dirty="0" smtClean="0">
                <a:solidFill>
                  <a:schemeClr val="bg1"/>
                </a:solidFill>
              </a:rPr>
              <a:t/>
            </a:r>
            <a:br>
              <a:rPr lang="ru-RU" sz="4000" dirty="0" smtClean="0">
                <a:solidFill>
                  <a:schemeClr val="bg1"/>
                </a:solidFill>
              </a:rPr>
            </a:br>
            <a:r>
              <a:rPr lang="ru-RU" sz="4000" b="1" dirty="0" smtClean="0">
                <a:solidFill>
                  <a:schemeClr val="accent6">
                    <a:lumMod val="50000"/>
                  </a:schemeClr>
                </a:solidFill>
              </a:rPr>
              <a:t>Натюрморт – это картина, изображающая предметы неживой природы.</a:t>
            </a:r>
          </a:p>
        </p:txBody>
      </p:sp>
      <p:sp>
        <p:nvSpPr>
          <p:cNvPr id="6147" name="Rectangle 3"/>
          <p:cNvSpPr>
            <a:spLocks noGrp="1" noChangeArrowheads="1"/>
          </p:cNvSpPr>
          <p:nvPr>
            <p:ph type="body" idx="1"/>
          </p:nvPr>
        </p:nvSpPr>
        <p:spPr>
          <a:xfrm>
            <a:off x="457200" y="2286000"/>
            <a:ext cx="8229600" cy="4114800"/>
          </a:xfrm>
          <a:solidFill>
            <a:schemeClr val="accent2">
              <a:lumMod val="40000"/>
              <a:lumOff val="60000"/>
            </a:schemeClr>
          </a:solidFill>
        </p:spPr>
        <p:txBody>
          <a:bodyPr>
            <a:normAutofit/>
          </a:bodyPr>
          <a:lstStyle/>
          <a:p>
            <a:r>
              <a:rPr lang="ru-RU" sz="3200" b="1" dirty="0" smtClean="0">
                <a:solidFill>
                  <a:schemeClr val="accent6">
                    <a:lumMod val="50000"/>
                  </a:schemeClr>
                </a:solidFill>
              </a:rPr>
              <a:t>Натюрморт, </a:t>
            </a:r>
            <a:r>
              <a:rPr lang="ru-RU" sz="3200" b="1" dirty="0">
                <a:solidFill>
                  <a:schemeClr val="accent6">
                    <a:lumMod val="50000"/>
                  </a:schemeClr>
                </a:solidFill>
              </a:rPr>
              <a:t>в переводе с французского — «мертвая природа». </a:t>
            </a:r>
          </a:p>
          <a:p>
            <a:r>
              <a:rPr lang="ru-RU" sz="3200" b="1" dirty="0">
                <a:solidFill>
                  <a:schemeClr val="accent6">
                    <a:lumMod val="50000"/>
                  </a:schemeClr>
                </a:solidFill>
              </a:rPr>
              <a:t>Этим словом называют сложный и разнообразный жанр изобразительного искусства, а также отдельное произведение, художественно воспроизводящее неодушевленные предметы. </a:t>
            </a:r>
          </a:p>
        </p:txBody>
      </p:sp>
    </p:spTree>
    <p:extLst>
      <p:ext uri="{BB962C8B-B14F-4D97-AF65-F5344CB8AC3E}">
        <p14:creationId xmlns:p14="http://schemas.microsoft.com/office/powerpoint/2010/main" val="30252153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475656" y="2505275"/>
            <a:ext cx="2871664" cy="1447800"/>
          </a:xfrm>
          <a:prstGeom prst="rect">
            <a:avLst/>
          </a:prstGeom>
          <a:solidFill>
            <a:schemeClr val="accent6">
              <a:lumMod val="75000"/>
            </a:schemeClr>
          </a:solidFill>
          <a:ln w="9525">
            <a:solidFill>
              <a:schemeClr val="tx1"/>
            </a:solidFill>
            <a:miter lim="800000"/>
            <a:headEnd/>
            <a:tailEnd/>
          </a:ln>
        </p:spPr>
        <p:txBody>
          <a:bodyPr wrap="none" anchor="ctr"/>
          <a:lstStyle/>
          <a:p>
            <a:r>
              <a:rPr lang="ru-RU" sz="3600" dirty="0"/>
              <a:t>изображены</a:t>
            </a:r>
          </a:p>
        </p:txBody>
      </p:sp>
      <p:sp>
        <p:nvSpPr>
          <p:cNvPr id="5" name="Rectangle 4"/>
          <p:cNvSpPr>
            <a:spLocks noChangeArrowheads="1"/>
          </p:cNvSpPr>
          <p:nvPr/>
        </p:nvSpPr>
        <p:spPr bwMode="auto">
          <a:xfrm>
            <a:off x="611560" y="476672"/>
            <a:ext cx="2674640" cy="1447800"/>
          </a:xfrm>
          <a:prstGeom prst="rect">
            <a:avLst/>
          </a:prstGeom>
          <a:solidFill>
            <a:schemeClr val="accent6">
              <a:lumMod val="75000"/>
            </a:schemeClr>
          </a:solidFill>
          <a:ln w="9525">
            <a:solidFill>
              <a:schemeClr val="tx1"/>
            </a:solidFill>
            <a:miter lim="800000"/>
            <a:headEnd/>
            <a:tailEnd/>
          </a:ln>
        </p:spPr>
        <p:txBody>
          <a:bodyPr wrap="none" anchor="ctr"/>
          <a:lstStyle/>
          <a:p>
            <a:pPr algn="ctr"/>
            <a:r>
              <a:rPr lang="ru-RU" sz="3600" dirty="0"/>
              <a:t>предметы</a:t>
            </a:r>
          </a:p>
        </p:txBody>
      </p:sp>
      <p:sp>
        <p:nvSpPr>
          <p:cNvPr id="6" name="Rectangle 7"/>
          <p:cNvSpPr>
            <a:spLocks noChangeArrowheads="1"/>
          </p:cNvSpPr>
          <p:nvPr/>
        </p:nvSpPr>
        <p:spPr bwMode="auto">
          <a:xfrm>
            <a:off x="5580112" y="476672"/>
            <a:ext cx="2878088" cy="1447800"/>
          </a:xfrm>
          <a:prstGeom prst="rect">
            <a:avLst/>
          </a:prstGeom>
          <a:solidFill>
            <a:schemeClr val="accent6">
              <a:lumMod val="75000"/>
            </a:schemeClr>
          </a:solidFill>
          <a:ln w="9525">
            <a:solidFill>
              <a:schemeClr val="tx1"/>
            </a:solidFill>
            <a:miter lim="800000"/>
            <a:headEnd/>
            <a:tailEnd/>
          </a:ln>
        </p:spPr>
        <p:txBody>
          <a:bodyPr wrap="none" anchor="ctr"/>
          <a:lstStyle/>
          <a:p>
            <a:r>
              <a:rPr lang="ru-RU" sz="3600" dirty="0"/>
              <a:t>натюрморте</a:t>
            </a:r>
          </a:p>
        </p:txBody>
      </p:sp>
      <p:sp>
        <p:nvSpPr>
          <p:cNvPr id="7" name="Rectangle 8"/>
          <p:cNvSpPr>
            <a:spLocks noChangeArrowheads="1"/>
          </p:cNvSpPr>
          <p:nvPr/>
        </p:nvSpPr>
        <p:spPr bwMode="auto">
          <a:xfrm>
            <a:off x="5292080" y="2523246"/>
            <a:ext cx="2474168" cy="1447800"/>
          </a:xfrm>
          <a:prstGeom prst="rect">
            <a:avLst/>
          </a:prstGeom>
          <a:solidFill>
            <a:schemeClr val="accent6">
              <a:lumMod val="75000"/>
            </a:schemeClr>
          </a:solidFill>
          <a:ln w="9525">
            <a:solidFill>
              <a:schemeClr val="tx1"/>
            </a:solidFill>
            <a:miter lim="800000"/>
            <a:headEnd/>
            <a:tailEnd/>
          </a:ln>
        </p:spPr>
        <p:txBody>
          <a:bodyPr wrap="none" anchor="ctr"/>
          <a:lstStyle/>
          <a:p>
            <a:pPr algn="ctr"/>
            <a:r>
              <a:rPr lang="ru-RU" sz="3600" dirty="0" smtClean="0"/>
              <a:t>природы</a:t>
            </a:r>
            <a:endParaRPr lang="ru-RU" sz="3600" dirty="0"/>
          </a:p>
        </p:txBody>
      </p:sp>
      <p:sp>
        <p:nvSpPr>
          <p:cNvPr id="8" name="Rectangle 5"/>
          <p:cNvSpPr>
            <a:spLocks noChangeArrowheads="1"/>
          </p:cNvSpPr>
          <p:nvPr/>
        </p:nvSpPr>
        <p:spPr bwMode="auto">
          <a:xfrm>
            <a:off x="5580112" y="4648200"/>
            <a:ext cx="2878088" cy="1447800"/>
          </a:xfrm>
          <a:prstGeom prst="rect">
            <a:avLst/>
          </a:prstGeom>
          <a:solidFill>
            <a:schemeClr val="accent6">
              <a:lumMod val="75000"/>
            </a:schemeClr>
          </a:solidFill>
          <a:ln w="9525">
            <a:solidFill>
              <a:schemeClr val="tx1"/>
            </a:solidFill>
            <a:miter lim="800000"/>
            <a:headEnd/>
            <a:tailEnd/>
          </a:ln>
        </p:spPr>
        <p:txBody>
          <a:bodyPr wrap="none" anchor="ctr"/>
          <a:lstStyle/>
          <a:p>
            <a:pPr algn="ctr"/>
            <a:r>
              <a:rPr lang="ru-RU" sz="3600" dirty="0"/>
              <a:t>неживой</a:t>
            </a:r>
          </a:p>
        </p:txBody>
      </p:sp>
      <p:sp>
        <p:nvSpPr>
          <p:cNvPr id="9" name="Rectangle 6"/>
          <p:cNvSpPr>
            <a:spLocks noChangeArrowheads="1"/>
          </p:cNvSpPr>
          <p:nvPr/>
        </p:nvSpPr>
        <p:spPr bwMode="auto">
          <a:xfrm>
            <a:off x="467544" y="4797152"/>
            <a:ext cx="2590800" cy="1447800"/>
          </a:xfrm>
          <a:prstGeom prst="rect">
            <a:avLst/>
          </a:prstGeom>
          <a:solidFill>
            <a:schemeClr val="accent6">
              <a:lumMod val="75000"/>
            </a:schemeClr>
          </a:solidFill>
          <a:ln w="9525">
            <a:solidFill>
              <a:schemeClr val="tx1"/>
            </a:solidFill>
            <a:miter lim="800000"/>
            <a:headEnd/>
            <a:tailEnd/>
          </a:ln>
        </p:spPr>
        <p:txBody>
          <a:bodyPr wrap="none" anchor="ctr"/>
          <a:lstStyle/>
          <a:p>
            <a:pPr algn="ctr"/>
            <a:r>
              <a:rPr lang="ru-RU" sz="3600" dirty="0"/>
              <a:t>В</a:t>
            </a:r>
          </a:p>
        </p:txBody>
      </p:sp>
    </p:spTree>
    <p:extLst>
      <p:ext uri="{BB962C8B-B14F-4D97-AF65-F5344CB8AC3E}">
        <p14:creationId xmlns:p14="http://schemas.microsoft.com/office/powerpoint/2010/main" val="1430449435"/>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34547" cy="6447919"/>
          </a:xfrm>
          <a:prstGeom prst="rect">
            <a:avLst/>
          </a:prstGeom>
        </p:spPr>
        <p:txBody>
          <a:bodyPr wrap="square">
            <a:spAutoFit/>
          </a:bodyPr>
          <a:lstStyle/>
          <a:p>
            <a:r>
              <a:rPr lang="ru-RU" sz="3600" b="1" dirty="0" smtClean="0">
                <a:solidFill>
                  <a:schemeClr val="tx2"/>
                </a:solidFill>
              </a:rPr>
              <a:t>    Цели</a:t>
            </a:r>
            <a:r>
              <a:rPr lang="ru-RU" sz="3600" b="1" dirty="0">
                <a:solidFill>
                  <a:schemeClr val="tx2"/>
                </a:solidFill>
              </a:rPr>
              <a:t>:</a:t>
            </a:r>
            <a:r>
              <a:rPr lang="ru-RU" sz="2800" dirty="0">
                <a:solidFill>
                  <a:schemeClr val="tx2"/>
                </a:solidFill>
              </a:rPr>
              <a:t> </a:t>
            </a:r>
            <a:endParaRPr lang="ru-RU" sz="2800" dirty="0" smtClean="0">
              <a:solidFill>
                <a:schemeClr val="tx2"/>
              </a:solidFill>
            </a:endParaRPr>
          </a:p>
          <a:p>
            <a:pPr marL="514350" indent="-514350">
              <a:spcAft>
                <a:spcPts val="600"/>
              </a:spcAft>
              <a:buAutoNum type="arabicPeriod"/>
            </a:pPr>
            <a:r>
              <a:rPr lang="ru-RU" sz="3200" b="1" dirty="0" smtClean="0">
                <a:solidFill>
                  <a:schemeClr val="tx2"/>
                </a:solidFill>
              </a:rPr>
              <a:t>познакомить обучающихся с многообразием  изображений мира </a:t>
            </a:r>
            <a:r>
              <a:rPr lang="ru-RU" sz="3200" b="1" dirty="0">
                <a:solidFill>
                  <a:schemeClr val="tx2"/>
                </a:solidFill>
              </a:rPr>
              <a:t>искусства</a:t>
            </a:r>
            <a:r>
              <a:rPr lang="ru-RU" sz="3200" b="1" dirty="0" smtClean="0">
                <a:solidFill>
                  <a:schemeClr val="tx2"/>
                </a:solidFill>
              </a:rPr>
              <a:t>;</a:t>
            </a:r>
          </a:p>
          <a:p>
            <a:pPr marL="514350" indent="-514350">
              <a:spcAft>
                <a:spcPts val="600"/>
              </a:spcAft>
              <a:buAutoNum type="arabicPeriod"/>
            </a:pPr>
            <a:r>
              <a:rPr lang="ru-RU" sz="3200" b="1" dirty="0" smtClean="0">
                <a:solidFill>
                  <a:schemeClr val="tx2"/>
                </a:solidFill>
              </a:rPr>
              <a:t> </a:t>
            </a:r>
            <a:r>
              <a:rPr lang="ru-RU" sz="3200" b="1" dirty="0">
                <a:solidFill>
                  <a:schemeClr val="tx2"/>
                </a:solidFill>
              </a:rPr>
              <a:t>расширить знания учащихся о жанре </a:t>
            </a:r>
            <a:r>
              <a:rPr lang="ru-RU" sz="3200" b="1" dirty="0" smtClean="0">
                <a:solidFill>
                  <a:schemeClr val="tx2"/>
                </a:solidFill>
              </a:rPr>
              <a:t>натюрморта;</a:t>
            </a:r>
          </a:p>
          <a:p>
            <a:pPr marL="514350" indent="-514350">
              <a:spcAft>
                <a:spcPts val="600"/>
              </a:spcAft>
              <a:buAutoNum type="arabicPeriod"/>
            </a:pPr>
            <a:r>
              <a:rPr lang="ru-RU" sz="3200" b="1" dirty="0" smtClean="0">
                <a:solidFill>
                  <a:schemeClr val="tx2"/>
                </a:solidFill>
              </a:rPr>
              <a:t>об  особенностях  его </a:t>
            </a:r>
            <a:r>
              <a:rPr lang="ru-RU" sz="3200" b="1" dirty="0">
                <a:solidFill>
                  <a:schemeClr val="tx2"/>
                </a:solidFill>
              </a:rPr>
              <a:t>цветовых решений</a:t>
            </a:r>
            <a:r>
              <a:rPr lang="ru-RU" sz="3200" b="1" dirty="0" smtClean="0">
                <a:solidFill>
                  <a:schemeClr val="tx2"/>
                </a:solidFill>
              </a:rPr>
              <a:t>;</a:t>
            </a:r>
          </a:p>
          <a:p>
            <a:pPr>
              <a:spcAft>
                <a:spcPts val="600"/>
              </a:spcAft>
            </a:pPr>
            <a:r>
              <a:rPr lang="ru-RU" sz="3200" b="1" dirty="0">
                <a:solidFill>
                  <a:schemeClr val="tx2"/>
                </a:solidFill>
              </a:rPr>
              <a:t>4</a:t>
            </a:r>
            <a:r>
              <a:rPr lang="ru-RU" sz="3200" b="1" dirty="0" smtClean="0">
                <a:solidFill>
                  <a:schemeClr val="tx2"/>
                </a:solidFill>
              </a:rPr>
              <a:t>.  </a:t>
            </a:r>
            <a:r>
              <a:rPr lang="ru-RU" sz="3200" b="1" dirty="0">
                <a:solidFill>
                  <a:schemeClr val="tx2"/>
                </a:solidFill>
              </a:rPr>
              <a:t>учить составлять </a:t>
            </a:r>
            <a:r>
              <a:rPr lang="ru-RU" sz="3200" b="1" dirty="0" smtClean="0">
                <a:solidFill>
                  <a:schemeClr val="tx2"/>
                </a:solidFill>
              </a:rPr>
              <a:t> натюрморты</a:t>
            </a:r>
            <a:r>
              <a:rPr lang="ru-RU" sz="3200" b="1" dirty="0">
                <a:solidFill>
                  <a:schemeClr val="tx2"/>
                </a:solidFill>
              </a:rPr>
              <a:t>;</a:t>
            </a:r>
          </a:p>
          <a:p>
            <a:pPr>
              <a:spcAft>
                <a:spcPts val="600"/>
              </a:spcAft>
            </a:pPr>
            <a:r>
              <a:rPr lang="ru-RU" sz="3200" b="1" dirty="0" smtClean="0">
                <a:solidFill>
                  <a:schemeClr val="tx2"/>
                </a:solidFill>
              </a:rPr>
              <a:t>5.  воспитывать  эстетическую   восприимчивость  и чувство прекрасного.</a:t>
            </a:r>
            <a:endParaRPr lang="ru-RU" sz="3200" b="1" dirty="0">
              <a:solidFill>
                <a:schemeClr val="tx2"/>
              </a:solidFill>
            </a:endParaRPr>
          </a:p>
          <a:p>
            <a:pPr>
              <a:spcAft>
                <a:spcPts val="600"/>
              </a:spcAft>
            </a:pPr>
            <a:r>
              <a:rPr lang="ru-RU" sz="3200" dirty="0">
                <a:solidFill>
                  <a:schemeClr val="tx2"/>
                </a:solidFill>
              </a:rPr>
              <a:t> </a:t>
            </a:r>
          </a:p>
        </p:txBody>
      </p:sp>
    </p:spTree>
    <p:extLst>
      <p:ext uri="{BB962C8B-B14F-4D97-AF65-F5344CB8AC3E}">
        <p14:creationId xmlns:p14="http://schemas.microsoft.com/office/powerpoint/2010/main" val="2612685173"/>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7" y="-26866"/>
            <a:ext cx="9259888"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727419"/>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K023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609600"/>
            <a:ext cx="73914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9165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2arrt_500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59" y="404664"/>
            <a:ext cx="8606935" cy="550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1520" y="6065412"/>
            <a:ext cx="3320204" cy="523220"/>
          </a:xfrm>
          <a:prstGeom prst="rect">
            <a:avLst/>
          </a:prstGeom>
          <a:noFill/>
        </p:spPr>
        <p:txBody>
          <a:bodyPr wrap="none" rtlCol="0">
            <a:spAutoFit/>
          </a:bodyPr>
          <a:lstStyle/>
          <a:p>
            <a:r>
              <a:rPr lang="ru-RU" sz="2800" dirty="0" err="1" smtClean="0"/>
              <a:t>Хеда</a:t>
            </a:r>
            <a:r>
              <a:rPr lang="ru-RU" sz="2800" dirty="0" smtClean="0"/>
              <a:t> «Натюрморт»</a:t>
            </a:r>
            <a:endParaRPr lang="ru-RU" sz="2800" dirty="0"/>
          </a:p>
        </p:txBody>
      </p:sp>
    </p:spTree>
    <p:extLst>
      <p:ext uri="{BB962C8B-B14F-4D97-AF65-F5344CB8AC3E}">
        <p14:creationId xmlns:p14="http://schemas.microsoft.com/office/powerpoint/2010/main" val="69308239"/>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0936"/>
            <a:ext cx="7632848" cy="540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980916"/>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23" y="476672"/>
            <a:ext cx="8066225"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936489"/>
      </p:ext>
    </p:extLst>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06a6ba601b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6672"/>
            <a:ext cx="7208069" cy="559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074144"/>
      </p:ext>
    </p:extLst>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7" descr="natursvinog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272369" y="476672"/>
            <a:ext cx="6945151" cy="6082682"/>
          </a:xfrm>
          <a:prstGeom prst="rect">
            <a:avLst/>
          </a:prstGeom>
          <a:noFill/>
        </p:spPr>
      </p:pic>
    </p:spTree>
    <p:extLst>
      <p:ext uri="{BB962C8B-B14F-4D97-AF65-F5344CB8AC3E}">
        <p14:creationId xmlns:p14="http://schemas.microsoft.com/office/powerpoint/2010/main" val="4047158162"/>
      </p:ext>
    </p:extLst>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теплые и холодны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3548" y="836712"/>
            <a:ext cx="5400600" cy="2014538"/>
          </a:xfrm>
          <a:prstGeom prst="rect">
            <a:avLst/>
          </a:prstGeom>
          <a:noFill/>
        </p:spPr>
      </p:pic>
      <p:pic>
        <p:nvPicPr>
          <p:cNvPr id="5" name="Picture 10" descr="гармония цве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16200000">
            <a:off x="4499169" y="2139367"/>
            <a:ext cx="2659063" cy="5688634"/>
          </a:xfrm>
          <a:prstGeom prst="rect">
            <a:avLst/>
          </a:prstGeom>
          <a:noFill/>
        </p:spPr>
      </p:pic>
      <p:sp>
        <p:nvSpPr>
          <p:cNvPr id="6" name="TextBox 5"/>
          <p:cNvSpPr txBox="1"/>
          <p:nvPr/>
        </p:nvSpPr>
        <p:spPr>
          <a:xfrm>
            <a:off x="323528" y="116632"/>
            <a:ext cx="5321713" cy="584775"/>
          </a:xfrm>
          <a:prstGeom prst="rect">
            <a:avLst/>
          </a:prstGeom>
          <a:noFill/>
        </p:spPr>
        <p:txBody>
          <a:bodyPr wrap="none" rtlCol="0">
            <a:spAutoFit/>
          </a:bodyPr>
          <a:lstStyle/>
          <a:p>
            <a:r>
              <a:rPr lang="ru-RU" sz="3200" b="1" dirty="0" smtClean="0"/>
              <a:t>Теплые и холодные цвета</a:t>
            </a:r>
            <a:endParaRPr lang="ru-RU" sz="3200" b="1" dirty="0"/>
          </a:p>
        </p:txBody>
      </p:sp>
      <p:sp>
        <p:nvSpPr>
          <p:cNvPr id="7" name="Прямоугольник 6"/>
          <p:cNvSpPr/>
          <p:nvPr/>
        </p:nvSpPr>
        <p:spPr>
          <a:xfrm>
            <a:off x="3078452" y="2996952"/>
            <a:ext cx="5500495" cy="523220"/>
          </a:xfrm>
          <a:prstGeom prst="rect">
            <a:avLst/>
          </a:prstGeom>
        </p:spPr>
        <p:txBody>
          <a:bodyPr wrap="square">
            <a:spAutoFit/>
          </a:bodyPr>
          <a:lstStyle/>
          <a:p>
            <a:r>
              <a:rPr lang="ru-RU" sz="2800" b="1" dirty="0"/>
              <a:t>Соотношение </a:t>
            </a:r>
            <a:r>
              <a:rPr lang="ru-RU" sz="2800" b="1" dirty="0" smtClean="0"/>
              <a:t>цветовых </a:t>
            </a:r>
            <a:r>
              <a:rPr lang="ru-RU" sz="2800" b="1" dirty="0"/>
              <a:t>пятен</a:t>
            </a:r>
          </a:p>
        </p:txBody>
      </p:sp>
    </p:spTree>
    <p:extLst>
      <p:ext uri="{BB962C8B-B14F-4D97-AF65-F5344CB8AC3E}">
        <p14:creationId xmlns:p14="http://schemas.microsoft.com/office/powerpoint/2010/main" val="362189731"/>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escher.com.ua/main.php?g2_view=core.DownloadItem&amp;g2_itemId=2307&amp;g2_serialNumber=2"/>
          <p:cNvPicPr>
            <a:picLocks noChangeAspect="1" noChangeArrowheads="1"/>
          </p:cNvPicPr>
          <p:nvPr/>
        </p:nvPicPr>
        <p:blipFill>
          <a:blip r:embed="rId2">
            <a:lum bright="33000" contrast="-47000"/>
          </a:blip>
          <a:srcRect/>
          <a:stretch>
            <a:fillRect/>
          </a:stretch>
        </p:blipFill>
        <p:spPr bwMode="auto">
          <a:xfrm>
            <a:off x="0" y="0"/>
            <a:ext cx="9154272" cy="6858000"/>
          </a:xfrm>
          <a:prstGeom prst="rect">
            <a:avLst/>
          </a:prstGeom>
          <a:noFill/>
        </p:spPr>
      </p:pic>
      <p:sp>
        <p:nvSpPr>
          <p:cNvPr id="3" name="Содержимое 2"/>
          <p:cNvSpPr>
            <a:spLocks noGrp="1"/>
          </p:cNvSpPr>
          <p:nvPr>
            <p:ph idx="1"/>
          </p:nvPr>
        </p:nvSpPr>
        <p:spPr>
          <a:xfrm>
            <a:off x="324622" y="1225886"/>
            <a:ext cx="8505028" cy="4846320"/>
          </a:xfrm>
        </p:spPr>
        <p:txBody>
          <a:bodyPr>
            <a:normAutofit lnSpcReduction="10000"/>
          </a:bodyPr>
          <a:lstStyle/>
          <a:p>
            <a:r>
              <a:rPr lang="en-US" sz="2800" b="1" dirty="0" smtClean="0">
                <a:solidFill>
                  <a:schemeClr val="accent5">
                    <a:lumMod val="50000"/>
                  </a:schemeClr>
                </a:solidFill>
              </a:rPr>
              <a:t> </a:t>
            </a:r>
            <a:r>
              <a:rPr lang="ru-RU" sz="3200" b="1" dirty="0" smtClean="0">
                <a:solidFill>
                  <a:schemeClr val="accent5">
                    <a:lumMod val="50000"/>
                  </a:schemeClr>
                </a:solidFill>
              </a:rPr>
              <a:t>Цвет- главное выразительное средство в живописи. С его помощью мы можем выразить свое настроение и передать в картине </a:t>
            </a:r>
          </a:p>
          <a:p>
            <a:r>
              <a:rPr lang="en-US" sz="2800" b="1" dirty="0" smtClean="0">
                <a:solidFill>
                  <a:schemeClr val="accent5">
                    <a:lumMod val="50000"/>
                  </a:schemeClr>
                </a:solidFill>
              </a:rPr>
              <a:t> </a:t>
            </a:r>
            <a:r>
              <a:rPr lang="ru-RU" sz="3600" b="1" i="1" dirty="0" smtClean="0">
                <a:solidFill>
                  <a:schemeClr val="accent5">
                    <a:lumMod val="50000"/>
                  </a:schemeClr>
                </a:solidFill>
              </a:rPr>
              <a:t>Колорит</a:t>
            </a:r>
            <a:r>
              <a:rPr lang="ru-RU" sz="3200" b="1" i="1" dirty="0" smtClean="0">
                <a:solidFill>
                  <a:schemeClr val="accent5">
                    <a:lumMod val="50000"/>
                  </a:schemeClr>
                </a:solidFill>
              </a:rPr>
              <a:t> </a:t>
            </a:r>
            <a:r>
              <a:rPr lang="ru-RU" sz="3200" b="1" dirty="0" smtClean="0">
                <a:solidFill>
                  <a:schemeClr val="accent5">
                    <a:lumMod val="50000"/>
                  </a:schemeClr>
                </a:solidFill>
              </a:rPr>
              <a:t>происходит от латинского слова «</a:t>
            </a:r>
            <a:r>
              <a:rPr lang="en-US" sz="3200" b="1" dirty="0" smtClean="0">
                <a:solidFill>
                  <a:schemeClr val="accent5">
                    <a:lumMod val="50000"/>
                  </a:schemeClr>
                </a:solidFill>
              </a:rPr>
              <a:t>color</a:t>
            </a:r>
            <a:r>
              <a:rPr lang="ru-RU" sz="3200" b="1" dirty="0" smtClean="0">
                <a:solidFill>
                  <a:schemeClr val="accent5">
                    <a:lumMod val="50000"/>
                  </a:schemeClr>
                </a:solidFill>
              </a:rPr>
              <a:t>», что означает </a:t>
            </a:r>
            <a:r>
              <a:rPr lang="ru-RU" sz="3600" b="1" i="1" dirty="0" smtClean="0">
                <a:solidFill>
                  <a:schemeClr val="accent5">
                    <a:lumMod val="50000"/>
                  </a:schemeClr>
                </a:solidFill>
              </a:rPr>
              <a:t>«цвет»</a:t>
            </a:r>
          </a:p>
          <a:p>
            <a:r>
              <a:rPr lang="ru-RU" sz="2800" b="1" dirty="0" smtClean="0">
                <a:solidFill>
                  <a:schemeClr val="accent5">
                    <a:lumMod val="50000"/>
                  </a:schemeClr>
                </a:solidFill>
              </a:rPr>
              <a:t> </a:t>
            </a:r>
            <a:r>
              <a:rPr lang="ru-RU" sz="3200" b="1" dirty="0" smtClean="0">
                <a:solidFill>
                  <a:schemeClr val="accent5">
                    <a:lumMod val="50000"/>
                  </a:schemeClr>
                </a:solidFill>
              </a:rPr>
              <a:t>Колорит может быть теплым или холодным, южным или северным</a:t>
            </a:r>
          </a:p>
          <a:p>
            <a:r>
              <a:rPr lang="ru-RU" sz="3200" b="1" dirty="0" smtClean="0">
                <a:solidFill>
                  <a:schemeClr val="accent5">
                    <a:lumMod val="50000"/>
                  </a:schemeClr>
                </a:solidFill>
              </a:rPr>
              <a:t> Колорит может быть сдержанным или  ярким, динамичным</a:t>
            </a:r>
            <a:endParaRPr lang="ru-RU" sz="3200" b="1" dirty="0">
              <a:solidFill>
                <a:schemeClr val="accent5">
                  <a:lumMod val="50000"/>
                </a:schemeClr>
              </a:solidFill>
            </a:endParaRPr>
          </a:p>
        </p:txBody>
      </p:sp>
      <p:sp>
        <p:nvSpPr>
          <p:cNvPr id="6" name="Управляющая кнопка: домой 5">
            <a:hlinkClick r:id="rId3" action="ppaction://hlinksldjump" highlightClick="1"/>
          </p:cNvPr>
          <p:cNvSpPr/>
          <p:nvPr/>
        </p:nvSpPr>
        <p:spPr>
          <a:xfrm>
            <a:off x="8358214" y="6072206"/>
            <a:ext cx="542350" cy="5000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a:spLocks noGrp="1"/>
          </p:cNvSpPr>
          <p:nvPr>
            <p:ph type="title"/>
          </p:nvPr>
        </p:nvSpPr>
        <p:spPr>
          <a:xfrm>
            <a:off x="1835150" y="152400"/>
            <a:ext cx="6851650" cy="755650"/>
          </a:xfrm>
        </p:spPr>
        <p:txBody>
          <a:bodyPr>
            <a:normAutofit fontScale="90000"/>
          </a:bodyPr>
          <a:lstStyle/>
          <a:p>
            <a:pPr algn="ctr"/>
            <a:r>
              <a:rPr lang="ru-RU" dirty="0" smtClean="0">
                <a:solidFill>
                  <a:schemeClr val="accent5">
                    <a:lumMod val="50000"/>
                  </a:schemeClr>
                </a:solidFill>
              </a:rPr>
              <a:t/>
            </a:r>
            <a:br>
              <a:rPr lang="ru-RU" dirty="0" smtClean="0">
                <a:solidFill>
                  <a:schemeClr val="accent5">
                    <a:lumMod val="50000"/>
                  </a:schemeClr>
                </a:solidFill>
              </a:rPr>
            </a:br>
            <a:r>
              <a:rPr lang="ru-RU" dirty="0">
                <a:solidFill>
                  <a:schemeClr val="accent5">
                    <a:lumMod val="50000"/>
                  </a:schemeClr>
                </a:solidFill>
              </a:rPr>
              <a:t/>
            </a:r>
            <a:br>
              <a:rPr lang="ru-RU" dirty="0">
                <a:solidFill>
                  <a:schemeClr val="accent5">
                    <a:lumMod val="50000"/>
                  </a:schemeClr>
                </a:solidFill>
              </a:rPr>
            </a:br>
            <a:endParaRPr lang="ru-RU" dirty="0">
              <a:solidFill>
                <a:schemeClr val="accent5">
                  <a:lumMod val="50000"/>
                </a:schemeClr>
              </a:solidFill>
            </a:endParaRPr>
          </a:p>
        </p:txBody>
      </p:sp>
      <p:sp>
        <p:nvSpPr>
          <p:cNvPr id="5" name="TextBox 4"/>
          <p:cNvSpPr txBox="1"/>
          <p:nvPr/>
        </p:nvSpPr>
        <p:spPr>
          <a:xfrm>
            <a:off x="2411760" y="332656"/>
            <a:ext cx="4566763" cy="646331"/>
          </a:xfrm>
          <a:prstGeom prst="rect">
            <a:avLst/>
          </a:prstGeom>
          <a:noFill/>
        </p:spPr>
        <p:txBody>
          <a:bodyPr wrap="none" rtlCol="0">
            <a:spAutoFit/>
          </a:bodyPr>
          <a:lstStyle/>
          <a:p>
            <a:r>
              <a:rPr lang="ru-RU" sz="3600" b="1" dirty="0" smtClean="0">
                <a:solidFill>
                  <a:schemeClr val="accent6">
                    <a:lumMod val="50000"/>
                  </a:schemeClr>
                </a:solidFill>
              </a:rPr>
              <a:t>Что такое колорит?</a:t>
            </a:r>
            <a:endParaRPr lang="ru-RU" sz="3600" b="1" dirty="0">
              <a:solidFill>
                <a:schemeClr val="accent6">
                  <a:lumMod val="50000"/>
                </a:schemeClr>
              </a:solidFill>
            </a:endParaRPr>
          </a:p>
        </p:txBody>
      </p:sp>
    </p:spTree>
    <p:extLst>
      <p:ext uri="{BB962C8B-B14F-4D97-AF65-F5344CB8AC3E}">
        <p14:creationId xmlns:p14="http://schemas.microsoft.com/office/powerpoint/2010/main" val="1488901551"/>
      </p:ext>
    </p:extLst>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5"/>
          <p:cNvSpPr>
            <a:spLocks noGrp="1" noChangeArrowheads="1"/>
          </p:cNvSpPr>
          <p:nvPr>
            <p:ph type="title"/>
          </p:nvPr>
        </p:nvSpPr>
        <p:spPr>
          <a:xfrm>
            <a:off x="2771800" y="260648"/>
            <a:ext cx="3888432" cy="1034752"/>
          </a:xfrm>
        </p:spPr>
        <p:txBody>
          <a:bodyPr>
            <a:normAutofit fontScale="90000"/>
          </a:bodyPr>
          <a:lstStyle/>
          <a:p>
            <a:pPr algn="ctr" eaLnBrk="1" hangingPunct="1"/>
            <a:r>
              <a:rPr lang="ru-RU" sz="4000" b="1" dirty="0" smtClean="0">
                <a:solidFill>
                  <a:schemeClr val="accent5">
                    <a:lumMod val="50000"/>
                  </a:schemeClr>
                </a:solidFill>
              </a:rPr>
              <a:t>КОЛОРИТ </a:t>
            </a:r>
            <a:r>
              <a:rPr lang="ru-RU" sz="4000" dirty="0" smtClean="0"/>
              <a:t/>
            </a:r>
            <a:br>
              <a:rPr lang="ru-RU" sz="4000" dirty="0" smtClean="0"/>
            </a:br>
            <a:r>
              <a:rPr lang="ru-RU" sz="4000" dirty="0" smtClean="0"/>
              <a:t>  </a:t>
            </a:r>
            <a:r>
              <a:rPr lang="ru-RU" sz="4000" b="1" dirty="0" smtClean="0"/>
              <a:t>(соотношение)</a:t>
            </a:r>
          </a:p>
        </p:txBody>
      </p:sp>
      <p:pic>
        <p:nvPicPr>
          <p:cNvPr id="30723" name="Picture 9" descr="Naturmort_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194058"/>
            <a:ext cx="3907160" cy="4062280"/>
          </a:xfrm>
          <a:noFill/>
        </p:spPr>
      </p:pic>
      <p:pic>
        <p:nvPicPr>
          <p:cNvPr id="30724" name="Picture 11" descr="на рассвете"/>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7805" y="2204864"/>
            <a:ext cx="4193978" cy="4042222"/>
          </a:xfrm>
          <a:noFill/>
        </p:spPr>
      </p:pic>
      <p:sp>
        <p:nvSpPr>
          <p:cNvPr id="30725" name="Rectangle 16"/>
          <p:cNvSpPr>
            <a:spLocks noChangeArrowheads="1"/>
          </p:cNvSpPr>
          <p:nvPr/>
        </p:nvSpPr>
        <p:spPr bwMode="auto">
          <a:xfrm>
            <a:off x="467544" y="1201012"/>
            <a:ext cx="2808312" cy="81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sz="2800" b="1" dirty="0">
                <a:solidFill>
                  <a:schemeClr val="tx2"/>
                </a:solidFill>
              </a:rPr>
              <a:t>Теплые цвета</a:t>
            </a:r>
          </a:p>
        </p:txBody>
      </p:sp>
      <p:sp>
        <p:nvSpPr>
          <p:cNvPr id="30726" name="Rectangle 17"/>
          <p:cNvSpPr>
            <a:spLocks noChangeArrowheads="1"/>
          </p:cNvSpPr>
          <p:nvPr/>
        </p:nvSpPr>
        <p:spPr bwMode="auto">
          <a:xfrm>
            <a:off x="5292080" y="1385468"/>
            <a:ext cx="3384376" cy="62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sz="2800" b="1" dirty="0">
                <a:solidFill>
                  <a:schemeClr val="tx2"/>
                </a:solidFill>
              </a:rPr>
              <a:t>Холодные  цвета</a:t>
            </a:r>
          </a:p>
        </p:txBody>
      </p:sp>
    </p:spTree>
    <p:extLst>
      <p:ext uri="{BB962C8B-B14F-4D97-AF65-F5344CB8AC3E}">
        <p14:creationId xmlns:p14="http://schemas.microsoft.com/office/powerpoint/2010/main" val="2350307093"/>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332656"/>
            <a:ext cx="3960440" cy="646331"/>
          </a:xfrm>
          <a:prstGeom prst="rect">
            <a:avLst/>
          </a:prstGeom>
        </p:spPr>
        <p:txBody>
          <a:bodyPr wrap="square">
            <a:spAutoFit/>
          </a:bodyPr>
          <a:lstStyle/>
          <a:p>
            <a:pPr algn="ctr"/>
            <a:r>
              <a:rPr lang="ru-RU" sz="3600" b="1" dirty="0">
                <a:solidFill>
                  <a:schemeClr val="accent2">
                    <a:lumMod val="40000"/>
                    <a:lumOff val="60000"/>
                  </a:schemeClr>
                </a:solidFill>
              </a:rPr>
              <a:t>План  </a:t>
            </a:r>
            <a:r>
              <a:rPr lang="en-US" sz="3600" b="1" dirty="0">
                <a:solidFill>
                  <a:schemeClr val="accent2">
                    <a:lumMod val="40000"/>
                    <a:lumOff val="60000"/>
                  </a:schemeClr>
                </a:solidFill>
              </a:rPr>
              <a:t>I</a:t>
            </a:r>
            <a:r>
              <a:rPr lang="ru-RU" sz="3600" b="1" dirty="0">
                <a:solidFill>
                  <a:schemeClr val="accent2">
                    <a:lumMod val="40000"/>
                    <a:lumOff val="60000"/>
                  </a:schemeClr>
                </a:solidFill>
              </a:rPr>
              <a:t> </a:t>
            </a:r>
            <a:r>
              <a:rPr lang="ru-RU" sz="3600" b="1" dirty="0" smtClean="0">
                <a:solidFill>
                  <a:schemeClr val="accent2">
                    <a:lumMod val="40000"/>
                    <a:lumOff val="60000"/>
                  </a:schemeClr>
                </a:solidFill>
              </a:rPr>
              <a:t>урока</a:t>
            </a:r>
            <a:endParaRPr lang="ru-RU" sz="3600" dirty="0">
              <a:solidFill>
                <a:schemeClr val="accent2">
                  <a:lumMod val="40000"/>
                  <a:lumOff val="60000"/>
                </a:schemeClr>
              </a:solidFill>
            </a:endParaRPr>
          </a:p>
        </p:txBody>
      </p:sp>
      <p:sp>
        <p:nvSpPr>
          <p:cNvPr id="4" name="Объект 3"/>
          <p:cNvSpPr>
            <a:spLocks noGrp="1"/>
          </p:cNvSpPr>
          <p:nvPr>
            <p:ph idx="4294967295"/>
          </p:nvPr>
        </p:nvSpPr>
        <p:spPr>
          <a:xfrm>
            <a:off x="0" y="978987"/>
            <a:ext cx="8964488" cy="5618365"/>
          </a:xfrm>
        </p:spPr>
        <p:txBody>
          <a:bodyPr>
            <a:normAutofit fontScale="55000" lnSpcReduction="20000"/>
          </a:bodyPr>
          <a:lstStyle/>
          <a:p>
            <a:pPr>
              <a:lnSpc>
                <a:spcPct val="120000"/>
              </a:lnSpc>
            </a:pPr>
            <a:r>
              <a:rPr lang="ru-RU" sz="5800" b="1" dirty="0" smtClean="0">
                <a:solidFill>
                  <a:schemeClr val="accent2">
                    <a:lumMod val="40000"/>
                    <a:lumOff val="60000"/>
                  </a:schemeClr>
                </a:solidFill>
              </a:rPr>
              <a:t>1. Основоположники   натюрморта «</a:t>
            </a:r>
            <a:r>
              <a:rPr lang="ru-RU" sz="5800" b="1" dirty="0">
                <a:solidFill>
                  <a:schemeClr val="accent2">
                    <a:lumMod val="40000"/>
                    <a:lumOff val="60000"/>
                  </a:schemeClr>
                </a:solidFill>
              </a:rPr>
              <a:t>Малые голландцы»</a:t>
            </a:r>
          </a:p>
          <a:p>
            <a:pPr marL="0" indent="0">
              <a:lnSpc>
                <a:spcPct val="120000"/>
              </a:lnSpc>
              <a:buNone/>
            </a:pPr>
            <a:r>
              <a:rPr lang="ru-RU" sz="5800" b="1" dirty="0" smtClean="0">
                <a:solidFill>
                  <a:schemeClr val="accent2">
                    <a:lumMod val="40000"/>
                    <a:lumOff val="60000"/>
                  </a:schemeClr>
                </a:solidFill>
              </a:rPr>
              <a:t>  2. История  </a:t>
            </a:r>
            <a:r>
              <a:rPr lang="ru-RU" sz="5800" b="1" dirty="0">
                <a:solidFill>
                  <a:schemeClr val="accent2">
                    <a:lumMod val="40000"/>
                    <a:lumOff val="60000"/>
                  </a:schemeClr>
                </a:solidFill>
              </a:rPr>
              <a:t>возникновения   натюрморта</a:t>
            </a:r>
          </a:p>
          <a:p>
            <a:pPr>
              <a:lnSpc>
                <a:spcPct val="120000"/>
              </a:lnSpc>
            </a:pPr>
            <a:r>
              <a:rPr lang="ru-RU" sz="5800" dirty="0" smtClean="0">
                <a:solidFill>
                  <a:schemeClr val="accent2">
                    <a:lumMod val="40000"/>
                    <a:lumOff val="60000"/>
                  </a:schemeClr>
                </a:solidFill>
              </a:rPr>
              <a:t>3. </a:t>
            </a:r>
            <a:r>
              <a:rPr lang="ru-RU" sz="5800" b="1" dirty="0">
                <a:solidFill>
                  <a:schemeClr val="accent2">
                    <a:lumMod val="40000"/>
                    <a:lumOff val="60000"/>
                  </a:schemeClr>
                </a:solidFill>
              </a:rPr>
              <a:t>Что такое натюрморт?</a:t>
            </a:r>
          </a:p>
          <a:p>
            <a:pPr>
              <a:lnSpc>
                <a:spcPct val="120000"/>
              </a:lnSpc>
            </a:pPr>
            <a:r>
              <a:rPr lang="ru-RU" sz="5800" b="1" dirty="0">
                <a:solidFill>
                  <a:schemeClr val="accent2">
                    <a:lumMod val="40000"/>
                    <a:lumOff val="60000"/>
                  </a:schemeClr>
                </a:solidFill>
              </a:rPr>
              <a:t>4</a:t>
            </a:r>
            <a:r>
              <a:rPr lang="ru-RU" sz="5800" b="1" dirty="0" smtClean="0">
                <a:solidFill>
                  <a:schemeClr val="accent2">
                    <a:lumMod val="40000"/>
                    <a:lumOff val="60000"/>
                  </a:schemeClr>
                </a:solidFill>
              </a:rPr>
              <a:t>. Самостоятельный жанр.</a:t>
            </a:r>
          </a:p>
          <a:p>
            <a:pPr>
              <a:lnSpc>
                <a:spcPct val="120000"/>
              </a:lnSpc>
            </a:pPr>
            <a:r>
              <a:rPr lang="ru-RU" sz="5800" b="1" dirty="0" smtClean="0">
                <a:solidFill>
                  <a:schemeClr val="accent2">
                    <a:lumMod val="40000"/>
                    <a:lumOff val="60000"/>
                  </a:schemeClr>
                </a:solidFill>
              </a:rPr>
              <a:t>5. Понятие цвета.</a:t>
            </a:r>
          </a:p>
          <a:p>
            <a:pPr>
              <a:lnSpc>
                <a:spcPct val="120000"/>
              </a:lnSpc>
            </a:pPr>
            <a:r>
              <a:rPr lang="ru-RU" sz="5800" b="1" dirty="0" smtClean="0">
                <a:solidFill>
                  <a:schemeClr val="accent2">
                    <a:lumMod val="40000"/>
                    <a:lumOff val="60000"/>
                  </a:schemeClr>
                </a:solidFill>
              </a:rPr>
              <a:t>6. Колорит.</a:t>
            </a:r>
          </a:p>
          <a:p>
            <a:pPr>
              <a:lnSpc>
                <a:spcPct val="120000"/>
              </a:lnSpc>
            </a:pPr>
            <a:r>
              <a:rPr lang="ru-RU" sz="5800" b="1" dirty="0" smtClean="0">
                <a:solidFill>
                  <a:schemeClr val="accent2">
                    <a:lumMod val="40000"/>
                    <a:lumOff val="60000"/>
                  </a:schemeClr>
                </a:solidFill>
              </a:rPr>
              <a:t>7. Построение. Самостоятельная работа.</a:t>
            </a:r>
          </a:p>
          <a:p>
            <a:pPr>
              <a:lnSpc>
                <a:spcPct val="120000"/>
              </a:lnSpc>
            </a:pPr>
            <a:r>
              <a:rPr lang="ru-RU" sz="5800" b="1" dirty="0" smtClean="0">
                <a:solidFill>
                  <a:schemeClr val="accent2">
                    <a:lumMod val="40000"/>
                    <a:lumOff val="60000"/>
                  </a:schemeClr>
                </a:solidFill>
              </a:rPr>
              <a:t> Создание натюрморта в теплом колорите.</a:t>
            </a:r>
          </a:p>
          <a:p>
            <a:pPr>
              <a:lnSpc>
                <a:spcPct val="150000"/>
              </a:lnSpc>
            </a:pPr>
            <a:endParaRPr lang="ru-RU" sz="5100" b="1" dirty="0" smtClean="0">
              <a:solidFill>
                <a:schemeClr val="accent2">
                  <a:lumMod val="40000"/>
                  <a:lumOff val="60000"/>
                </a:schemeClr>
              </a:solidFill>
            </a:endParaRPr>
          </a:p>
          <a:p>
            <a:pPr>
              <a:lnSpc>
                <a:spcPct val="150000"/>
              </a:lnSpc>
            </a:pPr>
            <a:endParaRPr lang="ru-RU" sz="5100" b="1" dirty="0" smtClean="0">
              <a:solidFill>
                <a:schemeClr val="accent2">
                  <a:lumMod val="40000"/>
                  <a:lumOff val="60000"/>
                </a:schemeClr>
              </a:solidFill>
            </a:endParaRPr>
          </a:p>
          <a:p>
            <a:endParaRPr lang="ru-RU" sz="2800" b="1" dirty="0" smtClean="0">
              <a:solidFill>
                <a:schemeClr val="accent2">
                  <a:lumMod val="40000"/>
                  <a:lumOff val="60000"/>
                </a:schemeClr>
              </a:solidFill>
            </a:endParaRPr>
          </a:p>
          <a:p>
            <a:endParaRPr lang="ru-RU" sz="2800" b="1" dirty="0">
              <a:solidFill>
                <a:schemeClr val="accent2">
                  <a:lumMod val="40000"/>
                  <a:lumOff val="60000"/>
                </a:schemeClr>
              </a:solidFill>
            </a:endParaRPr>
          </a:p>
          <a:p>
            <a:endParaRPr lang="ru-RU" dirty="0"/>
          </a:p>
        </p:txBody>
      </p:sp>
    </p:spTree>
    <p:extLst>
      <p:ext uri="{BB962C8B-B14F-4D97-AF65-F5344CB8AC3E}">
        <p14:creationId xmlns:p14="http://schemas.microsoft.com/office/powerpoint/2010/main" val="1594073760"/>
      </p:ext>
    </p:extLst>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784" y="332656"/>
            <a:ext cx="4032448" cy="584775"/>
          </a:xfrm>
          <a:prstGeom prst="rect">
            <a:avLst/>
          </a:prstGeom>
          <a:noFill/>
        </p:spPr>
        <p:txBody>
          <a:bodyPr wrap="square" rtlCol="0">
            <a:spAutoFit/>
          </a:bodyPr>
          <a:lstStyle/>
          <a:p>
            <a:pPr algn="ctr"/>
            <a:r>
              <a:rPr lang="ru-RU" sz="3200" b="1" dirty="0" smtClean="0"/>
              <a:t>КОЛОРИТ</a:t>
            </a:r>
            <a:endParaRPr lang="ru-RU" sz="3200" b="1" dirty="0"/>
          </a:p>
        </p:txBody>
      </p:sp>
      <p:sp>
        <p:nvSpPr>
          <p:cNvPr id="3" name="TextBox 2"/>
          <p:cNvSpPr txBox="1"/>
          <p:nvPr/>
        </p:nvSpPr>
        <p:spPr>
          <a:xfrm>
            <a:off x="3131840" y="965919"/>
            <a:ext cx="3096344" cy="461665"/>
          </a:xfrm>
          <a:prstGeom prst="rect">
            <a:avLst/>
          </a:prstGeom>
          <a:noFill/>
        </p:spPr>
        <p:txBody>
          <a:bodyPr wrap="square" rtlCol="0">
            <a:spAutoFit/>
          </a:bodyPr>
          <a:lstStyle/>
          <a:p>
            <a:pPr algn="ctr"/>
            <a:r>
              <a:rPr lang="ru-RU" sz="2400" b="1" dirty="0" smtClean="0"/>
              <a:t>СООТНОШЕНИЕ</a:t>
            </a:r>
            <a:endParaRPr lang="ru-RU" sz="2400" b="1" dirty="0"/>
          </a:p>
        </p:txBody>
      </p:sp>
      <p:pic>
        <p:nvPicPr>
          <p:cNvPr id="5" name="Picture 2" descr="Винсент ван Гог Подсолнухи">
            <a:hlinkClick r:id="rId2"/>
          </p:cNvPr>
          <p:cNvPicPr>
            <a:picLocks noChangeAspect="1" noChangeArrowheads="1"/>
          </p:cNvPicPr>
          <p:nvPr/>
        </p:nvPicPr>
        <p:blipFill>
          <a:blip r:embed="rId3"/>
          <a:srcRect/>
          <a:stretch>
            <a:fillRect/>
          </a:stretch>
        </p:blipFill>
        <p:spPr bwMode="auto">
          <a:xfrm>
            <a:off x="390534" y="332655"/>
            <a:ext cx="2597290" cy="2690725"/>
          </a:xfrm>
          <a:prstGeom prst="rect">
            <a:avLst/>
          </a:prstGeom>
        </p:spPr>
        <p:style>
          <a:lnRef idx="2">
            <a:schemeClr val="accent1"/>
          </a:lnRef>
          <a:fillRef idx="1">
            <a:schemeClr val="lt1"/>
          </a:fillRef>
          <a:effectRef idx="0">
            <a:schemeClr val="accent1"/>
          </a:effectRef>
          <a:fontRef idx="minor">
            <a:schemeClr val="dk1"/>
          </a:fontRef>
        </p:style>
      </p:pic>
      <p:pic>
        <p:nvPicPr>
          <p:cNvPr id="6" name="Picture 9" descr="Naturmort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292080" y="2719605"/>
            <a:ext cx="3678560" cy="3824604"/>
          </a:xfrm>
          <a:prstGeom prst="rect">
            <a:avLst/>
          </a:prstGeom>
          <a:noFill/>
        </p:spPr>
      </p:pic>
      <p:pic>
        <p:nvPicPr>
          <p:cNvPr id="7" name="Picture 4" descr="http://hlinovsk.narod.ru/Image/mall/120m.JPG"/>
          <p:cNvPicPr>
            <a:picLocks noChangeAspect="1" noChangeArrowheads="1"/>
          </p:cNvPicPr>
          <p:nvPr/>
        </p:nvPicPr>
        <p:blipFill>
          <a:blip r:embed="rId5"/>
          <a:srcRect/>
          <a:stretch>
            <a:fillRect/>
          </a:stretch>
        </p:blipFill>
        <p:spPr bwMode="auto">
          <a:xfrm>
            <a:off x="6569802" y="222627"/>
            <a:ext cx="2178071" cy="1965575"/>
          </a:xfrm>
          <a:prstGeom prst="rect">
            <a:avLst/>
          </a:prstGeom>
        </p:spPr>
        <p:style>
          <a:lnRef idx="2">
            <a:schemeClr val="accent1"/>
          </a:lnRef>
          <a:fillRef idx="1">
            <a:schemeClr val="lt1"/>
          </a:fillRef>
          <a:effectRef idx="0">
            <a:schemeClr val="accent1"/>
          </a:effectRef>
          <a:fontRef idx="minor">
            <a:schemeClr val="dk1"/>
          </a:fontRef>
        </p:style>
      </p:pic>
      <p:pic>
        <p:nvPicPr>
          <p:cNvPr id="8" name="Picture 2" descr="http://hlinovsk.narod.ru/Image/mall/119m.JPG"/>
          <p:cNvPicPr>
            <a:picLocks noChangeAspect="1" noChangeArrowheads="1"/>
          </p:cNvPicPr>
          <p:nvPr/>
        </p:nvPicPr>
        <p:blipFill>
          <a:blip r:embed="rId6"/>
          <a:srcRect/>
          <a:stretch>
            <a:fillRect/>
          </a:stretch>
        </p:blipFill>
        <p:spPr bwMode="auto">
          <a:xfrm>
            <a:off x="218384" y="3501008"/>
            <a:ext cx="4248472" cy="2780818"/>
          </a:xfrm>
          <a:prstGeom prst="rect">
            <a:avLst/>
          </a:prstGeom>
        </p:spPr>
        <p:style>
          <a:lnRef idx="2">
            <a:schemeClr val="accent1"/>
          </a:lnRef>
          <a:fillRef idx="1">
            <a:schemeClr val="lt1"/>
          </a:fillRef>
          <a:effectRef idx="0">
            <a:schemeClr val="accent1"/>
          </a:effectRef>
          <a:fontRef idx="minor">
            <a:schemeClr val="dk1"/>
          </a:fontRef>
        </p:style>
      </p:pic>
      <p:sp>
        <p:nvSpPr>
          <p:cNvPr id="4" name="TextBox 3"/>
          <p:cNvSpPr txBox="1"/>
          <p:nvPr/>
        </p:nvSpPr>
        <p:spPr>
          <a:xfrm>
            <a:off x="3057008" y="1772978"/>
            <a:ext cx="5252335" cy="954107"/>
          </a:xfrm>
          <a:prstGeom prst="rect">
            <a:avLst/>
          </a:prstGeom>
          <a:noFill/>
        </p:spPr>
        <p:txBody>
          <a:bodyPr wrap="none" rtlCol="0">
            <a:spAutoFit/>
          </a:bodyPr>
          <a:lstStyle/>
          <a:p>
            <a:r>
              <a:rPr lang="ru-RU" sz="2400" dirty="0" smtClean="0"/>
              <a:t>   </a:t>
            </a:r>
            <a:r>
              <a:rPr lang="ru-RU" sz="2800" dirty="0" smtClean="0"/>
              <a:t>Какой колорит </a:t>
            </a:r>
          </a:p>
          <a:p>
            <a:r>
              <a:rPr lang="ru-RU" sz="2800" dirty="0"/>
              <a:t>и</a:t>
            </a:r>
            <a:r>
              <a:rPr lang="ru-RU" sz="2800" dirty="0" smtClean="0"/>
              <a:t>спользуется  в этих картинах?</a:t>
            </a:r>
            <a:endParaRPr lang="ru-RU" sz="2800" dirty="0"/>
          </a:p>
        </p:txBody>
      </p:sp>
      <p:sp>
        <p:nvSpPr>
          <p:cNvPr id="9" name="TextBox 8"/>
          <p:cNvSpPr txBox="1"/>
          <p:nvPr/>
        </p:nvSpPr>
        <p:spPr>
          <a:xfrm>
            <a:off x="1331640" y="3023381"/>
            <a:ext cx="296876" cy="523220"/>
          </a:xfrm>
          <a:prstGeom prst="rect">
            <a:avLst/>
          </a:prstGeom>
          <a:noFill/>
        </p:spPr>
        <p:txBody>
          <a:bodyPr wrap="none" rtlCol="0">
            <a:spAutoFit/>
          </a:bodyPr>
          <a:lstStyle/>
          <a:p>
            <a:r>
              <a:rPr lang="ru-RU" sz="2800" dirty="0" smtClean="0"/>
              <a:t>1</a:t>
            </a:r>
            <a:endParaRPr lang="ru-RU" sz="2800" dirty="0"/>
          </a:p>
        </p:txBody>
      </p:sp>
      <p:sp>
        <p:nvSpPr>
          <p:cNvPr id="10" name="TextBox 9"/>
          <p:cNvSpPr txBox="1"/>
          <p:nvPr/>
        </p:nvSpPr>
        <p:spPr>
          <a:xfrm>
            <a:off x="2162923" y="6281826"/>
            <a:ext cx="359394" cy="523220"/>
          </a:xfrm>
          <a:prstGeom prst="rect">
            <a:avLst/>
          </a:prstGeom>
          <a:noFill/>
        </p:spPr>
        <p:txBody>
          <a:bodyPr wrap="none" rtlCol="0">
            <a:spAutoFit/>
          </a:bodyPr>
          <a:lstStyle/>
          <a:p>
            <a:r>
              <a:rPr lang="ru-RU" sz="2800" dirty="0" smtClean="0"/>
              <a:t>2</a:t>
            </a:r>
            <a:endParaRPr lang="ru-RU" sz="2800" dirty="0"/>
          </a:p>
        </p:txBody>
      </p:sp>
      <p:sp>
        <p:nvSpPr>
          <p:cNvPr id="11" name="TextBox 10"/>
          <p:cNvSpPr txBox="1"/>
          <p:nvPr/>
        </p:nvSpPr>
        <p:spPr>
          <a:xfrm>
            <a:off x="8473583" y="2156754"/>
            <a:ext cx="348172" cy="523220"/>
          </a:xfrm>
          <a:prstGeom prst="rect">
            <a:avLst/>
          </a:prstGeom>
          <a:noFill/>
        </p:spPr>
        <p:txBody>
          <a:bodyPr wrap="none" rtlCol="0">
            <a:spAutoFit/>
          </a:bodyPr>
          <a:lstStyle/>
          <a:p>
            <a:r>
              <a:rPr lang="ru-RU" sz="2800" dirty="0" smtClean="0"/>
              <a:t>3</a:t>
            </a:r>
            <a:endParaRPr lang="ru-RU" sz="2800" dirty="0"/>
          </a:p>
        </p:txBody>
      </p:sp>
      <p:sp>
        <p:nvSpPr>
          <p:cNvPr id="12" name="TextBox 11"/>
          <p:cNvSpPr txBox="1"/>
          <p:nvPr/>
        </p:nvSpPr>
        <p:spPr>
          <a:xfrm>
            <a:off x="4890660" y="6152103"/>
            <a:ext cx="375424" cy="523220"/>
          </a:xfrm>
          <a:prstGeom prst="rect">
            <a:avLst/>
          </a:prstGeom>
          <a:noFill/>
        </p:spPr>
        <p:txBody>
          <a:bodyPr wrap="none" rtlCol="0">
            <a:spAutoFit/>
          </a:bodyPr>
          <a:lstStyle/>
          <a:p>
            <a:r>
              <a:rPr lang="ru-RU" sz="2800" dirty="0" smtClean="0"/>
              <a:t>4</a:t>
            </a:r>
            <a:endParaRPr lang="ru-RU" sz="2800" dirty="0"/>
          </a:p>
        </p:txBody>
      </p:sp>
    </p:spTree>
    <p:extLst>
      <p:ext uri="{BB962C8B-B14F-4D97-AF65-F5344CB8AC3E}">
        <p14:creationId xmlns:p14="http://schemas.microsoft.com/office/powerpoint/2010/main" val="2252404475"/>
      </p:ext>
    </p:extLst>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654522"/>
            <a:ext cx="7992888" cy="3120854"/>
          </a:xfrm>
          <a:prstGeom prst="rect">
            <a:avLst/>
          </a:prstGeom>
        </p:spPr>
        <p:txBody>
          <a:bodyPr wrap="square">
            <a:spAutoFit/>
          </a:bodyPr>
          <a:lstStyle/>
          <a:p>
            <a:pPr>
              <a:lnSpc>
                <a:spcPct val="120000"/>
              </a:lnSpc>
            </a:pPr>
            <a:r>
              <a:rPr lang="ru-RU" sz="3600" b="1" dirty="0" smtClean="0">
                <a:solidFill>
                  <a:schemeClr val="accent2">
                    <a:lumMod val="40000"/>
                    <a:lumOff val="60000"/>
                  </a:schemeClr>
                </a:solidFill>
              </a:rPr>
              <a:t>7. Построение</a:t>
            </a:r>
            <a:r>
              <a:rPr lang="ru-RU" sz="3600" b="1" dirty="0">
                <a:solidFill>
                  <a:schemeClr val="accent2">
                    <a:lumMod val="40000"/>
                    <a:lumOff val="60000"/>
                  </a:schemeClr>
                </a:solidFill>
              </a:rPr>
              <a:t>. </a:t>
            </a:r>
            <a:endParaRPr lang="ru-RU" sz="3600" b="1" dirty="0" smtClean="0">
              <a:solidFill>
                <a:schemeClr val="accent2">
                  <a:lumMod val="40000"/>
                  <a:lumOff val="60000"/>
                </a:schemeClr>
              </a:solidFill>
            </a:endParaRPr>
          </a:p>
          <a:p>
            <a:pPr>
              <a:lnSpc>
                <a:spcPct val="120000"/>
              </a:lnSpc>
            </a:pPr>
            <a:r>
              <a:rPr lang="ru-RU" sz="3600" b="1" dirty="0" smtClean="0">
                <a:solidFill>
                  <a:schemeClr val="accent2">
                    <a:lumMod val="40000"/>
                    <a:lumOff val="60000"/>
                  </a:schemeClr>
                </a:solidFill>
              </a:rPr>
              <a:t>Самостоятельная </a:t>
            </a:r>
            <a:r>
              <a:rPr lang="ru-RU" sz="3600" b="1" dirty="0">
                <a:solidFill>
                  <a:schemeClr val="accent2">
                    <a:lumMod val="40000"/>
                    <a:lumOff val="60000"/>
                  </a:schemeClr>
                </a:solidFill>
              </a:rPr>
              <a:t>работа.</a:t>
            </a:r>
          </a:p>
          <a:p>
            <a:pPr>
              <a:lnSpc>
                <a:spcPct val="120000"/>
              </a:lnSpc>
            </a:pPr>
            <a:r>
              <a:rPr lang="ru-RU" sz="3600" b="1" dirty="0">
                <a:solidFill>
                  <a:schemeClr val="accent2">
                    <a:lumMod val="40000"/>
                    <a:lumOff val="60000"/>
                  </a:schemeClr>
                </a:solidFill>
              </a:rPr>
              <a:t> Создание натюрморта в теплом </a:t>
            </a:r>
            <a:r>
              <a:rPr lang="ru-RU" sz="3600" b="1" dirty="0" smtClean="0">
                <a:solidFill>
                  <a:schemeClr val="accent2">
                    <a:lumMod val="40000"/>
                    <a:lumOff val="60000"/>
                  </a:schemeClr>
                </a:solidFill>
              </a:rPr>
              <a:t>колорите.</a:t>
            </a:r>
          </a:p>
          <a:p>
            <a:pPr>
              <a:lnSpc>
                <a:spcPct val="150000"/>
              </a:lnSpc>
            </a:pPr>
            <a:endParaRPr lang="ru-RU" sz="1600" b="1" dirty="0">
              <a:solidFill>
                <a:schemeClr val="accent2">
                  <a:lumMod val="40000"/>
                  <a:lumOff val="60000"/>
                </a:schemeClr>
              </a:solidFill>
            </a:endParaRPr>
          </a:p>
        </p:txBody>
      </p:sp>
    </p:spTree>
    <p:extLst>
      <p:ext uri="{BB962C8B-B14F-4D97-AF65-F5344CB8AC3E}">
        <p14:creationId xmlns:p14="http://schemas.microsoft.com/office/powerpoint/2010/main" val="1530513975"/>
      </p:ext>
    </p:extLst>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Прямоугольник 5"/>
          <p:cNvSpPr/>
          <p:nvPr/>
        </p:nvSpPr>
        <p:spPr>
          <a:xfrm>
            <a:off x="4653604" y="6488668"/>
            <a:ext cx="326308" cy="369332"/>
          </a:xfrm>
          <a:prstGeom prst="rect">
            <a:avLst/>
          </a:prstGeom>
        </p:spPr>
        <p:txBody>
          <a:bodyPr wrap="none">
            <a:spAutoFit/>
          </a:bodyPr>
          <a:lstStyle/>
          <a:p>
            <a:r>
              <a:rPr lang="ru-RU" dirty="0" smtClean="0">
                <a:solidFill>
                  <a:schemeClr val="bg1"/>
                </a:solidFill>
              </a:rPr>
              <a:t>г.</a:t>
            </a:r>
            <a:endParaRPr lang="ru-RU" dirty="0">
              <a:solidFill>
                <a:schemeClr val="bg1"/>
              </a:solidFill>
            </a:endParaRPr>
          </a:p>
        </p:txBody>
      </p:sp>
      <p:pic>
        <p:nvPicPr>
          <p:cNvPr id="5" name="Picture 9" descr="Урок рисования - натюрморт. Пример 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79512" y="239174"/>
            <a:ext cx="211613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Урок рисования - натюрморт. Пример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582" y="548680"/>
            <a:ext cx="21177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Урок рисования - натюрморт. Пример 3"/>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4653604" y="1672686"/>
            <a:ext cx="211613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Урок рисования - натюрморт. Пример 4"/>
          <p:cNvPicPr>
            <a:picLocks noChangeAspect="1" noChangeArrowheads="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898802" y="3106199"/>
            <a:ext cx="21177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Урок рисования - натюрморт. Пример 5"/>
          <p:cNvPicPr>
            <a:picLocks noChangeAspect="1"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228600" y="3657600"/>
            <a:ext cx="21383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05553" y="574273"/>
            <a:ext cx="3384376" cy="584775"/>
          </a:xfrm>
          <a:prstGeom prst="rect">
            <a:avLst/>
          </a:prstGeom>
          <a:noFill/>
        </p:spPr>
        <p:txBody>
          <a:bodyPr wrap="square" rtlCol="0">
            <a:spAutoFit/>
          </a:bodyPr>
          <a:lstStyle/>
          <a:p>
            <a:pPr algn="ctr"/>
            <a:r>
              <a:rPr lang="ru-RU" sz="3200" b="1" dirty="0" smtClean="0">
                <a:solidFill>
                  <a:schemeClr val="accent2">
                    <a:lumMod val="40000"/>
                    <a:lumOff val="60000"/>
                  </a:schemeClr>
                </a:solidFill>
              </a:rPr>
              <a:t>ПОСТРОЕНИЕ</a:t>
            </a:r>
            <a:endParaRPr lang="ru-RU" sz="3200" b="1" dirty="0">
              <a:solidFill>
                <a:schemeClr val="accent2">
                  <a:lumMod val="40000"/>
                  <a:lumOff val="60000"/>
                </a:schemeClr>
              </a:solidFill>
            </a:endParaRPr>
          </a:p>
        </p:txBody>
      </p:sp>
      <p:sp>
        <p:nvSpPr>
          <p:cNvPr id="3" name="TextBox 2"/>
          <p:cNvSpPr txBox="1"/>
          <p:nvPr/>
        </p:nvSpPr>
        <p:spPr>
          <a:xfrm>
            <a:off x="2843809" y="5105400"/>
            <a:ext cx="3490930" cy="584775"/>
          </a:xfrm>
          <a:prstGeom prst="rect">
            <a:avLst/>
          </a:prstGeom>
          <a:noFill/>
        </p:spPr>
        <p:txBody>
          <a:bodyPr wrap="square" rtlCol="0">
            <a:spAutoFit/>
          </a:bodyPr>
          <a:lstStyle/>
          <a:p>
            <a:r>
              <a:rPr lang="ru-RU" sz="3200" b="1" dirty="0" smtClean="0">
                <a:solidFill>
                  <a:schemeClr val="accent2">
                    <a:lumMod val="40000"/>
                    <a:lumOff val="60000"/>
                  </a:schemeClr>
                </a:solidFill>
              </a:rPr>
              <a:t>НАТЮРМОРТА</a:t>
            </a:r>
            <a:endParaRPr lang="ru-RU" sz="3200" b="1" dirty="0">
              <a:solidFill>
                <a:schemeClr val="accent2">
                  <a:lumMod val="40000"/>
                  <a:lumOff val="60000"/>
                </a:schemeClr>
              </a:solidFill>
            </a:endParaRPr>
          </a:p>
        </p:txBody>
      </p:sp>
    </p:spTree>
    <p:extLst>
      <p:ext uri="{BB962C8B-B14F-4D97-AF65-F5344CB8AC3E}">
        <p14:creationId xmlns:p14="http://schemas.microsoft.com/office/powerpoint/2010/main" val="3442797608"/>
      </p:ext>
    </p:extLst>
  </p:cSld>
  <p:clrMapOvr>
    <a:masterClrMapping/>
  </p:clrMapOvr>
  <p:transition spd="slow" advClick="0" advTm="20000">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6747" y="1268760"/>
            <a:ext cx="8424936" cy="1421928"/>
          </a:xfrm>
          <a:prstGeom prst="rect">
            <a:avLst/>
          </a:prstGeom>
        </p:spPr>
        <p:txBody>
          <a:bodyPr wrap="square">
            <a:spAutoFit/>
          </a:bodyPr>
          <a:lstStyle/>
          <a:p>
            <a:pPr algn="ctr">
              <a:lnSpc>
                <a:spcPct val="120000"/>
              </a:lnSpc>
            </a:pPr>
            <a:r>
              <a:rPr lang="ru-RU" sz="3600" b="1" dirty="0">
                <a:solidFill>
                  <a:schemeClr val="accent2">
                    <a:lumMod val="40000"/>
                    <a:lumOff val="60000"/>
                  </a:schemeClr>
                </a:solidFill>
              </a:rPr>
              <a:t>8. Задание на дом. Закончить работу </a:t>
            </a:r>
            <a:r>
              <a:rPr lang="ru-RU" sz="3600" b="1" dirty="0" smtClean="0">
                <a:solidFill>
                  <a:schemeClr val="accent2">
                    <a:lumMod val="40000"/>
                    <a:lumOff val="60000"/>
                  </a:schemeClr>
                </a:solidFill>
              </a:rPr>
              <a:t>   в </a:t>
            </a:r>
            <a:r>
              <a:rPr lang="ru-RU" sz="3600" b="1" dirty="0">
                <a:solidFill>
                  <a:schemeClr val="accent2">
                    <a:lumMod val="40000"/>
                    <a:lumOff val="60000"/>
                  </a:schemeClr>
                </a:solidFill>
              </a:rPr>
              <a:t>цвете.</a:t>
            </a:r>
          </a:p>
        </p:txBody>
      </p:sp>
    </p:spTree>
    <p:extLst>
      <p:ext uri="{BB962C8B-B14F-4D97-AF65-F5344CB8AC3E}">
        <p14:creationId xmlns:p14="http://schemas.microsoft.com/office/powerpoint/2010/main" val="4087433861"/>
      </p:ext>
    </p:extLst>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060848"/>
            <a:ext cx="8568952" cy="3970318"/>
          </a:xfrm>
          <a:prstGeom prst="rect">
            <a:avLst/>
          </a:prstGeom>
        </p:spPr>
        <p:txBody>
          <a:bodyPr wrap="square">
            <a:spAutoFit/>
          </a:bodyPr>
          <a:lstStyle/>
          <a:p>
            <a:pPr>
              <a:lnSpc>
                <a:spcPct val="150000"/>
              </a:lnSpc>
            </a:pPr>
            <a:r>
              <a:rPr lang="ru-RU" sz="2800" dirty="0" smtClean="0">
                <a:solidFill>
                  <a:schemeClr val="bg1"/>
                </a:solidFill>
              </a:rPr>
              <a:t>Я. </a:t>
            </a:r>
            <a:r>
              <a:rPr lang="ru-RU" sz="2800" dirty="0" err="1" smtClean="0">
                <a:solidFill>
                  <a:schemeClr val="bg1"/>
                </a:solidFill>
              </a:rPr>
              <a:t>Рейсдал</a:t>
            </a:r>
            <a:r>
              <a:rPr lang="ru-RU" sz="2800" dirty="0" smtClean="0">
                <a:solidFill>
                  <a:schemeClr val="bg1"/>
                </a:solidFill>
              </a:rPr>
              <a:t>  написал за свою жизнь более тысячи картин; </a:t>
            </a:r>
          </a:p>
          <a:p>
            <a:pPr>
              <a:lnSpc>
                <a:spcPct val="150000"/>
              </a:lnSpc>
            </a:pPr>
            <a:r>
              <a:rPr lang="ru-RU" sz="2800" dirty="0" smtClean="0">
                <a:solidFill>
                  <a:schemeClr val="bg1"/>
                </a:solidFill>
              </a:rPr>
              <a:t> Г. </a:t>
            </a:r>
            <a:r>
              <a:rPr lang="ru-RU" sz="2800" dirty="0" err="1" smtClean="0">
                <a:solidFill>
                  <a:schemeClr val="bg1"/>
                </a:solidFill>
              </a:rPr>
              <a:t>Доу</a:t>
            </a:r>
            <a:r>
              <a:rPr lang="ru-RU" sz="2800" dirty="0" smtClean="0">
                <a:solidFill>
                  <a:schemeClr val="bg1"/>
                </a:solidFill>
              </a:rPr>
              <a:t> — триста девяносто; </a:t>
            </a:r>
          </a:p>
          <a:p>
            <a:pPr>
              <a:lnSpc>
                <a:spcPct val="150000"/>
              </a:lnSpc>
            </a:pPr>
            <a:r>
              <a:rPr lang="ru-RU" sz="2800" dirty="0" smtClean="0">
                <a:solidFill>
                  <a:schemeClr val="bg1"/>
                </a:solidFill>
              </a:rPr>
              <a:t> Я. Стен — восемьсот девяносто; </a:t>
            </a:r>
          </a:p>
          <a:p>
            <a:pPr>
              <a:lnSpc>
                <a:spcPct val="150000"/>
              </a:lnSpc>
            </a:pPr>
            <a:r>
              <a:rPr lang="ru-RU" sz="2800" dirty="0" smtClean="0">
                <a:solidFill>
                  <a:schemeClr val="bg1"/>
                </a:solidFill>
              </a:rPr>
              <a:t> А. </a:t>
            </a:r>
            <a:r>
              <a:rPr lang="ru-RU" sz="2800" dirty="0" err="1" smtClean="0">
                <a:solidFill>
                  <a:schemeClr val="bg1"/>
                </a:solidFill>
              </a:rPr>
              <a:t>Кейп</a:t>
            </a:r>
            <a:r>
              <a:rPr lang="ru-RU" sz="2800" dirty="0" smtClean="0">
                <a:solidFill>
                  <a:schemeClr val="bg1"/>
                </a:solidFill>
              </a:rPr>
              <a:t> — более восьмисот; </a:t>
            </a:r>
          </a:p>
          <a:p>
            <a:pPr>
              <a:lnSpc>
                <a:spcPct val="150000"/>
              </a:lnSpc>
            </a:pPr>
            <a:r>
              <a:rPr lang="ru-RU" sz="2800" dirty="0" smtClean="0">
                <a:solidFill>
                  <a:schemeClr val="bg1"/>
                </a:solidFill>
              </a:rPr>
              <a:t> А. </a:t>
            </a:r>
            <a:r>
              <a:rPr lang="ru-RU" sz="2800" dirty="0">
                <a:solidFill>
                  <a:schemeClr val="bg1"/>
                </a:solidFill>
              </a:rPr>
              <a:t>В</a:t>
            </a:r>
            <a:r>
              <a:rPr lang="ru-RU" sz="2800" dirty="0" smtClean="0">
                <a:solidFill>
                  <a:schemeClr val="bg1"/>
                </a:solidFill>
              </a:rPr>
              <a:t>ан </a:t>
            </a:r>
            <a:r>
              <a:rPr lang="ru-RU" sz="2800" dirty="0" err="1" smtClean="0">
                <a:solidFill>
                  <a:schemeClr val="bg1"/>
                </a:solidFill>
              </a:rPr>
              <a:t>Остаде</a:t>
            </a:r>
            <a:r>
              <a:rPr lang="ru-RU" sz="2800" dirty="0" smtClean="0">
                <a:solidFill>
                  <a:schemeClr val="bg1"/>
                </a:solidFill>
              </a:rPr>
              <a:t> — девятьсот двадцать.</a:t>
            </a:r>
            <a:endParaRPr lang="ru-RU" sz="2800" dirty="0">
              <a:solidFill>
                <a:schemeClr val="bg1"/>
              </a:solidFill>
            </a:endParaRPr>
          </a:p>
        </p:txBody>
      </p:sp>
      <p:sp>
        <p:nvSpPr>
          <p:cNvPr id="5" name="TextBox 4"/>
          <p:cNvSpPr txBox="1"/>
          <p:nvPr/>
        </p:nvSpPr>
        <p:spPr>
          <a:xfrm>
            <a:off x="323528" y="764704"/>
            <a:ext cx="8568952" cy="954107"/>
          </a:xfrm>
          <a:prstGeom prst="rect">
            <a:avLst/>
          </a:prstGeom>
          <a:noFill/>
        </p:spPr>
        <p:txBody>
          <a:bodyPr wrap="square" rtlCol="0">
            <a:spAutoFit/>
          </a:bodyPr>
          <a:lstStyle/>
          <a:p>
            <a:pPr algn="ctr"/>
            <a:r>
              <a:rPr lang="ru-RU" sz="2800" dirty="0" smtClean="0">
                <a:solidFill>
                  <a:schemeClr val="bg1"/>
                </a:solidFill>
              </a:rPr>
              <a:t>Каждый ,,Малый Голландец» написал </a:t>
            </a:r>
          </a:p>
          <a:p>
            <a:pPr algn="ctr"/>
            <a:r>
              <a:rPr lang="ru-RU" sz="2800" dirty="0" smtClean="0">
                <a:solidFill>
                  <a:schemeClr val="bg1"/>
                </a:solidFill>
              </a:rPr>
              <a:t>вот столько картин:</a:t>
            </a:r>
            <a:endParaRPr lang="ru-RU" sz="2800" dirty="0">
              <a:solidFill>
                <a:schemeClr val="bg1"/>
              </a:solidFill>
            </a:endParaRPr>
          </a:p>
        </p:txBody>
      </p:sp>
    </p:spTree>
    <p:extLst>
      <p:ext uri="{BB962C8B-B14F-4D97-AF65-F5344CB8AC3E}">
        <p14:creationId xmlns:p14="http://schemas.microsoft.com/office/powerpoint/2010/main" val="4236972621"/>
      </p:ext>
    </p:extLst>
  </p:cSld>
  <p:clrMapOvr>
    <a:masterClrMapping/>
  </p:clrMapOvr>
  <p:transition spd="slow" advClick="0" advTm="7000">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611560" y="404664"/>
            <a:ext cx="7632848" cy="9171742"/>
          </a:xfrm>
          <a:prstGeom prst="rect">
            <a:avLst/>
          </a:prstGeom>
        </p:spPr>
        <p:txBody>
          <a:bodyPr wrap="square">
            <a:spAutoFit/>
          </a:bodyPr>
          <a:lstStyle/>
          <a:p>
            <a:pPr>
              <a:lnSpc>
                <a:spcPct val="150000"/>
              </a:lnSpc>
            </a:pPr>
            <a:r>
              <a:rPr lang="ru-RU" sz="3600" dirty="0"/>
              <a:t>Не можешь – узнай, </a:t>
            </a:r>
            <a:endParaRPr lang="ru-RU" sz="3600" dirty="0" smtClean="0"/>
          </a:p>
          <a:p>
            <a:pPr>
              <a:lnSpc>
                <a:spcPct val="150000"/>
              </a:lnSpc>
            </a:pPr>
            <a:r>
              <a:rPr lang="ru-RU" sz="3600" dirty="0" smtClean="0"/>
              <a:t>Не </a:t>
            </a:r>
            <a:r>
              <a:rPr lang="ru-RU" sz="3600" dirty="0"/>
              <a:t>знаешь – узнай</a:t>
            </a:r>
            <a:r>
              <a:rPr lang="ru-RU" sz="3600" dirty="0" smtClean="0"/>
              <a:t>,</a:t>
            </a:r>
          </a:p>
          <a:p>
            <a:pPr>
              <a:lnSpc>
                <a:spcPct val="150000"/>
              </a:lnSpc>
            </a:pPr>
            <a:r>
              <a:rPr lang="ru-RU" sz="3600" dirty="0"/>
              <a:t>Не бойся тропы отвесной</a:t>
            </a:r>
            <a:r>
              <a:rPr lang="ru-RU" sz="3600" dirty="0" smtClean="0"/>
              <a:t>,</a:t>
            </a:r>
          </a:p>
          <a:p>
            <a:pPr>
              <a:lnSpc>
                <a:spcPct val="150000"/>
              </a:lnSpc>
            </a:pPr>
            <a:r>
              <a:rPr lang="ru-RU" sz="3600" dirty="0"/>
              <a:t>Пробуй, ищи, свершай</a:t>
            </a:r>
            <a:r>
              <a:rPr lang="ru-RU" sz="3600" dirty="0" smtClean="0"/>
              <a:t>,</a:t>
            </a:r>
            <a:r>
              <a:rPr lang="ru-RU" sz="3600" dirty="0"/>
              <a:t> достигай</a:t>
            </a:r>
            <a:r>
              <a:rPr lang="ru-RU" sz="3600" dirty="0" smtClean="0"/>
              <a:t>,</a:t>
            </a:r>
          </a:p>
          <a:p>
            <a:pPr>
              <a:lnSpc>
                <a:spcPct val="150000"/>
              </a:lnSpc>
            </a:pPr>
            <a:r>
              <a:rPr lang="ru-RU" sz="3600" dirty="0"/>
              <a:t>Чтоб жизнь твоя стала песней</a:t>
            </a:r>
            <a:r>
              <a:rPr lang="ru-RU" sz="3600" dirty="0" smtClean="0"/>
              <a:t>.</a:t>
            </a:r>
          </a:p>
          <a:p>
            <a:pPr>
              <a:lnSpc>
                <a:spcPct val="150000"/>
              </a:lnSpc>
            </a:pPr>
            <a:endParaRPr lang="ru-RU" sz="3200" dirty="0"/>
          </a:p>
          <a:p>
            <a:pPr algn="r">
              <a:lnSpc>
                <a:spcPct val="150000"/>
              </a:lnSpc>
            </a:pPr>
            <a:r>
              <a:rPr lang="ru-RU" sz="3200" dirty="0"/>
              <a:t>Л. Татьяничева</a:t>
            </a:r>
          </a:p>
          <a:p>
            <a:pPr algn="r"/>
            <a:endParaRPr lang="ru-RU" sz="3200" dirty="0"/>
          </a:p>
          <a:p>
            <a:endParaRPr lang="ru-RU" sz="3200" dirty="0"/>
          </a:p>
          <a:p>
            <a:endParaRPr lang="ru-RU" sz="3200" dirty="0"/>
          </a:p>
          <a:p>
            <a:r>
              <a:rPr lang="ru-RU" sz="3200" dirty="0"/>
              <a:t> </a:t>
            </a:r>
            <a:r>
              <a:rPr lang="ru-RU" sz="3200" dirty="0" smtClean="0"/>
              <a:t>                             </a:t>
            </a:r>
          </a:p>
          <a:p>
            <a:r>
              <a:rPr lang="ru-RU" sz="3200" dirty="0" smtClean="0"/>
              <a:t> </a:t>
            </a:r>
            <a:endParaRPr lang="ru-RU" sz="3200" dirty="0"/>
          </a:p>
          <a:p>
            <a:r>
              <a:rPr lang="ru-RU" sz="3200" dirty="0"/>
              <a:t>                                 </a:t>
            </a:r>
            <a:endParaRPr lang="ru-RU" sz="3200" dirty="0" smtClean="0"/>
          </a:p>
          <a:p>
            <a:r>
              <a:rPr lang="ru-RU" sz="3200" dirty="0" smtClean="0"/>
              <a:t>                                 </a:t>
            </a:r>
          </a:p>
        </p:txBody>
      </p:sp>
    </p:spTree>
    <p:extLst>
      <p:ext uri="{BB962C8B-B14F-4D97-AF65-F5344CB8AC3E}">
        <p14:creationId xmlns:p14="http://schemas.microsoft.com/office/powerpoint/2010/main" val="518186399"/>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6624736" cy="4031873"/>
          </a:xfrm>
          <a:prstGeom prst="rect">
            <a:avLst/>
          </a:prstGeom>
        </p:spPr>
        <p:txBody>
          <a:bodyPr wrap="square">
            <a:spAutoFit/>
          </a:bodyPr>
          <a:lstStyle/>
          <a:p>
            <a:r>
              <a:rPr lang="ru-RU" dirty="0" smtClean="0"/>
              <a:t>   </a:t>
            </a:r>
            <a:r>
              <a:rPr lang="ru-RU" sz="3200" dirty="0" smtClean="0"/>
              <a:t>Если </a:t>
            </a:r>
            <a:r>
              <a:rPr lang="ru-RU" sz="3200" dirty="0"/>
              <a:t>видишь на картине</a:t>
            </a:r>
          </a:p>
          <a:p>
            <a:r>
              <a:rPr lang="ru-RU" sz="3200" dirty="0"/>
              <a:t>  </a:t>
            </a:r>
            <a:r>
              <a:rPr lang="ru-RU" sz="3200" dirty="0" smtClean="0"/>
              <a:t>Чашку </a:t>
            </a:r>
            <a:r>
              <a:rPr lang="ru-RU" sz="3200" dirty="0"/>
              <a:t>кофе на столе,</a:t>
            </a:r>
          </a:p>
          <a:p>
            <a:r>
              <a:rPr lang="ru-RU" sz="3200" dirty="0"/>
              <a:t>  </a:t>
            </a:r>
            <a:r>
              <a:rPr lang="ru-RU" sz="3200" dirty="0" smtClean="0"/>
              <a:t>Или </a:t>
            </a:r>
            <a:r>
              <a:rPr lang="ru-RU" sz="3200" dirty="0"/>
              <a:t>морс в большом графине,</a:t>
            </a:r>
          </a:p>
          <a:p>
            <a:r>
              <a:rPr lang="ru-RU" sz="3200" dirty="0"/>
              <a:t>  </a:t>
            </a:r>
            <a:r>
              <a:rPr lang="ru-RU" sz="3200" dirty="0" smtClean="0"/>
              <a:t>Или </a:t>
            </a:r>
            <a:r>
              <a:rPr lang="ru-RU" sz="3200" dirty="0"/>
              <a:t>розу в хрустале,</a:t>
            </a:r>
          </a:p>
          <a:p>
            <a:r>
              <a:rPr lang="ru-RU" sz="3200" dirty="0"/>
              <a:t>  </a:t>
            </a:r>
            <a:r>
              <a:rPr lang="ru-RU" sz="3200" dirty="0" smtClean="0"/>
              <a:t>Или </a:t>
            </a:r>
            <a:r>
              <a:rPr lang="ru-RU" sz="3200" dirty="0"/>
              <a:t>бронзовую вазу,</a:t>
            </a:r>
          </a:p>
          <a:p>
            <a:r>
              <a:rPr lang="ru-RU" sz="3200" dirty="0"/>
              <a:t>  </a:t>
            </a:r>
            <a:r>
              <a:rPr lang="ru-RU" sz="3200" dirty="0" smtClean="0"/>
              <a:t>Или </a:t>
            </a:r>
            <a:r>
              <a:rPr lang="ru-RU" sz="3200" dirty="0"/>
              <a:t>грушу, или торт,</a:t>
            </a:r>
          </a:p>
          <a:p>
            <a:r>
              <a:rPr lang="ru-RU" sz="3200" dirty="0"/>
              <a:t>  </a:t>
            </a:r>
            <a:r>
              <a:rPr lang="ru-RU" sz="3200" dirty="0" smtClean="0"/>
              <a:t>Или </a:t>
            </a:r>
            <a:r>
              <a:rPr lang="ru-RU" sz="3200" dirty="0"/>
              <a:t>все предметы сразу</a:t>
            </a:r>
          </a:p>
          <a:p>
            <a:r>
              <a:rPr lang="ru-RU" sz="3200" dirty="0"/>
              <a:t>  </a:t>
            </a:r>
            <a:r>
              <a:rPr lang="ru-RU" sz="3200" dirty="0" smtClean="0"/>
              <a:t>Знай</a:t>
            </a:r>
            <a:r>
              <a:rPr lang="ru-RU" sz="3200" dirty="0"/>
              <a:t>, что это ……</a:t>
            </a:r>
          </a:p>
        </p:txBody>
      </p:sp>
      <p:pic>
        <p:nvPicPr>
          <p:cNvPr id="6" name="Picture 2" descr="Хруцкий Иван. Цветы и плоды. 1839 Репродукция B2"/>
          <p:cNvPicPr>
            <a:picLocks noChangeAspect="1" noChangeArrowheads="1"/>
          </p:cNvPicPr>
          <p:nvPr/>
        </p:nvPicPr>
        <p:blipFill>
          <a:blip r:embed="rId2"/>
          <a:srcRect/>
          <a:stretch>
            <a:fillRect/>
          </a:stretch>
        </p:blipFill>
        <p:spPr bwMode="auto">
          <a:xfrm rot="21129865">
            <a:off x="1476350" y="4275782"/>
            <a:ext cx="2983681" cy="2327271"/>
          </a:xfrm>
          <a:prstGeom prst="rect">
            <a:avLst/>
          </a:prstGeom>
        </p:spPr>
        <p:style>
          <a:lnRef idx="2">
            <a:schemeClr val="accent2"/>
          </a:lnRef>
          <a:fillRef idx="1">
            <a:schemeClr val="lt1"/>
          </a:fillRef>
          <a:effectRef idx="0">
            <a:schemeClr val="accent2"/>
          </a:effectRef>
          <a:fontRef idx="minor">
            <a:schemeClr val="dk1"/>
          </a:fontRef>
        </p:style>
      </p:pic>
      <p:pic>
        <p:nvPicPr>
          <p:cNvPr id="7" name="Picture 2" descr="http://www.is-ved.narod.ru/vangog/055eb.jpg"/>
          <p:cNvPicPr>
            <a:picLocks noChangeAspect="1" noChangeArrowheads="1"/>
          </p:cNvPicPr>
          <p:nvPr/>
        </p:nvPicPr>
        <p:blipFill>
          <a:blip r:embed="rId3"/>
          <a:srcRect/>
          <a:stretch>
            <a:fillRect/>
          </a:stretch>
        </p:blipFill>
        <p:spPr bwMode="auto">
          <a:xfrm rot="19899767">
            <a:off x="4308826" y="3451696"/>
            <a:ext cx="2090892" cy="3059864"/>
          </a:xfrm>
          <a:prstGeom prst="rect">
            <a:avLst/>
          </a:prstGeom>
        </p:spPr>
        <p:style>
          <a:lnRef idx="2">
            <a:schemeClr val="accent2"/>
          </a:lnRef>
          <a:fillRef idx="1">
            <a:schemeClr val="lt1"/>
          </a:fillRef>
          <a:effectRef idx="0">
            <a:schemeClr val="accent2"/>
          </a:effectRef>
          <a:fontRef idx="minor">
            <a:schemeClr val="dk1"/>
          </a:fontRef>
        </p:style>
      </p:pic>
      <p:pic>
        <p:nvPicPr>
          <p:cNvPr id="8" name="Picture 2" descr="http://www.kupikartiny.ru/kartina1/1209033731.jpg"/>
          <p:cNvPicPr preferRelativeResize="0">
            <a:picLocks noChangeAspect="1" noChangeArrowheads="1"/>
          </p:cNvPicPr>
          <p:nvPr/>
        </p:nvPicPr>
        <p:blipFill>
          <a:blip r:embed="rId4"/>
          <a:stretch>
            <a:fillRect/>
          </a:stretch>
        </p:blipFill>
        <p:spPr bwMode="auto">
          <a:xfrm>
            <a:off x="5580112" y="404664"/>
            <a:ext cx="3279360" cy="43920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93820037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4" presetClass="emph" presetSubtype="0" fill="hold" nodeType="clickEffect">
                                  <p:stCondLst>
                                    <p:cond delay="0"/>
                                  </p:stCondLst>
                                  <p:childTnLst>
                                    <p:animClr clrSpc="hsl" dir="cw">
                                      <p:cBhvr override="childStyle">
                                        <p:cTn id="10" dur="500" fill="hold"/>
                                        <p:tgtEl>
                                          <p:spTgt spid="7"/>
                                        </p:tgtEl>
                                        <p:attrNameLst>
                                          <p:attrName>style.color</p:attrName>
                                        </p:attrNameLst>
                                      </p:cBhvr>
                                      <p:by>
                                        <p:hsl h="0" s="-12549" l="-25098"/>
                                      </p:by>
                                    </p:animClr>
                                    <p:animClr clrSpc="hsl" dir="cw">
                                      <p:cBhvr>
                                        <p:cTn id="11" dur="500" fill="hold"/>
                                        <p:tgtEl>
                                          <p:spTgt spid="7"/>
                                        </p:tgtEl>
                                        <p:attrNameLst>
                                          <p:attrName>fillcolor</p:attrName>
                                        </p:attrNameLst>
                                      </p:cBhvr>
                                      <p:by>
                                        <p:hsl h="0" s="-12549" l="-25098"/>
                                      </p:by>
                                    </p:animClr>
                                    <p:animClr clrSpc="hsl" dir="cw">
                                      <p:cBhvr>
                                        <p:cTn id="12" dur="500" fill="hold"/>
                                        <p:tgtEl>
                                          <p:spTgt spid="7"/>
                                        </p:tgtEl>
                                        <p:attrNameLst>
                                          <p:attrName>stroke.color</p:attrName>
                                        </p:attrNameLst>
                                      </p:cBhvr>
                                      <p:by>
                                        <p:hsl h="0" s="-12549" l="-25098"/>
                                      </p:by>
                                    </p:animClr>
                                    <p:set>
                                      <p:cBhvr>
                                        <p:cTn id="13" dur="500" fill="hold"/>
                                        <p:tgtEl>
                                          <p:spTgt spid="7"/>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6"/>
                                        </p:tgtEl>
                                        <p:attrNameLst>
                                          <p:attrName>r</p:attrName>
                                        </p:attrNameLst>
                                      </p:cBhvr>
                                    </p:animRot>
                                    <p:animRot by="-240000">
                                      <p:cBhvr>
                                        <p:cTn id="18" dur="200" fill="hold">
                                          <p:stCondLst>
                                            <p:cond delay="200"/>
                                          </p:stCondLst>
                                        </p:cTn>
                                        <p:tgtEl>
                                          <p:spTgt spid="6"/>
                                        </p:tgtEl>
                                        <p:attrNameLst>
                                          <p:attrName>r</p:attrName>
                                        </p:attrNameLst>
                                      </p:cBhvr>
                                    </p:animRot>
                                    <p:animRot by="240000">
                                      <p:cBhvr>
                                        <p:cTn id="19" dur="200" fill="hold">
                                          <p:stCondLst>
                                            <p:cond delay="400"/>
                                          </p:stCondLst>
                                        </p:cTn>
                                        <p:tgtEl>
                                          <p:spTgt spid="6"/>
                                        </p:tgtEl>
                                        <p:attrNameLst>
                                          <p:attrName>r</p:attrName>
                                        </p:attrNameLst>
                                      </p:cBhvr>
                                    </p:animRot>
                                    <p:animRot by="-240000">
                                      <p:cBhvr>
                                        <p:cTn id="20" dur="200" fill="hold">
                                          <p:stCondLst>
                                            <p:cond delay="600"/>
                                          </p:stCondLst>
                                        </p:cTn>
                                        <p:tgtEl>
                                          <p:spTgt spid="6"/>
                                        </p:tgtEl>
                                        <p:attrNameLst>
                                          <p:attrName>r</p:attrName>
                                        </p:attrNameLst>
                                      </p:cBhvr>
                                    </p:animRot>
                                    <p:animRot by="120000">
                                      <p:cBhvr>
                                        <p:cTn id="21"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vermeer-300x273.jpg"/>
          <p:cNvPicPr>
            <a:picLocks noChangeAspect="1"/>
          </p:cNvPicPr>
          <p:nvPr/>
        </p:nvPicPr>
        <p:blipFill>
          <a:blip r:embed="rId2" cstate="print"/>
          <a:stretch>
            <a:fillRect/>
          </a:stretch>
        </p:blipFill>
        <p:spPr>
          <a:xfrm>
            <a:off x="3059836" y="332657"/>
            <a:ext cx="5580000" cy="5832629"/>
          </a:xfrm>
          <a:prstGeom prst="rect">
            <a:avLst/>
          </a:prstGeom>
        </p:spPr>
      </p:pic>
      <p:sp>
        <p:nvSpPr>
          <p:cNvPr id="5" name="Прямоугольник 4"/>
          <p:cNvSpPr/>
          <p:nvPr/>
        </p:nvSpPr>
        <p:spPr>
          <a:xfrm>
            <a:off x="179512" y="5918355"/>
            <a:ext cx="3169015" cy="707886"/>
          </a:xfrm>
          <a:prstGeom prst="rect">
            <a:avLst/>
          </a:prstGeom>
        </p:spPr>
        <p:txBody>
          <a:bodyPr wrap="square">
            <a:spAutoFit/>
          </a:bodyPr>
          <a:lstStyle/>
          <a:p>
            <a:r>
              <a:rPr lang="ru-RU" sz="2000" dirty="0"/>
              <a:t>Ян Вермеер </a:t>
            </a:r>
            <a:r>
              <a:rPr lang="ru-RU" sz="2000" dirty="0" err="1" smtClean="0"/>
              <a:t>Делфтский</a:t>
            </a:r>
            <a:r>
              <a:rPr lang="ru-RU" sz="2000" dirty="0"/>
              <a:t>. </a:t>
            </a:r>
            <a:endParaRPr lang="ru-RU" sz="2000" dirty="0" smtClean="0"/>
          </a:p>
          <a:p>
            <a:r>
              <a:rPr lang="ru-RU" sz="2000" dirty="0" smtClean="0"/>
              <a:t>Вид </a:t>
            </a:r>
            <a:r>
              <a:rPr lang="ru-RU" sz="2000" dirty="0"/>
              <a:t>Делфта, 1660 </a:t>
            </a:r>
          </a:p>
        </p:txBody>
      </p:sp>
    </p:spTree>
    <p:extLst>
      <p:ext uri="{BB962C8B-B14F-4D97-AF65-F5344CB8AC3E}">
        <p14:creationId xmlns:p14="http://schemas.microsoft.com/office/powerpoint/2010/main" val="31344824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_650.jpg"/>
          <p:cNvPicPr>
            <a:picLocks noChangeAspect="1"/>
          </p:cNvPicPr>
          <p:nvPr/>
        </p:nvPicPr>
        <p:blipFill>
          <a:blip r:embed="rId2" cstate="print"/>
          <a:stretch>
            <a:fillRect/>
          </a:stretch>
        </p:blipFill>
        <p:spPr>
          <a:xfrm>
            <a:off x="1043608" y="188640"/>
            <a:ext cx="7416824" cy="5804471"/>
          </a:xfrm>
          <a:prstGeom prst="rect">
            <a:avLst/>
          </a:prstGeom>
          <a:ln>
            <a:noFill/>
          </a:ln>
          <a:effectLst>
            <a:softEdge rad="112500"/>
          </a:effectLst>
        </p:spPr>
      </p:pic>
      <p:sp>
        <p:nvSpPr>
          <p:cNvPr id="5" name="Прямоугольник 4"/>
          <p:cNvSpPr/>
          <p:nvPr/>
        </p:nvSpPr>
        <p:spPr>
          <a:xfrm>
            <a:off x="395535" y="6091305"/>
            <a:ext cx="5416611" cy="461665"/>
          </a:xfrm>
          <a:prstGeom prst="rect">
            <a:avLst/>
          </a:prstGeom>
        </p:spPr>
        <p:txBody>
          <a:bodyPr wrap="none">
            <a:spAutoFit/>
          </a:bodyPr>
          <a:lstStyle/>
          <a:p>
            <a:r>
              <a:rPr lang="ru-RU" sz="2400" dirty="0" smtClean="0"/>
              <a:t>Я. </a:t>
            </a:r>
            <a:r>
              <a:rPr lang="ru-RU" sz="2400" dirty="0" err="1" smtClean="0"/>
              <a:t>ван</a:t>
            </a:r>
            <a:r>
              <a:rPr lang="ru-RU" sz="2400" dirty="0" smtClean="0"/>
              <a:t> </a:t>
            </a:r>
            <a:r>
              <a:rPr lang="ru-RU" sz="2400" dirty="0" err="1" smtClean="0"/>
              <a:t>Гойен</a:t>
            </a:r>
            <a:r>
              <a:rPr lang="ru-RU" sz="2400" dirty="0" smtClean="0"/>
              <a:t>. «Речной пейзаж». 1631 г</a:t>
            </a:r>
            <a:r>
              <a:rPr lang="ru-RU"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136195091"/>
      </p:ext>
    </p:extLst>
  </p:cSld>
  <p:clrMapOvr>
    <a:masterClrMapping/>
  </p:clrMapOvr>
  <mc:AlternateContent xmlns:mc="http://schemas.openxmlformats.org/markup-compatibility/2006" xmlns:p14="http://schemas.microsoft.com/office/powerpoint/2010/main">
    <mc:Choice Requires="p14">
      <p:transition spd="slow" p14:dur="1200" advClick="0" advTm="7000">
        <p:dissolve/>
      </p:transition>
    </mc:Choice>
    <mc:Fallback xmlns="">
      <p:transition spd="slow" advClick="0" advTm="7000">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6340679"/>
            <a:ext cx="4643259" cy="400110"/>
          </a:xfrm>
          <a:prstGeom prst="rect">
            <a:avLst/>
          </a:prstGeom>
        </p:spPr>
        <p:txBody>
          <a:bodyPr wrap="none">
            <a:spAutoFit/>
          </a:bodyPr>
          <a:lstStyle/>
          <a:p>
            <a:r>
              <a:rPr lang="ru-RU" sz="2000" b="1" dirty="0"/>
              <a:t>Ян  Вермеер </a:t>
            </a:r>
            <a:r>
              <a:rPr lang="ru-RU" sz="2000" b="1" dirty="0" err="1"/>
              <a:t>Делфтский</a:t>
            </a:r>
            <a:r>
              <a:rPr lang="ru-RU" sz="2000" b="1" dirty="0"/>
              <a:t>   (</a:t>
            </a:r>
            <a:r>
              <a:rPr lang="ru-RU" sz="2000" b="1" dirty="0" smtClean="0"/>
              <a:t>1632–1675)</a:t>
            </a:r>
            <a:endParaRPr lang="ru-RU" sz="2000" dirty="0"/>
          </a:p>
        </p:txBody>
      </p:sp>
      <p:pic>
        <p:nvPicPr>
          <p:cNvPr id="4" name="Picture 9" descr="0_76c2a_b812f11a_XL">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548680"/>
            <a:ext cx="4608512" cy="56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526426"/>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Metsu Gabriлl The old drinker Sun. Метсю, Габриэль">
            <a:hlinkClick r:id="rId2" tooltip="Metsu Gabriлl The old drinker Sun. Метсю, Габриэль"/>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68330"/>
            <a:ext cx="5400600" cy="608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5797" y="5805264"/>
            <a:ext cx="3369192" cy="707886"/>
          </a:xfrm>
          <a:prstGeom prst="rect">
            <a:avLst/>
          </a:prstGeom>
        </p:spPr>
        <p:txBody>
          <a:bodyPr wrap="none">
            <a:spAutoFit/>
          </a:bodyPr>
          <a:lstStyle/>
          <a:p>
            <a:r>
              <a:rPr lang="ru-RU" sz="2000" b="1" dirty="0"/>
              <a:t>Ян  Вермеер </a:t>
            </a:r>
            <a:r>
              <a:rPr lang="ru-RU" sz="2000" b="1" dirty="0" err="1"/>
              <a:t>Делфтский</a:t>
            </a:r>
            <a:r>
              <a:rPr lang="ru-RU" sz="2000" b="1" dirty="0"/>
              <a:t>   </a:t>
            </a:r>
            <a:endParaRPr lang="ru-RU" sz="2000" b="1" dirty="0" smtClean="0"/>
          </a:p>
          <a:p>
            <a:r>
              <a:rPr lang="ru-RU" sz="2000" b="1" dirty="0" smtClean="0"/>
              <a:t>(</a:t>
            </a:r>
            <a:r>
              <a:rPr lang="ru-RU" sz="2000" b="1" dirty="0"/>
              <a:t>1632–1675)</a:t>
            </a:r>
            <a:endParaRPr lang="ru-RU" sz="2000" dirty="0"/>
          </a:p>
        </p:txBody>
      </p:sp>
    </p:spTree>
    <p:extLst>
      <p:ext uri="{BB962C8B-B14F-4D97-AF65-F5344CB8AC3E}">
        <p14:creationId xmlns:p14="http://schemas.microsoft.com/office/powerpoint/2010/main" val="344234540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497</TotalTime>
  <Words>552</Words>
  <Application>Microsoft Office PowerPoint</Application>
  <PresentationFormat>Экран (4:3)</PresentationFormat>
  <Paragraphs>110</Paragraphs>
  <Slides>34</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34</vt:i4>
      </vt:variant>
    </vt:vector>
  </HeadingPairs>
  <TitlesOfParts>
    <vt:vector size="36" baseType="lpstr">
      <vt:lpstr>Бумажная</vt: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Натюрморт – это картина, изображающая предметы неживой природы.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КОЛОРИТ    (соотношение)</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note</dc:creator>
  <cp:lastModifiedBy>Веревочникова Светлана Николаевна</cp:lastModifiedBy>
  <cp:revision>42</cp:revision>
  <dcterms:created xsi:type="dcterms:W3CDTF">2012-10-28T07:03:28Z</dcterms:created>
  <dcterms:modified xsi:type="dcterms:W3CDTF">2013-01-25T17:03:56Z</dcterms:modified>
</cp:coreProperties>
</file>