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8" r:id="rId3"/>
    <p:sldId id="257" r:id="rId4"/>
    <p:sldId id="258" r:id="rId5"/>
    <p:sldId id="260" r:id="rId6"/>
    <p:sldId id="262" r:id="rId7"/>
    <p:sldId id="266" r:id="rId8"/>
    <p:sldId id="265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3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20.11.2012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http://pedlib.clx.ru/Books/2/0026/Image508.gif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6000" b="1" dirty="0">
                <a:latin typeface="Times New Roman" pitchFamily="18" charset="0"/>
                <a:cs typeface="Times New Roman" pitchFamily="18" charset="0"/>
              </a:rPr>
              <a:t>Звуковые кроссворды в картинках и 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загадках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613966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776864" cy="1944216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>
                <a:latin typeface="Monotype Corsiva" pitchFamily="66" charset="0"/>
              </a:rPr>
              <a:t>Филичева Т.Б., Туманова Т.В. </a:t>
            </a:r>
            <a:r>
              <a:rPr lang="ru-RU" sz="3600" dirty="0" smtClean="0">
                <a:latin typeface="Monotype Corsiva" pitchFamily="66" charset="0"/>
              </a:rPr>
              <a:t/>
            </a:r>
            <a:br>
              <a:rPr lang="ru-RU" sz="3600" dirty="0" smtClean="0">
                <a:latin typeface="Monotype Corsiva" pitchFamily="66" charset="0"/>
              </a:rPr>
            </a:br>
            <a:r>
              <a:rPr lang="ru-RU" sz="3600" b="0" i="1" dirty="0" smtClean="0">
                <a:latin typeface="Monotype Corsiva" pitchFamily="66" charset="0"/>
              </a:rPr>
              <a:t>Звуковые </a:t>
            </a:r>
            <a:r>
              <a:rPr lang="ru-RU" sz="3600" b="0" i="1" dirty="0">
                <a:latin typeface="Monotype Corsiva" pitchFamily="66" charset="0"/>
              </a:rPr>
              <a:t>кроссворды в картинках и загадках.</a:t>
            </a:r>
            <a:r>
              <a:rPr lang="ru-RU" sz="3600" dirty="0">
                <a:latin typeface="Monotype Corsiva" pitchFamily="66" charset="0"/>
              </a:rPr>
              <a:t/>
            </a:r>
            <a:br>
              <a:rPr lang="ru-RU" sz="3600" dirty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43608" y="2708920"/>
            <a:ext cx="7128792" cy="3456384"/>
          </a:xfrm>
        </p:spPr>
        <p:txBody>
          <a:bodyPr>
            <a:normAutofit/>
          </a:bodyPr>
          <a:lstStyle/>
          <a:p>
            <a:pPr marL="4572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/>
              <a:t>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пособии собраны кроссворды в виде загадок и рисунков, с помощью которых можно активизировать (развить) внимание, фонематическое восприятие, мышление и речь ребенка.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увлекательной форме ребенок развивает словарный запас и звуковую культуру речи.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2340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360637"/>
            <a:ext cx="3466728" cy="177604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1. Они и режут, и кроят,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Всем они помочь хотят. 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041337" y="2105825"/>
            <a:ext cx="4088767" cy="2044055"/>
            <a:chOff x="4041339" y="1798551"/>
            <a:chExt cx="3145811" cy="129824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064201" y="1800647"/>
              <a:ext cx="3122949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             ж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932040" y="2232695"/>
              <a:ext cx="2232248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dirty="0" smtClean="0"/>
                <a:t>  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ж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041339" y="2664743"/>
              <a:ext cx="2186845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ж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4499992" y="1800647"/>
              <a:ext cx="0" cy="429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932040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364088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1800647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228184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732240" y="1800647"/>
              <a:ext cx="0" cy="857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499992" y="2658455"/>
              <a:ext cx="0" cy="429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Image5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77072"/>
            <a:ext cx="1296144" cy="20424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46158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51520" y="1767540"/>
            <a:ext cx="3584139" cy="3384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Рвать цветы легко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просто детям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маленького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роста. Но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тому, кто так высок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Нелегко сорвать цветок. </a:t>
            </a:r>
          </a:p>
          <a:p>
            <a:endParaRPr lang="ru-RU" dirty="0"/>
          </a:p>
        </p:txBody>
      </p:sp>
      <p:grpSp>
        <p:nvGrpSpPr>
          <p:cNvPr id="15" name="Группа 14"/>
          <p:cNvGrpSpPr/>
          <p:nvPr/>
        </p:nvGrpSpPr>
        <p:grpSpPr>
          <a:xfrm>
            <a:off x="4041338" y="2105825"/>
            <a:ext cx="4059053" cy="2044055"/>
            <a:chOff x="4041339" y="1798551"/>
            <a:chExt cx="3122949" cy="1298240"/>
          </a:xfrm>
        </p:grpSpPr>
        <p:sp>
          <p:nvSpPr>
            <p:cNvPr id="16" name="Прямоугольник 15"/>
            <p:cNvSpPr/>
            <p:nvPr/>
          </p:nvSpPr>
          <p:spPr>
            <a:xfrm>
              <a:off x="4041339" y="1800647"/>
              <a:ext cx="3122949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Н     о    ж    н    и    ц     ы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4932040" y="2232695"/>
              <a:ext cx="2232248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ж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041339" y="2664743"/>
              <a:ext cx="2186845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ж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>
              <a:off x="4499992" y="1800647"/>
              <a:ext cx="0" cy="429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4932040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5364088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5796136" y="1800647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/>
            <p:nvPr/>
          </p:nvCxnSpPr>
          <p:spPr>
            <a:xfrm>
              <a:off x="6228184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6732240" y="1800647"/>
              <a:ext cx="0" cy="857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4499992" y="2658455"/>
              <a:ext cx="0" cy="429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0" name="Picture 2" descr="Image50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4005064"/>
            <a:ext cx="1382415" cy="2343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03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57200" y="1600200"/>
            <a:ext cx="3394720" cy="4525963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Это кто такой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садовник полил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вишню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 крыжовник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? </a:t>
            </a:r>
          </a:p>
          <a:p>
            <a:pPr marL="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Полил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сливы и цветы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ымыл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травы и листы? </a:t>
            </a:r>
          </a:p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041338" y="2105825"/>
            <a:ext cx="4059053" cy="2044055"/>
            <a:chOff x="4041339" y="1798551"/>
            <a:chExt cx="3122949" cy="129824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041339" y="1800647"/>
              <a:ext cx="3122949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Н     о    ж    н    и    ц     ы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932040" y="2232695"/>
              <a:ext cx="2232248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Ж    и    р     а     ф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041339" y="2664743"/>
              <a:ext cx="2186845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ж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4499992" y="1800647"/>
              <a:ext cx="0" cy="429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932040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364088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1800647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228184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732240" y="1800647"/>
              <a:ext cx="0" cy="857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499992" y="2658455"/>
              <a:ext cx="0" cy="429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 descr="http://pedlib.clx.ru/Books/2/0026/Image508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4437112"/>
            <a:ext cx="1637880" cy="20727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409413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4041338" y="2147504"/>
            <a:ext cx="4059053" cy="2044055"/>
            <a:chOff x="4041339" y="1798551"/>
            <a:chExt cx="3122949" cy="1298240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041339" y="1800647"/>
              <a:ext cx="3122949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Н     о    ж    н    и    ц     ы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4932040" y="2232695"/>
              <a:ext cx="2232248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Ж    и    р     а     ф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041339" y="2664743"/>
              <a:ext cx="2186845" cy="432048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Д    о    ж    д    ь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8" name="Прямая соединительная линия 7"/>
            <p:cNvCxnSpPr/>
            <p:nvPr/>
          </p:nvCxnSpPr>
          <p:spPr>
            <a:xfrm>
              <a:off x="4499992" y="1800647"/>
              <a:ext cx="0" cy="429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4932040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5364088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5796136" y="1800647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6228184" y="1798551"/>
              <a:ext cx="0" cy="1291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6732240" y="1800647"/>
              <a:ext cx="0" cy="8578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499992" y="2658455"/>
              <a:ext cx="0" cy="4299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Объект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914651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3"/>
          </p:nvPr>
        </p:nvSpPr>
        <p:spPr>
          <a:xfrm>
            <a:off x="179512" y="116632"/>
            <a:ext cx="5472608" cy="2448272"/>
          </a:xfrm>
        </p:spPr>
        <p:txBody>
          <a:bodyPr/>
          <a:lstStyle/>
          <a:p>
            <a:pPr marL="0" indent="0" algn="l">
              <a:buNone/>
            </a:pP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Висит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сито — не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руками свито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.           </a:t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Без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рук, без </a:t>
            </a:r>
            <a:r>
              <a:rPr lang="ru-RU" sz="2800" dirty="0" err="1">
                <a:effectLst/>
                <a:latin typeface="Times New Roman" pitchFamily="18" charset="0"/>
                <a:cs typeface="Times New Roman" pitchFamily="18" charset="0"/>
              </a:rPr>
              <a:t>топоренка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Вот на ветках чудо-дом</a:t>
            </a:r>
            <a:r>
              <a:rPr lang="ru-RU" sz="2800" dirty="0" smtClean="0">
                <a:effectLst/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800" dirty="0">
                <a:effectLst/>
                <a:latin typeface="Times New Roman" pitchFamily="18" charset="0"/>
                <a:cs typeface="Times New Roman" pitchFamily="18" charset="0"/>
              </a:rPr>
              <a:t>    Как уютно птицам в нем! 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pic>
        <p:nvPicPr>
          <p:cNvPr id="5" name="Picture 2" descr="Image5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885" y="3212976"/>
            <a:ext cx="1872208" cy="22778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4427984" y="3140968"/>
            <a:ext cx="4104456" cy="2592288"/>
            <a:chOff x="2627784" y="2780928"/>
            <a:chExt cx="4104456" cy="2592288"/>
          </a:xfrm>
        </p:grpSpPr>
        <p:sp>
          <p:nvSpPr>
            <p:cNvPr id="7" name="Прямоугольник 6"/>
            <p:cNvSpPr/>
            <p:nvPr/>
          </p:nvSpPr>
          <p:spPr>
            <a:xfrm>
              <a:off x="2627784" y="2780928"/>
              <a:ext cx="3456384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                    з    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370250" y="3429000"/>
              <a:ext cx="236199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з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2627784" y="4086169"/>
              <a:ext cx="2854338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з 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3203848" y="4725144"/>
              <a:ext cx="288032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з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203848" y="2780928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3779912" y="2780928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355976" y="2780928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4932040" y="2780928"/>
              <a:ext cx="0" cy="25922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5482122" y="2780928"/>
              <a:ext cx="0" cy="25922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6079035" y="3429000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4370250" y="4077072"/>
              <a:ext cx="0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779912" y="4077072"/>
              <a:ext cx="0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3220611" y="4077072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46596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295436" y="323417"/>
            <a:ext cx="6400800" cy="1665423"/>
          </a:xfrm>
        </p:spPr>
        <p:txBody>
          <a:bodyPr/>
          <a:lstStyle/>
          <a:p>
            <a:pPr marL="45720" indent="0">
              <a:buNone/>
            </a:pP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Быстрый прыжок, теплый пушок,            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Красный глазок.</a:t>
            </a:r>
          </a:p>
          <a:p>
            <a:pPr marL="45720" indent="0">
              <a:buNone/>
            </a:pPr>
            <a:endParaRPr lang="ru-RU" dirty="0"/>
          </a:p>
        </p:txBody>
      </p:sp>
      <p:pic>
        <p:nvPicPr>
          <p:cNvPr id="2050" name="Picture 2" descr="Image5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351396"/>
            <a:ext cx="2664296" cy="14467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9" name="Группа 18"/>
          <p:cNvGrpSpPr/>
          <p:nvPr/>
        </p:nvGrpSpPr>
        <p:grpSpPr>
          <a:xfrm>
            <a:off x="4427984" y="3140968"/>
            <a:ext cx="4104456" cy="2592288"/>
            <a:chOff x="2627784" y="2780928"/>
            <a:chExt cx="4104456" cy="2592288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2627784" y="2780928"/>
              <a:ext cx="3456384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 г     н    е     з    д    о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4370250" y="3429000"/>
              <a:ext cx="236199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з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2627784" y="4086169"/>
              <a:ext cx="2854338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з 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203848" y="4725144"/>
              <a:ext cx="288032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з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24" name="Прямая соединительная линия 23"/>
            <p:cNvCxnSpPr/>
            <p:nvPr/>
          </p:nvCxnSpPr>
          <p:spPr>
            <a:xfrm>
              <a:off x="3203848" y="2780928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3779912" y="2780928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/>
            <p:nvPr/>
          </p:nvCxnSpPr>
          <p:spPr>
            <a:xfrm>
              <a:off x="4355976" y="2780928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/>
            <p:nvPr/>
          </p:nvCxnSpPr>
          <p:spPr>
            <a:xfrm>
              <a:off x="4932040" y="2780928"/>
              <a:ext cx="0" cy="25922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/>
            <p:nvPr/>
          </p:nvCxnSpPr>
          <p:spPr>
            <a:xfrm>
              <a:off x="5482122" y="2780928"/>
              <a:ext cx="0" cy="25922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/>
            <p:nvPr/>
          </p:nvCxnSpPr>
          <p:spPr>
            <a:xfrm>
              <a:off x="6079035" y="3429000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Прямая соединительная линия 29"/>
            <p:cNvCxnSpPr/>
            <p:nvPr/>
          </p:nvCxnSpPr>
          <p:spPr>
            <a:xfrm>
              <a:off x="4370250" y="4077072"/>
              <a:ext cx="0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>
              <a:off x="3779912" y="4077072"/>
              <a:ext cx="0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Прямая соединительная линия 31"/>
            <p:cNvCxnSpPr/>
            <p:nvPr/>
          </p:nvCxnSpPr>
          <p:spPr>
            <a:xfrm>
              <a:off x="3220611" y="4077072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09137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0"/>
            <a:ext cx="4572508" cy="2376264"/>
          </a:xfrm>
        </p:spPr>
        <p:txBody>
          <a:bodyPr/>
          <a:lstStyle/>
          <a:p>
            <a:pPr marL="4572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Два брата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дорогу живут,</a:t>
            </a:r>
          </a:p>
          <a:p>
            <a:pPr marL="45720" inden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друг друга не видят.</a:t>
            </a:r>
          </a:p>
          <a:p>
            <a:endParaRPr lang="ru-RU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4680012" y="3573016"/>
            <a:ext cx="4104456" cy="2592288"/>
            <a:chOff x="2627784" y="2780928"/>
            <a:chExt cx="4104456" cy="2592288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2627784" y="2780928"/>
              <a:ext cx="3456384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 г     н    е     з    д    о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4370250" y="3429000"/>
              <a:ext cx="236199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з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27784" y="4086169"/>
              <a:ext cx="2854338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latin typeface="Times New Roman" pitchFamily="18" charset="0"/>
                  <a:cs typeface="Times New Roman" pitchFamily="18" charset="0"/>
                </a:rPr>
                <a:t>              </a:t>
              </a:r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 з 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3203848" y="4725144"/>
              <a:ext cx="2880320" cy="648072"/>
            </a:xfrm>
            <a:prstGeom prst="rec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2800" dirty="0" smtClean="0">
                  <a:latin typeface="Times New Roman" pitchFamily="18" charset="0"/>
                  <a:cs typeface="Times New Roman" pitchFamily="18" charset="0"/>
                </a:rPr>
                <a:t>з</a:t>
              </a:r>
              <a:endParaRPr lang="ru-RU" sz="2800" dirty="0">
                <a:latin typeface="Times New Roman" pitchFamily="18" charset="0"/>
                <a:cs typeface="Times New Roman" pitchFamily="18" charset="0"/>
              </a:endParaRPr>
            </a:p>
          </p:txBody>
        </p:sp>
        <p:cxnSp>
          <p:nvCxnSpPr>
            <p:cNvPr id="10" name="Прямая соединительная линия 9"/>
            <p:cNvCxnSpPr/>
            <p:nvPr/>
          </p:nvCxnSpPr>
          <p:spPr>
            <a:xfrm>
              <a:off x="3203848" y="2780928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3779912" y="2780928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4355976" y="2780928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4932040" y="2780928"/>
              <a:ext cx="0" cy="25922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/>
            <p:nvPr/>
          </p:nvCxnSpPr>
          <p:spPr>
            <a:xfrm>
              <a:off x="5482122" y="2780928"/>
              <a:ext cx="0" cy="25922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>
              <a:off x="6079035" y="3429000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370250" y="4077072"/>
              <a:ext cx="0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3779912" y="4077072"/>
              <a:ext cx="0" cy="129614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3220611" y="4077072"/>
              <a:ext cx="0" cy="6480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4" name="Picture 2" descr="Image5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780928"/>
            <a:ext cx="2501481" cy="912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7092280" y="4283514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я    ц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78079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здушный 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101</TotalTime>
  <Words>212</Words>
  <Application>Microsoft Office PowerPoint</Application>
  <PresentationFormat>Экран (4:3)</PresentationFormat>
  <Paragraphs>38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Воздушный поток</vt:lpstr>
      <vt:lpstr>Презентация PowerPoint</vt:lpstr>
      <vt:lpstr>Филичева Т.Б., Туманова Т.В.  Звуковые кроссворды в картинках и загадках.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Пользователь</cp:lastModifiedBy>
  <cp:revision>12</cp:revision>
  <dcterms:modified xsi:type="dcterms:W3CDTF">2012-11-20T04:14:40Z</dcterms:modified>
</cp:coreProperties>
</file>