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72" r:id="rId2"/>
    <p:sldId id="266" r:id="rId3"/>
    <p:sldId id="267" r:id="rId4"/>
    <p:sldId id="269" r:id="rId5"/>
    <p:sldId id="273" r:id="rId6"/>
    <p:sldId id="264" r:id="rId7"/>
    <p:sldId id="265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39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A8DA2-044D-4ED4-B651-0CB8D04537B4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672E-EE83-492E-884A-42D083ADB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2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72E-EE83-492E-884A-42D083ADB7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9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72E-EE83-492E-884A-42D083ADB7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7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72E-EE83-492E-884A-42D083ADB7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2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72E-EE83-492E-884A-42D083ADB7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9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672E-EE83-492E-884A-42D083ADB7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8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E7266EF-7D4F-458C-835C-5043F7BAC7FF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B1DB635-DD0B-4BA4-BB85-B101F678640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0"/>
            <a:ext cx="7772400" cy="31409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АРТ – ТЕХНОЛОГИИ  </a:t>
            </a:r>
            <a:b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уроках изобразительного искусства.</a:t>
            </a:r>
            <a:b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Арт-технология  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«Каркасное моделирование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».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005064"/>
            <a:ext cx="8928992" cy="266429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                         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Презентацию  разработала </a:t>
            </a:r>
          </a:p>
          <a:p>
            <a:pPr algn="l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учитель МОУ НШ №13 </a:t>
            </a:r>
            <a:r>
              <a:rPr lang="ru-RU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г.о.Железнодорожный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pPr algn="l"/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</a:t>
            </a:r>
            <a:r>
              <a:rPr lang="ru-RU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Шмыгова</a:t>
            </a: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Ольга Викторовна.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3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Арт-технология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это </a:t>
            </a:r>
            <a:r>
              <a:rPr lang="ru-RU" dirty="0"/>
              <a:t>модель творческой деятельности, направленная на создание визуальных образов самовыражения (художественных, скульптурных, конструктивных, театрально-драматических, музыкальных, танцевальных…) и предполагающая взаимодействие между автором творческой работы (учащимся), самой работой и учителем.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36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59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Комплект </a:t>
            </a:r>
            <a:r>
              <a:rPr lang="ru-RU" sz="3100" dirty="0"/>
              <a:t>арт-технологий,</a:t>
            </a:r>
            <a:br>
              <a:rPr lang="ru-RU" sz="3100" dirty="0"/>
            </a:br>
            <a:r>
              <a:rPr lang="ru-RU" sz="3100" dirty="0" smtClean="0"/>
              <a:t>применяемых на уроках изобразительного искусства в начальной школе: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«Живая нить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endParaRPr lang="ru-RU" sz="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«Каркасное моделирование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endParaRPr lang="ru-RU" sz="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Коллажирование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endParaRPr lang="ru-RU" sz="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«Лист путешественника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endParaRPr lang="ru-RU" sz="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Мозартика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endParaRPr lang="ru-RU" sz="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«Пластическое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воплощение»</a:t>
            </a:r>
          </a:p>
          <a:p>
            <a:pPr marL="0" indent="0">
              <a:buNone/>
            </a:pPr>
            <a:endParaRPr lang="ru-RU" sz="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«Подарки природы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0" indent="0">
              <a:buNone/>
            </a:pPr>
            <a:endParaRPr lang="ru-RU" sz="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</a:t>
            </a:r>
            <a:r>
              <a:rPr lang="ru-RU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Сказкотворчество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Арт-технология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b="1" dirty="0"/>
              <a:t>Каркасное </a:t>
            </a:r>
            <a:r>
              <a:rPr lang="ru-RU" sz="3200" b="1" dirty="0" smtClean="0"/>
              <a:t>моделирование»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технология  создания  плоскостного или  объемного </a:t>
            </a:r>
            <a:r>
              <a:rPr lang="ru-RU" b="1" dirty="0"/>
              <a:t>арт - образа на основе </a:t>
            </a:r>
            <a:r>
              <a:rPr lang="ru-RU" b="1" dirty="0" smtClean="0"/>
              <a:t>каркаса.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Арт-технологии в школе 0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8293"/>
            <a:ext cx="2870597" cy="18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STER\Desktop\ФОТО для презентаций\Елка из пуговиц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41382"/>
            <a:ext cx="1524568" cy="25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STER\Desktop\ФОТО для презентаций\Совы на каркас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20125"/>
            <a:ext cx="26642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STER\Desktop\ФОТО для презентаций\Корона из бутыл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6642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2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32656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Результат применения арт-технологии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«Каркасное моделирование»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на уроках изобразительного искусства  в начальной школе: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964487" cy="6192688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>
                <a:latin typeface="Comic Sans MS" pitchFamily="66" charset="0"/>
              </a:rPr>
              <a:t>- разнообразим творческое самовыражения учащихся;</a:t>
            </a:r>
          </a:p>
          <a:p>
            <a:pPr algn="l"/>
            <a:r>
              <a:rPr lang="ru-RU" sz="1200" b="1" dirty="0">
                <a:latin typeface="Comic Sans MS" pitchFamily="66" charset="0"/>
              </a:rPr>
              <a:t>- сформированы навыки самовыражения эмоций и чувств обучающихся, связанных с переживаниями  от соприкосновения с искусством;</a:t>
            </a:r>
          </a:p>
          <a:p>
            <a:pPr algn="l"/>
            <a:r>
              <a:rPr lang="ru-RU" sz="1200" b="1" dirty="0">
                <a:latin typeface="Comic Sans MS" pitchFamily="66" charset="0"/>
              </a:rPr>
              <a:t>- осуществляется вовлечения учеников в процесс </a:t>
            </a:r>
            <a:r>
              <a:rPr lang="ru-RU" sz="1200" b="1" dirty="0" smtClean="0">
                <a:latin typeface="Comic Sans MS" pitchFamily="66" charset="0"/>
              </a:rPr>
              <a:t>сотворчества, процесс индивидуальной и коллективно-творческой деятельности;</a:t>
            </a:r>
            <a:endParaRPr lang="ru-RU" sz="1200" b="1" dirty="0">
              <a:latin typeface="Comic Sans MS" pitchFamily="66" charset="0"/>
            </a:endParaRPr>
          </a:p>
          <a:p>
            <a:pPr algn="l"/>
            <a:r>
              <a:rPr lang="ru-RU" sz="1200" b="1" dirty="0">
                <a:latin typeface="Comic Sans MS" pitchFamily="66" charset="0"/>
              </a:rPr>
              <a:t>- наблюдается повышение адаптивности и креативности в мире детского творчества;</a:t>
            </a:r>
          </a:p>
          <a:p>
            <a:pPr algn="l"/>
            <a:r>
              <a:rPr lang="ru-RU" sz="1200" b="1" dirty="0">
                <a:latin typeface="Comic Sans MS" pitchFamily="66" charset="0"/>
              </a:rPr>
              <a:t>- осуществляется механизм создания ситуации успеха для каждого ученика, задействованного  в обучающем творческом процессе;</a:t>
            </a:r>
          </a:p>
          <a:p>
            <a:pPr algn="l"/>
            <a:r>
              <a:rPr lang="ru-RU" sz="1200" b="1" dirty="0">
                <a:latin typeface="Comic Sans MS" pitchFamily="66" charset="0"/>
              </a:rPr>
              <a:t>-формируются навыки по развитию творческих способностей, воображения, фантазии, эмоционального сопереживания и эмоционального выплеска, способности к импровизации</a:t>
            </a:r>
            <a:r>
              <a:rPr lang="ru-RU" sz="1200" b="1" dirty="0" smtClean="0">
                <a:latin typeface="Comic Sans MS" pitchFamily="66" charset="0"/>
              </a:rPr>
              <a:t>.</a:t>
            </a:r>
          </a:p>
          <a:p>
            <a:pPr algn="l"/>
            <a:endParaRPr lang="ru-RU" sz="1200" b="1" dirty="0">
              <a:latin typeface="Comic Sans MS" pitchFamily="66" charset="0"/>
            </a:endParaRPr>
          </a:p>
          <a:p>
            <a:pPr algn="l"/>
            <a:endParaRPr lang="ru-RU" sz="1200" b="1" dirty="0"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ru-RU" sz="1200" b="1" dirty="0">
              <a:latin typeface="Comic Sans MS" pitchFamily="66" charset="0"/>
            </a:endParaRPr>
          </a:p>
          <a:p>
            <a:pPr algn="l"/>
            <a:r>
              <a:rPr lang="ru-RU" sz="1200" b="1" dirty="0">
                <a:latin typeface="Comic Sans MS" pitchFamily="66" charset="0"/>
              </a:rPr>
              <a:t>   </a:t>
            </a:r>
            <a:r>
              <a:rPr lang="ru-RU" b="1" dirty="0">
                <a:latin typeface="Comic Sans MS" pitchFamily="66" charset="0"/>
              </a:rPr>
              <a:t>Арт – технологии позволяют: создать благоприятную атмосферу на уроке, повысить интеллектуальную и эмоциональную активность учащихся. </a:t>
            </a:r>
          </a:p>
          <a:p>
            <a:pPr algn="l"/>
            <a:endParaRPr lang="ru-RU" sz="900" b="1" dirty="0">
              <a:latin typeface="Comic Sans MS" pitchFamily="66" charset="0"/>
            </a:endParaRPr>
          </a:p>
          <a:p>
            <a:pPr algn="l"/>
            <a:r>
              <a:rPr lang="ru-RU" b="1" dirty="0">
                <a:latin typeface="Comic Sans MS" pitchFamily="66" charset="0"/>
              </a:rPr>
              <a:t>  Импровизируя, средствами арт-технологий, включая их в практику учебной деятельности </a:t>
            </a:r>
            <a:r>
              <a:rPr lang="ru-RU" b="1" dirty="0" smtClean="0">
                <a:latin typeface="Comic Sans MS" pitchFamily="66" charset="0"/>
              </a:rPr>
              <a:t>учитель удовлетворяет </a:t>
            </a:r>
            <a:r>
              <a:rPr lang="ru-RU" b="1" dirty="0">
                <a:latin typeface="Comic Sans MS" pitchFamily="66" charset="0"/>
              </a:rPr>
              <a:t>универсальное стремление ребёнка к свободе.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40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0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Детские работы  - как результат </a:t>
            </a:r>
            <a:r>
              <a:rPr lang="ru-RU" sz="3200" b="1" dirty="0" smtClean="0"/>
              <a:t>применения технологии «К</a:t>
            </a:r>
            <a:r>
              <a:rPr lang="ru-RU" sz="3200" b="1" dirty="0" smtClean="0"/>
              <a:t>аркасное моделирование»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индивидуальные работы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pic>
        <p:nvPicPr>
          <p:cNvPr id="8194" name="Picture 2" descr="C:\Users\MASTER\Pictures\2012-12-02 мастер-класс 2\мастер-класс 2 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54568"/>
            <a:ext cx="2664296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STER\Desktop\ФОТО для презентаций\новый 2013 год 13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4567"/>
            <a:ext cx="2592288" cy="38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STER\Desktop\ФОТО для презентаций\новый 2013 год 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4568"/>
            <a:ext cx="2520280" cy="383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7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Детские работы  - как результат применения технологии «</a:t>
            </a:r>
            <a:r>
              <a:rPr lang="ru-RU" sz="3200" b="1" dirty="0" smtClean="0"/>
              <a:t>Каркасное </a:t>
            </a:r>
            <a:r>
              <a:rPr lang="ru-RU" sz="3200" b="1" dirty="0"/>
              <a:t>моделирование»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коллективная работа.</a:t>
            </a:r>
            <a:endParaRPr lang="ru-RU" sz="3200" dirty="0"/>
          </a:p>
        </p:txBody>
      </p:sp>
      <p:pic>
        <p:nvPicPr>
          <p:cNvPr id="1026" name="Picture 2" descr="C:\Users\MASTER\Desktop\ФОТО для презентаций\мастер-класс 2 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060848"/>
            <a:ext cx="6264696" cy="41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967879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Литература: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19400"/>
            <a:ext cx="8514322" cy="428200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/>
              <a:t>Киселёва М.В.</a:t>
            </a:r>
            <a:r>
              <a:rPr lang="en-US" sz="2400" dirty="0"/>
              <a:t> </a:t>
            </a:r>
            <a:r>
              <a:rPr lang="ru-RU" sz="2400" dirty="0"/>
              <a:t> </a:t>
            </a:r>
            <a:r>
              <a:rPr lang="ru-RU" sz="2400" dirty="0" smtClean="0"/>
              <a:t>«Арт-терапия в работе с детьми»,   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Издательство</a:t>
            </a:r>
            <a:r>
              <a:rPr lang="ru-RU" sz="2400" dirty="0"/>
              <a:t>: СПб.: Речь. Год: 2007. </a:t>
            </a:r>
            <a:endParaRPr lang="ru-RU" sz="2400" dirty="0" smtClean="0"/>
          </a:p>
          <a:p>
            <a:pPr marL="457200" indent="-457200" algn="l">
              <a:buAutoNum type="arabicPeriod" startAt="2"/>
            </a:pPr>
            <a:r>
              <a:rPr lang="ru-RU" sz="2400" dirty="0" smtClean="0"/>
              <a:t>Выготский </a:t>
            </a:r>
            <a:r>
              <a:rPr lang="ru-RU" sz="2400" dirty="0"/>
              <a:t>Л.С. Психология искусства. -М., Искусство, </a:t>
            </a:r>
            <a:endParaRPr lang="ru-RU" sz="2400" dirty="0" smtClean="0"/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1986</a:t>
            </a:r>
          </a:p>
          <a:p>
            <a:pPr marL="457200" indent="-457200" algn="l">
              <a:buAutoNum type="arabicPeriod" startAt="3"/>
            </a:pPr>
            <a:r>
              <a:rPr lang="ru-RU" sz="2400" dirty="0" smtClean="0"/>
              <a:t>Медведева </a:t>
            </a:r>
            <a:r>
              <a:rPr lang="ru-RU" sz="2400" dirty="0"/>
              <a:t>Е. А., Левченко И. Ю., Комиссарова Л. Н</a:t>
            </a:r>
            <a:r>
              <a:rPr lang="ru-RU" sz="2400" dirty="0" smtClean="0"/>
              <a:t>.,</a:t>
            </a:r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/>
              <a:t>Добровольская Т. А. </a:t>
            </a:r>
            <a:r>
              <a:rPr lang="ru-RU" sz="2400" dirty="0" err="1"/>
              <a:t>Артпедагогика</a:t>
            </a:r>
            <a:r>
              <a:rPr lang="ru-RU" sz="2400" dirty="0"/>
              <a:t> и </a:t>
            </a:r>
            <a:r>
              <a:rPr lang="ru-RU" sz="2400" dirty="0" err="1"/>
              <a:t>арттерапия</a:t>
            </a:r>
            <a:r>
              <a:rPr lang="ru-RU" sz="2400" dirty="0"/>
              <a:t> в </a:t>
            </a:r>
            <a:endParaRPr lang="ru-RU" sz="2400" dirty="0" smtClean="0"/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специальном </a:t>
            </a:r>
            <a:r>
              <a:rPr lang="ru-RU" sz="2400" dirty="0"/>
              <a:t>образовании. М.: Издательский центр </a:t>
            </a:r>
            <a:endParaRPr lang="ru-RU" sz="2400" dirty="0" smtClean="0"/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«</a:t>
            </a:r>
            <a:r>
              <a:rPr lang="ru-RU" sz="2400" dirty="0"/>
              <a:t>Академия», 2001</a:t>
            </a:r>
            <a:r>
              <a:rPr lang="ru-RU" sz="2400" dirty="0" smtClean="0"/>
              <a:t>.</a:t>
            </a:r>
          </a:p>
          <a:p>
            <a:pPr marL="457200" indent="-457200" algn="l">
              <a:buAutoNum type="arabicPeriod" startAt="2"/>
            </a:pPr>
            <a:endParaRPr lang="ru-RU" sz="2400" b="1" dirty="0" smtClean="0"/>
          </a:p>
          <a:p>
            <a:pPr algn="l"/>
            <a:r>
              <a:rPr lang="ru-RU" sz="2400" b="1" dirty="0"/>
              <a:t> </a:t>
            </a:r>
            <a:r>
              <a:rPr lang="ru-RU" sz="2400" b="1" dirty="0" smtClean="0"/>
              <a:t>        </a:t>
            </a:r>
            <a:endParaRPr lang="ru-RU" sz="2400" dirty="0" smtClean="0"/>
          </a:p>
          <a:p>
            <a:pPr algn="l"/>
            <a:endParaRPr lang="en-US" sz="2400" dirty="0" smtClean="0"/>
          </a:p>
          <a:p>
            <a:pPr marL="514350" indent="-514350" algn="l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1880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386</TotalTime>
  <Words>154</Words>
  <Application>Microsoft Office PowerPoint</Application>
  <PresentationFormat>Экран (4:3)</PresentationFormat>
  <Paragraphs>55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 АРТ – ТЕХНОЛОГИИ   на уроках изобразительного искусства.  Арт-технология   «Каркасное моделирование». </vt:lpstr>
      <vt:lpstr>Арт-технология -</vt:lpstr>
      <vt:lpstr>           Комплект арт-технологий, применяемых на уроках изобразительного искусства в начальной школе:</vt:lpstr>
      <vt:lpstr>Арт-технология  «Каркасное моделирование» </vt:lpstr>
      <vt:lpstr>Результат применения арт-технологии  «Каркасное моделирование»  на уроках изобразительного искусства  в начальной школе:</vt:lpstr>
      <vt:lpstr>Детские работы  - как результат применения технологии «Каркасное моделирование»  индивидуальные работы.</vt:lpstr>
      <vt:lpstr>Детские работы  - как результат применения технологии «Каркасное моделирование»   коллективная работа.</vt:lpstr>
      <vt:lpstr>Литература: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71</cp:revision>
  <dcterms:created xsi:type="dcterms:W3CDTF">2012-12-08T19:15:42Z</dcterms:created>
  <dcterms:modified xsi:type="dcterms:W3CDTF">2013-01-12T16:59:17Z</dcterms:modified>
</cp:coreProperties>
</file>