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8" r:id="rId5"/>
    <p:sldId id="265" r:id="rId6"/>
    <p:sldId id="259" r:id="rId7"/>
    <p:sldId id="263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2E40A6-06BC-49FB-860E-32987478EDA0}" type="datetimeFigureOut">
              <a:rPr lang="ru-RU" smtClean="0"/>
              <a:t>25.10.2012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37AF90-1C4F-4262-BAEB-8B0787923D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2E40A6-06BC-49FB-860E-32987478EDA0}" type="datetimeFigureOut">
              <a:rPr lang="ru-RU" smtClean="0"/>
              <a:t>25.10.2012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37AF90-1C4F-4262-BAEB-8B0787923D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2E40A6-06BC-49FB-860E-32987478EDA0}" type="datetimeFigureOut">
              <a:rPr lang="ru-RU" smtClean="0"/>
              <a:t>25.10.2012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37AF90-1C4F-4262-BAEB-8B0787923D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2E40A6-06BC-49FB-860E-32987478EDA0}" type="datetimeFigureOut">
              <a:rPr lang="ru-RU" smtClean="0"/>
              <a:t>25.10.2012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37AF90-1C4F-4262-BAEB-8B0787923D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2E40A6-06BC-49FB-860E-32987478EDA0}" type="datetimeFigureOut">
              <a:rPr lang="ru-RU" smtClean="0"/>
              <a:t>25.10.2012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37AF90-1C4F-4262-BAEB-8B0787923D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2E40A6-06BC-49FB-860E-32987478EDA0}" type="datetimeFigureOut">
              <a:rPr lang="ru-RU" smtClean="0"/>
              <a:t>25.10.2012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37AF90-1C4F-4262-BAEB-8B0787923D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2E40A6-06BC-49FB-860E-32987478EDA0}" type="datetimeFigureOut">
              <a:rPr lang="ru-RU" smtClean="0"/>
              <a:t>25.10.2012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37AF90-1C4F-4262-BAEB-8B0787923D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2E40A6-06BC-49FB-860E-32987478EDA0}" type="datetimeFigureOut">
              <a:rPr lang="ru-RU" smtClean="0"/>
              <a:t>25.10.2012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37AF90-1C4F-4262-BAEB-8B0787923D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2E40A6-06BC-49FB-860E-32987478EDA0}" type="datetimeFigureOut">
              <a:rPr lang="ru-RU" smtClean="0"/>
              <a:t>25.10.2012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37AF90-1C4F-4262-BAEB-8B0787923D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2E40A6-06BC-49FB-860E-32987478EDA0}" type="datetimeFigureOut">
              <a:rPr lang="ru-RU" smtClean="0"/>
              <a:t>25.10.2012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37AF90-1C4F-4262-BAEB-8B0787923D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2E40A6-06BC-49FB-860E-32987478EDA0}" type="datetimeFigureOut">
              <a:rPr lang="ru-RU" smtClean="0"/>
              <a:t>25.10.2012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37AF90-1C4F-4262-BAEB-8B0787923D0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92E40A6-06BC-49FB-860E-32987478EDA0}" type="datetimeFigureOut">
              <a:rPr lang="ru-RU" smtClean="0"/>
              <a:t>25.10.2012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E37AF90-1C4F-4262-BAEB-8B0787923D0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070550"/>
            <a:ext cx="7772400" cy="1828800"/>
          </a:xfrm>
        </p:spPr>
        <p:txBody>
          <a:bodyPr/>
          <a:lstStyle/>
          <a:p>
            <a:r>
              <a:rPr lang="ru-RU" dirty="0" smtClean="0"/>
              <a:t>Виды химической связи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660232" y="3685032"/>
            <a:ext cx="1834544" cy="2748768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Работа учителя ГБОУ СОШ №433</a:t>
            </a:r>
          </a:p>
          <a:p>
            <a:r>
              <a:rPr lang="ru-RU" dirty="0" smtClean="0"/>
              <a:t>Аллахвердян Светланы Николаевны</a:t>
            </a:r>
          </a:p>
          <a:p>
            <a:r>
              <a:rPr lang="ru-RU" dirty="0" smtClean="0"/>
              <a:t>Г. </a:t>
            </a:r>
            <a:r>
              <a:rPr lang="ru-RU" smtClean="0"/>
              <a:t>Москва</a:t>
            </a:r>
            <a:endParaRPr lang="ru-RU" dirty="0"/>
          </a:p>
        </p:txBody>
      </p:sp>
      <p:pic>
        <p:nvPicPr>
          <p:cNvPr id="1026" name="Picture 2" descr="C:\Users\user\Downloads\Новая папка\himsv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28" b="10951"/>
          <a:stretch/>
        </p:blipFill>
        <p:spPr bwMode="auto">
          <a:xfrm>
            <a:off x="323528" y="2276871"/>
            <a:ext cx="6120680" cy="4156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813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smtClean="0"/>
              <a:t>$                  </a:t>
            </a:r>
          </a:p>
          <a:p>
            <a:pPr marL="0" indent="0">
              <a:buNone/>
            </a:pPr>
            <a:r>
              <a:rPr lang="ru-RU" sz="5400" dirty="0" smtClean="0"/>
              <a:t>№                    стр.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309776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Ковалентная неполярная связь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       </a:t>
            </a:r>
          </a:p>
          <a:p>
            <a:pPr marL="0" indent="0">
              <a:buNone/>
            </a:pPr>
            <a:r>
              <a:rPr lang="ru-RU" dirty="0" smtClean="0"/>
              <a:t>	</a:t>
            </a:r>
            <a:r>
              <a:rPr lang="en-US" sz="4600" dirty="0" smtClean="0">
                <a:latin typeface="Aharoni" pitchFamily="2" charset="-79"/>
                <a:cs typeface="Aharoni" pitchFamily="2" charset="-79"/>
              </a:rPr>
              <a:t>H </a:t>
            </a:r>
            <a:r>
              <a:rPr lang="ru-RU" sz="4600" dirty="0" smtClean="0">
                <a:cs typeface="Aharoni" pitchFamily="2" charset="-79"/>
              </a:rPr>
              <a:t>:</a:t>
            </a:r>
            <a:r>
              <a:rPr lang="en-US" sz="4600" dirty="0" smtClean="0">
                <a:latin typeface="Aharoni" pitchFamily="2" charset="-79"/>
                <a:cs typeface="Aharoni" pitchFamily="2" charset="-79"/>
              </a:rPr>
              <a:t> H</a:t>
            </a:r>
            <a:r>
              <a:rPr lang="ru-RU" sz="4600" dirty="0" smtClean="0">
                <a:cs typeface="Aharoni" pitchFamily="2" charset="-79"/>
              </a:rPr>
              <a:t> </a:t>
            </a:r>
            <a:r>
              <a:rPr lang="en-US" sz="4600" dirty="0" smtClean="0">
                <a:latin typeface="Aharoni" pitchFamily="2" charset="-79"/>
                <a:cs typeface="Aharoni" pitchFamily="2" charset="-79"/>
              </a:rPr>
              <a:t>                            O</a:t>
            </a:r>
            <a:r>
              <a:rPr lang="ru-RU" sz="4600" dirty="0" smtClean="0">
                <a:latin typeface="Aharoni" pitchFamily="2" charset="-79"/>
                <a:cs typeface="Aharoni" pitchFamily="2" charset="-79"/>
              </a:rPr>
              <a:t>::</a:t>
            </a:r>
            <a:r>
              <a:rPr lang="en-US" sz="4600" dirty="0" smtClean="0">
                <a:latin typeface="Aharoni" pitchFamily="2" charset="-79"/>
                <a:cs typeface="Aharoni" pitchFamily="2" charset="-79"/>
              </a:rPr>
              <a:t>O                  </a:t>
            </a:r>
            <a:r>
              <a:rPr lang="ru-RU" sz="4000" dirty="0" smtClean="0">
                <a:cs typeface="Aharoni" pitchFamily="2" charset="-79"/>
              </a:rPr>
              <a:t>									</a:t>
            </a:r>
            <a:r>
              <a:rPr lang="en-US" sz="4600" dirty="0" smtClean="0">
                <a:cs typeface="Aharoni" pitchFamily="2" charset="-79"/>
              </a:rPr>
              <a:t>H-H</a:t>
            </a:r>
            <a:r>
              <a:rPr lang="ru-RU" sz="4000" dirty="0" smtClean="0"/>
              <a:t>				</a:t>
            </a:r>
            <a:r>
              <a:rPr lang="ru-RU" sz="4600" dirty="0" smtClean="0"/>
              <a:t>	О=О</a:t>
            </a:r>
            <a:r>
              <a:rPr lang="ru-RU" sz="4000" dirty="0" smtClean="0"/>
              <a:t>				</a:t>
            </a:r>
          </a:p>
          <a:p>
            <a:pPr marL="0" indent="0">
              <a:buNone/>
            </a:pPr>
            <a:r>
              <a:rPr lang="ru-RU" dirty="0" smtClean="0"/>
              <a:t>	2,1 =  2,1	                             3,5  =   3,5	 			   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Общая электронная пара не смещена ни к одному атому	</a:t>
            </a:r>
          </a:p>
          <a:p>
            <a:pPr marL="0" indent="0">
              <a:buNone/>
            </a:pPr>
            <a:r>
              <a:rPr lang="ru-RU" sz="4600" dirty="0" smtClean="0"/>
              <a:t>Разница ЭО =0</a:t>
            </a:r>
            <a:r>
              <a:rPr lang="ru-RU" dirty="0" smtClean="0"/>
              <a:t>																						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794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ownloads\Новая папка\nonpolar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20270"/>
            <a:ext cx="8404032" cy="5529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024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Ковалентная полярная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sz="4800" dirty="0" smtClean="0">
                <a:latin typeface="Aharoni" pitchFamily="2" charset="-79"/>
                <a:cs typeface="Aharoni" pitchFamily="2" charset="-79"/>
              </a:rPr>
              <a:t>H </a:t>
            </a:r>
            <a:r>
              <a:rPr lang="ru-RU" sz="4800" dirty="0" smtClean="0">
                <a:cs typeface="Aharoni" pitchFamily="2" charset="-79"/>
              </a:rPr>
              <a:t>:</a:t>
            </a:r>
            <a:r>
              <a:rPr lang="en-US" sz="48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4800" dirty="0" err="1" smtClean="0">
                <a:latin typeface="Aharoni" pitchFamily="2" charset="-79"/>
                <a:cs typeface="Aharoni" pitchFamily="2" charset="-79"/>
              </a:rPr>
              <a:t>Cl</a:t>
            </a:r>
            <a:r>
              <a:rPr lang="en-US" sz="4800" dirty="0" smtClean="0">
                <a:latin typeface="Aharoni" pitchFamily="2" charset="-79"/>
                <a:cs typeface="Aharoni" pitchFamily="2" charset="-79"/>
              </a:rPr>
              <a:t>                    H  </a:t>
            </a:r>
            <a:r>
              <a:rPr lang="en-US" sz="4800" dirty="0">
                <a:latin typeface="Aharoni" pitchFamily="2" charset="-79"/>
                <a:cs typeface="Aharoni" pitchFamily="2" charset="-79"/>
              </a:rPr>
              <a:t>N</a:t>
            </a:r>
            <a:r>
              <a:rPr lang="en-US" sz="4800" dirty="0" smtClean="0">
                <a:latin typeface="Aharoni" pitchFamily="2" charset="-79"/>
                <a:cs typeface="Aharoni" pitchFamily="2" charset="-79"/>
              </a:rPr>
              <a:t>  H                                     </a:t>
            </a:r>
            <a:endParaRPr lang="en-US" sz="4400" dirty="0" smtClean="0">
              <a:latin typeface="Aharoni" pitchFamily="2" charset="-79"/>
              <a:cs typeface="Aharoni" pitchFamily="2" charset="-79"/>
            </a:endParaRPr>
          </a:p>
          <a:p>
            <a:pPr marL="0" indent="0">
              <a:buNone/>
            </a:pPr>
            <a:r>
              <a:rPr lang="en-US" dirty="0" smtClean="0"/>
              <a:t>      2</a:t>
            </a:r>
            <a:r>
              <a:rPr lang="ru-RU" dirty="0" smtClean="0"/>
              <a:t>,1</a:t>
            </a:r>
            <a:r>
              <a:rPr lang="en-US" dirty="0" smtClean="0"/>
              <a:t> &lt;   </a:t>
            </a:r>
            <a:r>
              <a:rPr lang="ru-RU" dirty="0"/>
              <a:t>3</a:t>
            </a:r>
            <a:r>
              <a:rPr lang="en-US" dirty="0" smtClean="0"/>
              <a:t>                                 </a:t>
            </a:r>
            <a:r>
              <a:rPr lang="ru-RU" dirty="0" smtClean="0"/>
              <a:t>             </a:t>
            </a:r>
            <a:endParaRPr lang="en-US" dirty="0" smtClean="0"/>
          </a:p>
          <a:p>
            <a:pPr marL="0" indent="0">
              <a:buNone/>
            </a:pPr>
            <a:r>
              <a:rPr lang="en-US" sz="44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4400" dirty="0" smtClean="0">
                <a:latin typeface="Aharoni" pitchFamily="2" charset="-79"/>
                <a:cs typeface="Aharoni" pitchFamily="2" charset="-79"/>
              </a:rPr>
              <a:t>                                        H</a:t>
            </a:r>
            <a:r>
              <a:rPr lang="ru-RU" sz="4400" dirty="0" smtClean="0">
                <a:cs typeface="Aharoni" pitchFamily="2" charset="-79"/>
              </a:rPr>
              <a:t> </a:t>
            </a:r>
            <a:r>
              <a:rPr lang="ru-RU" dirty="0" smtClean="0"/>
              <a:t>  </a:t>
            </a:r>
            <a:r>
              <a:rPr lang="en-US" dirty="0" smtClean="0"/>
              <a:t>        </a:t>
            </a:r>
            <a:r>
              <a:rPr lang="ru-RU" dirty="0" smtClean="0"/>
              <a:t>    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en-US" sz="3600" dirty="0" smtClean="0"/>
              <a:t>H   </a:t>
            </a:r>
            <a:r>
              <a:rPr lang="en-US" sz="3600" dirty="0" err="1" smtClean="0"/>
              <a:t>Cl</a:t>
            </a:r>
            <a:r>
              <a:rPr lang="en-US" sz="3600" dirty="0" smtClean="0"/>
              <a:t>                     </a:t>
            </a:r>
            <a:r>
              <a:rPr lang="en-US" dirty="0" smtClean="0"/>
              <a:t>2</a:t>
            </a:r>
            <a:r>
              <a:rPr lang="ru-RU" dirty="0" smtClean="0"/>
              <a:t>,1    </a:t>
            </a:r>
            <a:r>
              <a:rPr lang="en-US" dirty="0" smtClean="0"/>
              <a:t>&lt;</a:t>
            </a:r>
            <a:r>
              <a:rPr lang="ru-RU" dirty="0" smtClean="0"/>
              <a:t>     3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Общая электронная пара смещена к более электроотрицательному элементу</a:t>
            </a:r>
          </a:p>
          <a:p>
            <a:pPr marL="0" indent="0">
              <a:buNone/>
            </a:pPr>
            <a:r>
              <a:rPr lang="ru-RU" sz="3900" dirty="0" smtClean="0"/>
              <a:t>Разница ЭО </a:t>
            </a:r>
            <a:r>
              <a:rPr lang="en-US" sz="3900" dirty="0" smtClean="0"/>
              <a:t>&lt;</a:t>
            </a:r>
            <a:r>
              <a:rPr lang="ru-RU" sz="3900" dirty="0" smtClean="0"/>
              <a:t>1,7</a:t>
            </a:r>
            <a:endParaRPr lang="en-US" sz="3900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2051720" y="2891732"/>
            <a:ext cx="244602" cy="1211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6229739" y="1124744"/>
            <a:ext cx="288032" cy="1756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 rot="11006195">
            <a:off x="6933205" y="1134190"/>
            <a:ext cx="321642" cy="2153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 rot="16047884">
            <a:off x="6624749" y="1572763"/>
            <a:ext cx="228393" cy="205307"/>
          </a:xfrm>
          <a:prstGeom prst="rightArrow">
            <a:avLst>
              <a:gd name="adj1" fmla="val 50000"/>
              <a:gd name="adj2" fmla="val 37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677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ownloads\Новая папка\polar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6884"/>
            <a:ext cx="8352928" cy="5542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541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157192"/>
            <a:ext cx="8183880" cy="877848"/>
          </a:xfrm>
        </p:spPr>
        <p:txBody>
          <a:bodyPr/>
          <a:lstStyle/>
          <a:p>
            <a:r>
              <a:rPr lang="ru-RU" dirty="0" smtClean="0"/>
              <a:t>Ионная связь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42864"/>
          </a:xfrm>
        </p:spPr>
        <p:txBody>
          <a:bodyPr>
            <a:normAutofit fontScale="92500"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</a:t>
            </a:r>
            <a:r>
              <a:rPr lang="ru-RU" dirty="0" smtClean="0"/>
              <a:t>е</a:t>
            </a:r>
            <a:r>
              <a:rPr lang="en-US" dirty="0" smtClean="0"/>
              <a:t>                                 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sz="4000" dirty="0" smtClean="0">
                <a:latin typeface="Aharoni" pitchFamily="2" charset="-79"/>
                <a:cs typeface="Aharoni" pitchFamily="2" charset="-79"/>
              </a:rPr>
              <a:t>Na</a:t>
            </a:r>
            <a:r>
              <a:rPr lang="en-US" sz="4000" dirty="0" smtClean="0"/>
              <a:t>       </a:t>
            </a:r>
            <a:r>
              <a:rPr lang="ru-RU" sz="4000" dirty="0" smtClean="0">
                <a:cs typeface="Aharoni" pitchFamily="2" charset="-79"/>
              </a:rPr>
              <a:t>С</a:t>
            </a:r>
            <a:r>
              <a:rPr lang="en-US" sz="4000" dirty="0">
                <a:latin typeface="Aharoni" pitchFamily="2" charset="-79"/>
                <a:cs typeface="Aharoni" pitchFamily="2" charset="-79"/>
              </a:rPr>
              <a:t>l</a:t>
            </a:r>
            <a:r>
              <a:rPr lang="en-US" sz="4000" dirty="0" smtClean="0">
                <a:latin typeface="Aharoni" pitchFamily="2" charset="-79"/>
                <a:cs typeface="Aharoni" pitchFamily="2" charset="-79"/>
              </a:rPr>
              <a:t>               Ba       I</a:t>
            </a:r>
            <a:endParaRPr lang="ru-RU" sz="4000" dirty="0" smtClean="0">
              <a:cs typeface="Aharoni" pitchFamily="2" charset="-79"/>
            </a:endParaRPr>
          </a:p>
          <a:p>
            <a:pPr marL="0" indent="0">
              <a:buNone/>
            </a:pPr>
            <a:r>
              <a:rPr lang="ru-RU" sz="4000" dirty="0"/>
              <a:t> </a:t>
            </a:r>
            <a:r>
              <a:rPr lang="ru-RU" sz="4000" dirty="0" smtClean="0"/>
              <a:t>     </a:t>
            </a:r>
            <a:r>
              <a:rPr lang="ru-RU" dirty="0" smtClean="0"/>
              <a:t>0,9    </a:t>
            </a:r>
            <a:r>
              <a:rPr lang="en-US" dirty="0" smtClean="0"/>
              <a:t>&lt;</a:t>
            </a:r>
            <a:r>
              <a:rPr lang="ru-RU" dirty="0" smtClean="0"/>
              <a:t>     3</a:t>
            </a:r>
            <a:r>
              <a:rPr lang="en-US" dirty="0" smtClean="0"/>
              <a:t>		</a:t>
            </a:r>
            <a:r>
              <a:rPr lang="ru-RU" dirty="0" smtClean="0"/>
              <a:t> </a:t>
            </a:r>
            <a:r>
              <a:rPr lang="en-US" dirty="0" smtClean="0"/>
              <a:t>0</a:t>
            </a:r>
            <a:r>
              <a:rPr lang="ru-RU" dirty="0" smtClean="0"/>
              <a:t>,8     </a:t>
            </a:r>
            <a:r>
              <a:rPr lang="en-US" dirty="0" smtClean="0"/>
              <a:t>&lt;</a:t>
            </a:r>
            <a:r>
              <a:rPr lang="ru-RU" dirty="0" smtClean="0"/>
              <a:t>     2,6                           </a:t>
            </a:r>
            <a:r>
              <a:rPr lang="en-US" dirty="0" smtClean="0"/>
              <a:t>		</a:t>
            </a:r>
            <a:r>
              <a:rPr lang="en-US" dirty="0"/>
              <a:t>+</a:t>
            </a:r>
            <a:r>
              <a:rPr lang="en-US" dirty="0" smtClean="0"/>
              <a:t>	-			        </a:t>
            </a:r>
            <a:r>
              <a:rPr lang="ru-RU" dirty="0" smtClean="0"/>
              <a:t>+2  -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sz="3500" dirty="0" smtClean="0"/>
              <a:t>Na	 </a:t>
            </a:r>
            <a:r>
              <a:rPr lang="en-US" sz="3500" dirty="0" err="1" smtClean="0"/>
              <a:t>Cl</a:t>
            </a:r>
            <a:r>
              <a:rPr lang="en-US" sz="3500" dirty="0" smtClean="0"/>
              <a:t>                         Ba  I</a:t>
            </a:r>
          </a:p>
          <a:p>
            <a:pPr marL="0" indent="0">
              <a:buNone/>
            </a:pPr>
            <a:r>
              <a:rPr lang="ru-RU" dirty="0" smtClean="0"/>
              <a:t>общая электронная пара полностью смещена к более электроотрицательному атому</a:t>
            </a:r>
          </a:p>
          <a:p>
            <a:pPr marL="0" indent="0">
              <a:buNone/>
            </a:pPr>
            <a:r>
              <a:rPr lang="ru-RU" sz="3900" dirty="0" smtClean="0"/>
              <a:t>Разница ЭО   </a:t>
            </a:r>
            <a:r>
              <a:rPr lang="en-US" sz="3900" dirty="0" smtClean="0"/>
              <a:t>&gt;</a:t>
            </a:r>
            <a:r>
              <a:rPr lang="ru-RU" sz="3900" dirty="0" smtClean="0"/>
              <a:t>   1,7</a:t>
            </a:r>
            <a:endParaRPr lang="ru-RU" sz="3900" dirty="0"/>
          </a:p>
        </p:txBody>
      </p:sp>
      <p:sp>
        <p:nvSpPr>
          <p:cNvPr id="4" name="Выгнутая вверх стрелка 3"/>
          <p:cNvSpPr/>
          <p:nvPr/>
        </p:nvSpPr>
        <p:spPr>
          <a:xfrm>
            <a:off x="2051720" y="1377671"/>
            <a:ext cx="946154" cy="25774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Выгнутая вверх стрелка 4"/>
          <p:cNvSpPr/>
          <p:nvPr/>
        </p:nvSpPr>
        <p:spPr>
          <a:xfrm>
            <a:off x="6084168" y="1395459"/>
            <a:ext cx="1008112" cy="25046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0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Новая папка\ionic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280" y="404664"/>
            <a:ext cx="8442192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581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Сравнение видов химической связи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1328475"/>
              </p:ext>
            </p:extLst>
          </p:nvPr>
        </p:nvGraphicFramePr>
        <p:xfrm>
          <a:off x="503238" y="530225"/>
          <a:ext cx="8183564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5891"/>
                <a:gridCol w="2045891"/>
                <a:gridCol w="2045891"/>
                <a:gridCol w="2045891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Ковалентная неполярная</a:t>
                      </a:r>
                      <a:endParaRPr lang="ru-RU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Ковалентная полярная</a:t>
                      </a:r>
                      <a:endParaRPr lang="ru-RU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ионная</a:t>
                      </a:r>
                      <a:endParaRPr lang="ru-RU" dirty="0"/>
                    </a:p>
                  </a:txBody>
                  <a:tcPr marL="90928" marR="9092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Смещение электронной пары</a:t>
                      </a:r>
                      <a:endParaRPr lang="ru-RU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нет</a:t>
                      </a:r>
                      <a:endParaRPr lang="ru-RU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Есть , частичная</a:t>
                      </a:r>
                      <a:endParaRPr lang="ru-RU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Есть, полная</a:t>
                      </a:r>
                      <a:endParaRPr lang="ru-RU" dirty="0"/>
                    </a:p>
                  </a:txBody>
                  <a:tcPr marL="90928" marR="9092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Какими элементами образована</a:t>
                      </a:r>
                      <a:endParaRPr lang="ru-RU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Одинаковыми атомами неметаллов</a:t>
                      </a:r>
                      <a:endParaRPr lang="ru-RU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Разными атомами неметаллов</a:t>
                      </a:r>
                      <a:endParaRPr lang="ru-RU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Атомами металла и неметалла</a:t>
                      </a:r>
                      <a:endParaRPr lang="ru-RU" dirty="0"/>
                    </a:p>
                  </a:txBody>
                  <a:tcPr marL="90928" marR="9092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Разница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электроотрицательности</a:t>
                      </a:r>
                      <a:endParaRPr lang="ru-RU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r>
                        <a:rPr lang="en-US" dirty="0" smtClean="0"/>
                        <a:t>&lt;</a:t>
                      </a:r>
                      <a:r>
                        <a:rPr lang="ru-RU" dirty="0" smtClean="0"/>
                        <a:t>  1,7</a:t>
                      </a:r>
                      <a:endParaRPr lang="ru-RU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r>
                        <a:rPr lang="en-US" dirty="0" smtClean="0"/>
                        <a:t>&gt;</a:t>
                      </a:r>
                      <a:r>
                        <a:rPr lang="ru-RU" dirty="0" smtClean="0"/>
                        <a:t> 1,7</a:t>
                      </a:r>
                      <a:endParaRPr lang="ru-RU" dirty="0"/>
                    </a:p>
                  </a:txBody>
                  <a:tcPr marL="90928" marR="9092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примеры</a:t>
                      </a:r>
                      <a:endParaRPr lang="ru-RU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sz="3200" dirty="0" smtClean="0"/>
                        <a:t>H</a:t>
                      </a:r>
                      <a:r>
                        <a:rPr lang="en-US" dirty="0" smtClean="0"/>
                        <a:t>2   </a:t>
                      </a:r>
                      <a:r>
                        <a:rPr lang="en-US" sz="3200" dirty="0" smtClean="0"/>
                        <a:t>Cl</a:t>
                      </a:r>
                      <a:r>
                        <a:rPr lang="en-US" dirty="0" smtClean="0"/>
                        <a:t>2       </a:t>
                      </a:r>
                      <a:r>
                        <a:rPr lang="en-US" sz="3200" dirty="0" smtClean="0"/>
                        <a:t>O</a:t>
                      </a:r>
                      <a:r>
                        <a:rPr lang="en-US" dirty="0" smtClean="0"/>
                        <a:t>3</a:t>
                      </a:r>
                      <a:endParaRPr lang="ru-RU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HCl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dirty="0" smtClean="0"/>
                        <a:t>     </a:t>
                      </a:r>
                      <a:r>
                        <a:rPr lang="en-US" sz="3200" dirty="0" smtClean="0"/>
                        <a:t>H</a:t>
                      </a:r>
                      <a:r>
                        <a:rPr lang="en-US" dirty="0" smtClean="0"/>
                        <a:t>2</a:t>
                      </a:r>
                      <a:r>
                        <a:rPr lang="en-US" sz="3200" dirty="0" smtClean="0"/>
                        <a:t>O</a:t>
                      </a:r>
                      <a:r>
                        <a:rPr lang="en-US" dirty="0" smtClean="0"/>
                        <a:t>    </a:t>
                      </a:r>
                      <a:r>
                        <a:rPr lang="en-US" sz="3200" dirty="0" smtClean="0"/>
                        <a:t>NH</a:t>
                      </a:r>
                      <a:r>
                        <a:rPr lang="en-US" dirty="0" smtClean="0"/>
                        <a:t>3</a:t>
                      </a:r>
                      <a:endParaRPr lang="ru-RU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CaCl</a:t>
                      </a:r>
                      <a:r>
                        <a:rPr lang="en-US" dirty="0" smtClean="0"/>
                        <a:t>2    </a:t>
                      </a:r>
                      <a:r>
                        <a:rPr lang="en-US" sz="3200" dirty="0" smtClean="0"/>
                        <a:t>KF</a:t>
                      </a:r>
                      <a:endParaRPr lang="ru-RU" sz="3200" dirty="0"/>
                    </a:p>
                  </a:txBody>
                  <a:tcPr marL="90928" marR="90928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646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 используя значения электрооторицательности определите тип связи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en-US" sz="4000" dirty="0" err="1" smtClean="0"/>
              <a:t>NaI</a:t>
            </a:r>
            <a:r>
              <a:rPr lang="en-US" sz="4000" dirty="0" smtClean="0"/>
              <a:t>           PCl</a:t>
            </a:r>
            <a:r>
              <a:rPr lang="en-US" sz="2800" dirty="0" smtClean="0"/>
              <a:t>5 </a:t>
            </a:r>
            <a:r>
              <a:rPr lang="en-US" sz="4000" dirty="0" smtClean="0"/>
              <a:t>         Br</a:t>
            </a:r>
            <a:r>
              <a:rPr lang="en-US" dirty="0" smtClean="0"/>
              <a:t>2       </a:t>
            </a:r>
            <a:r>
              <a:rPr lang="en-US" sz="4000" dirty="0" smtClean="0"/>
              <a:t>CO</a:t>
            </a:r>
            <a:r>
              <a:rPr lang="en-US" dirty="0" smtClean="0"/>
              <a:t>2</a:t>
            </a:r>
          </a:p>
          <a:p>
            <a:pPr marL="0" indent="0">
              <a:buNone/>
            </a:pPr>
            <a:r>
              <a:rPr lang="en-US" sz="4000" dirty="0" smtClean="0"/>
              <a:t>Li</a:t>
            </a:r>
            <a:r>
              <a:rPr lang="en-US" dirty="0" smtClean="0"/>
              <a:t>2</a:t>
            </a:r>
            <a:r>
              <a:rPr lang="en-US" sz="4000" dirty="0" smtClean="0"/>
              <a:t>S</a:t>
            </a:r>
            <a:r>
              <a:rPr lang="en-US" dirty="0" smtClean="0"/>
              <a:t>              </a:t>
            </a:r>
            <a:r>
              <a:rPr lang="en-US" sz="4000" dirty="0" smtClean="0"/>
              <a:t>S</a:t>
            </a:r>
            <a:r>
              <a:rPr lang="en-US" sz="2800" dirty="0" smtClean="0"/>
              <a:t>8</a:t>
            </a:r>
            <a:r>
              <a:rPr lang="en-US" dirty="0" smtClean="0"/>
              <a:t>            </a:t>
            </a:r>
            <a:r>
              <a:rPr lang="en-US" sz="4000" dirty="0" smtClean="0"/>
              <a:t>KI</a:t>
            </a:r>
            <a:r>
              <a:rPr lang="ru-RU" sz="4000" dirty="0" smtClean="0"/>
              <a:t> </a:t>
            </a:r>
            <a:endParaRPr lang="en-US" sz="4000" dirty="0" smtClean="0"/>
          </a:p>
          <a:p>
            <a:pPr marL="0" indent="0">
              <a:buNone/>
            </a:pPr>
            <a:r>
              <a:rPr lang="ru-RU" sz="4000" dirty="0" smtClean="0"/>
              <a:t>Проверьте, используя таблицу ЭО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24419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94</TotalTime>
  <Words>147</Words>
  <Application>Microsoft Office PowerPoint</Application>
  <PresentationFormat>Экран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Виды химической связи</vt:lpstr>
      <vt:lpstr>Ковалентная неполярная связь</vt:lpstr>
      <vt:lpstr>Презентация PowerPoint</vt:lpstr>
      <vt:lpstr>Ковалентная полярная</vt:lpstr>
      <vt:lpstr>Презентация PowerPoint</vt:lpstr>
      <vt:lpstr>Ионная связь</vt:lpstr>
      <vt:lpstr>Презентация PowerPoint</vt:lpstr>
      <vt:lpstr>Сравнение видов химической связи</vt:lpstr>
      <vt:lpstr>Не используя значения электрооторицательности определите тип связи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Виды химической связи</dc:title>
  <dc:creator>user</dc:creator>
  <cp:lastModifiedBy>user</cp:lastModifiedBy>
  <cp:revision>16</cp:revision>
  <dcterms:created xsi:type="dcterms:W3CDTF">2012-09-26T16:06:49Z</dcterms:created>
  <dcterms:modified xsi:type="dcterms:W3CDTF">2012-10-25T16:39:44Z</dcterms:modified>
</cp:coreProperties>
</file>