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285860"/>
            <a:ext cx="7772400" cy="1470025"/>
          </a:xfrm>
        </p:spPr>
        <p:txBody>
          <a:bodyPr/>
          <a:lstStyle>
            <a:lvl1pPr>
              <a:defRPr>
                <a:solidFill>
                  <a:srgbClr val="EF2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285749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070665"/>
      </p:ext>
    </p:extLst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56A9E-E99D-43FF-B48D-6D24B7CB1B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D5EDE-E476-4F38-9DBC-5CB1BD3213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445131"/>
      </p:ext>
    </p:extLst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513978"/>
      </p:ext>
    </p:extLst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19D72-2F4E-4721-8B04-D0F1B98AD07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66B44-D12D-4AFB-AEF9-FB0E4465CA4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551555"/>
      </p:ext>
    </p:extLst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55F5D-C556-433E-8717-738B3BCF3D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58BBD-13DC-43CB-8606-B557766E1B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373959"/>
      </p:ext>
    </p:extLst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D0E57-AD81-4759-BECA-D5A04BBC46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42381-DDFD-4B97-9027-DDCAC120ABA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910358"/>
      </p:ext>
    </p:extLst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3417A-40F3-4AE5-A142-6A5127B8882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DAC74-6323-4895-93EC-C58C7076A08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670493"/>
      </p:ext>
    </p:extLst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46572-46DA-43C6-B865-B02F1996F7E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5ED20-FE5A-4A04-8C66-0206F0BEB07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248006"/>
      </p:ext>
    </p:extLst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02B01-C467-43BB-8F38-67D6890698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2B063-8B32-46D4-87F7-AD2A5C4C9F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047553"/>
      </p:ext>
    </p:extLst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AFAE9-5EC2-45F1-B0D9-D4AD2B1FFE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9984C-838F-4EF0-9652-3D22903258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478133"/>
      </p:ext>
    </p:extLst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9CBD3D-6769-4F6E-8BD1-7A96A7FDECD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7FEF26-CA9E-45F7-8010-D92ED67F100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435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slow">
    <p:newsfla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u="sng" kern="1200">
          <a:solidFill>
            <a:srgbClr val="EF2D69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Print" pitchFamily="2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5pPr>
      <a:lvl6pPr marL="457200" algn="ctr" rtl="0" fontAlgn="base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6pPr>
      <a:lvl7pPr marL="914400" algn="ctr" rtl="0" fontAlgn="base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7pPr>
      <a:lvl8pPr marL="1371600" algn="ctr" rtl="0" fontAlgn="base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8pPr>
      <a:lvl9pPr marL="1828800" algn="ctr" rtl="0" fontAlgn="base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F2DCDB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F2DCDB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F2DCDB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2DCDB"/>
          </a:solidFill>
          <a:latin typeface="Segoe UI" pitchFamily="34" charset="0"/>
          <a:ea typeface="+mn-ea"/>
          <a:cs typeface="Segoe U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F2DCDB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84;&#1091;&#1079;&#1099;&#1082;&#1072;\boyarskii_mihail_-_lanfren-lanfra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3" descr="0_5432_c77dc761_XL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928813"/>
            <a:ext cx="8229600" cy="261461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Среди весенних первых дней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Марта всех дороже.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всей земле, для всех людей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Весна и женщины похожи.</a:t>
            </a:r>
            <a:endParaRPr lang="ru-RU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boyarskii_mihail_-_lanfren-lanfr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786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23765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2953808" cy="383164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Диана!</a:t>
            </a:r>
            <a:endParaRPr lang="ru-RU" b="1" dirty="0"/>
          </a:p>
        </p:txBody>
      </p:sp>
      <p:pic>
        <p:nvPicPr>
          <p:cNvPr id="18436" name="Рисунок 11" descr="71180852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7591">
            <a:off x="6161088" y="-33338"/>
            <a:ext cx="313055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Рисунок 13" descr="71180852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49422">
            <a:off x="6326188" y="4902200"/>
            <a:ext cx="3128962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Прямоугольник 6"/>
          <p:cNvSpPr>
            <a:spLocks noChangeArrowheads="1"/>
          </p:cNvSpPr>
          <p:nvPr/>
        </p:nvSpPr>
        <p:spPr bwMode="auto">
          <a:xfrm>
            <a:off x="4859338" y="260350"/>
            <a:ext cx="4159250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Monotype Corsiva" pitchFamily="66" charset="0"/>
              </a:rPr>
              <a:t>Знаешь толк в последней моде:</a:t>
            </a:r>
            <a:br>
              <a:rPr lang="ru-RU" b="1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b="1">
                <a:solidFill>
                  <a:schemeClr val="bg1"/>
                </a:solidFill>
                <a:latin typeface="Monotype Corsiva" pitchFamily="66" charset="0"/>
              </a:rPr>
              <a:t>Кольца, бусы, парики...</a:t>
            </a:r>
            <a:br>
              <a:rPr lang="ru-RU" b="1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b="1">
                <a:solidFill>
                  <a:schemeClr val="bg1"/>
                </a:solidFill>
                <a:latin typeface="Monotype Corsiva" pitchFamily="66" charset="0"/>
              </a:rPr>
              <a:t>Даже если на природе,</a:t>
            </a:r>
            <a:br>
              <a:rPr lang="ru-RU" b="1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b="1">
                <a:solidFill>
                  <a:schemeClr val="bg1"/>
                </a:solidFill>
                <a:latin typeface="Monotype Corsiva" pitchFamily="66" charset="0"/>
              </a:rPr>
              <a:t>Обожаешь каблуки.</a:t>
            </a:r>
            <a:br>
              <a:rPr lang="ru-RU" b="1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b="1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b="1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b="1">
                <a:solidFill>
                  <a:schemeClr val="bg1"/>
                </a:solidFill>
                <a:latin typeface="Monotype Corsiva" pitchFamily="66" charset="0"/>
              </a:rPr>
              <a:t>Ты не ходишь в школьной форме,</a:t>
            </a:r>
            <a:br>
              <a:rPr lang="ru-RU" b="1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b="1">
                <a:solidFill>
                  <a:schemeClr val="bg1"/>
                </a:solidFill>
                <a:latin typeface="Monotype Corsiva" pitchFamily="66" charset="0"/>
              </a:rPr>
              <a:t>От нее тебя тошнит. </a:t>
            </a:r>
            <a:br>
              <a:rPr lang="ru-RU" b="1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b="1">
                <a:solidFill>
                  <a:schemeClr val="bg1"/>
                </a:solidFill>
                <a:latin typeface="Monotype Corsiva" pitchFamily="66" charset="0"/>
              </a:rPr>
              <a:t>Босоножки на платформе,</a:t>
            </a:r>
            <a:br>
              <a:rPr lang="ru-RU" b="1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b="1">
                <a:solidFill>
                  <a:schemeClr val="bg1"/>
                </a:solidFill>
                <a:latin typeface="Monotype Corsiva" pitchFamily="66" charset="0"/>
              </a:rPr>
              <a:t>Джинсы, топ - вот это вид!</a:t>
            </a:r>
            <a:br>
              <a:rPr lang="ru-RU" b="1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b="1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b="1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b="1">
                <a:solidFill>
                  <a:schemeClr val="bg1"/>
                </a:solidFill>
                <a:latin typeface="Monotype Corsiva" pitchFamily="66" charset="0"/>
              </a:rPr>
              <a:t>Любишь модненький журнальчик</a:t>
            </a:r>
            <a:br>
              <a:rPr lang="ru-RU" b="1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b="1">
                <a:solidFill>
                  <a:schemeClr val="bg1"/>
                </a:solidFill>
                <a:latin typeface="Monotype Corsiva" pitchFamily="66" charset="0"/>
              </a:rPr>
              <a:t>На уроке полистать,</a:t>
            </a:r>
            <a:br>
              <a:rPr lang="ru-RU" b="1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b="1">
                <a:solidFill>
                  <a:schemeClr val="bg1"/>
                </a:solidFill>
                <a:latin typeface="Monotype Corsiva" pitchFamily="66" charset="0"/>
              </a:rPr>
              <a:t>А совсем устанет пальчик -</a:t>
            </a:r>
            <a:br>
              <a:rPr lang="ru-RU" b="1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b="1">
                <a:solidFill>
                  <a:schemeClr val="bg1"/>
                </a:solidFill>
                <a:latin typeface="Monotype Corsiva" pitchFamily="66" charset="0"/>
              </a:rPr>
              <a:t>Можно руку поднимать.</a:t>
            </a:r>
            <a:br>
              <a:rPr lang="ru-RU" b="1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b="1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b="1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b="1">
                <a:solidFill>
                  <a:schemeClr val="bg1"/>
                </a:solidFill>
                <a:latin typeface="Monotype Corsiva" pitchFamily="66" charset="0"/>
              </a:rPr>
              <a:t>"Я ж еще не выходила</a:t>
            </a:r>
            <a:br>
              <a:rPr lang="ru-RU" b="1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b="1">
                <a:solidFill>
                  <a:schemeClr val="bg1"/>
                </a:solidFill>
                <a:latin typeface="Monotype Corsiva" pitchFamily="66" charset="0"/>
              </a:rPr>
              <a:t>В новой кофточке к доске.</a:t>
            </a:r>
            <a:br>
              <a:rPr lang="ru-RU" b="1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b="1">
                <a:solidFill>
                  <a:schemeClr val="bg1"/>
                </a:solidFill>
                <a:latin typeface="Monotype Corsiva" pitchFamily="66" charset="0"/>
              </a:rPr>
              <a:t>Лишь вчера ее купила</a:t>
            </a:r>
            <a:br>
              <a:rPr lang="ru-RU" b="1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b="1">
                <a:solidFill>
                  <a:schemeClr val="bg1"/>
                </a:solidFill>
                <a:latin typeface="Monotype Corsiva" pitchFamily="66" charset="0"/>
              </a:rPr>
              <a:t>В супермодном бутике!"</a:t>
            </a:r>
            <a:endParaRPr lang="ru-RU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587305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err="1" smtClean="0"/>
              <a:t>Айсылу</a:t>
            </a:r>
            <a:r>
              <a:rPr lang="ru-RU" b="1" dirty="0" smtClean="0"/>
              <a:t>!</a:t>
            </a:r>
            <a:endParaRPr lang="ru-RU" b="1" dirty="0"/>
          </a:p>
        </p:txBody>
      </p:sp>
      <p:sp>
        <p:nvSpPr>
          <p:cNvPr id="19459" name="Содержимое 5"/>
          <p:cNvSpPr>
            <a:spLocks noGrp="1"/>
          </p:cNvSpPr>
          <p:nvPr>
            <p:ph sz="quarter" idx="4"/>
          </p:nvPr>
        </p:nvSpPr>
        <p:spPr>
          <a:xfrm>
            <a:off x="4859338" y="1700213"/>
            <a:ext cx="3971925" cy="39211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b="1" smtClean="0">
                <a:latin typeface="Monotype Corsiva" pitchFamily="66" charset="0"/>
              </a:rPr>
              <a:t/>
            </a:r>
            <a:br>
              <a:rPr lang="ru-RU" sz="2000" b="1" smtClean="0">
                <a:latin typeface="Monotype Corsiva" pitchFamily="66" charset="0"/>
              </a:rPr>
            </a:br>
            <a:r>
              <a:rPr lang="ru-RU" b="1" smtClean="0">
                <a:latin typeface="Monotype Corsiva" pitchFamily="66" charset="0"/>
              </a:rPr>
              <a:t>Целый вечер у экрана</a:t>
            </a:r>
            <a:br>
              <a:rPr lang="ru-RU" b="1" smtClean="0">
                <a:latin typeface="Monotype Corsiva" pitchFamily="66" charset="0"/>
              </a:rPr>
            </a:br>
            <a:r>
              <a:rPr lang="ru-RU" b="1" smtClean="0">
                <a:latin typeface="Monotype Corsiva" pitchFamily="66" charset="0"/>
              </a:rPr>
              <a:t>Диск за диском достает.</a:t>
            </a:r>
            <a:br>
              <a:rPr lang="ru-RU" b="1" smtClean="0">
                <a:latin typeface="Monotype Corsiva" pitchFamily="66" charset="0"/>
              </a:rPr>
            </a:br>
            <a:r>
              <a:rPr lang="ru-RU" b="1" smtClean="0">
                <a:latin typeface="Monotype Corsiva" pitchFamily="66" charset="0"/>
              </a:rPr>
              <a:t>Да, бабулю-телемана</a:t>
            </a:r>
            <a:br>
              <a:rPr lang="ru-RU" b="1" smtClean="0">
                <a:latin typeface="Monotype Corsiva" pitchFamily="66" charset="0"/>
              </a:rPr>
            </a:br>
            <a:r>
              <a:rPr lang="ru-RU" b="1" smtClean="0">
                <a:latin typeface="Monotype Corsiva" pitchFamily="66" charset="0"/>
              </a:rPr>
              <a:t>Переплюнет, вот дает!</a:t>
            </a:r>
            <a:br>
              <a:rPr lang="ru-RU" b="1" smtClean="0">
                <a:latin typeface="Monotype Corsiva" pitchFamily="66" charset="0"/>
              </a:rPr>
            </a:br>
            <a:r>
              <a:rPr lang="ru-RU" b="1" smtClean="0">
                <a:latin typeface="Monotype Corsiva" pitchFamily="66" charset="0"/>
              </a:rPr>
              <a:t/>
            </a:r>
            <a:br>
              <a:rPr lang="ru-RU" b="1" smtClean="0">
                <a:latin typeface="Monotype Corsiva" pitchFamily="66" charset="0"/>
              </a:rPr>
            </a:br>
            <a:r>
              <a:rPr lang="ru-RU" b="1" smtClean="0">
                <a:latin typeface="Monotype Corsiva" pitchFamily="66" charset="0"/>
              </a:rPr>
              <a:t>Ей еще бы научиться</a:t>
            </a:r>
            <a:br>
              <a:rPr lang="ru-RU" b="1" smtClean="0">
                <a:latin typeface="Monotype Corsiva" pitchFamily="66" charset="0"/>
              </a:rPr>
            </a:br>
            <a:r>
              <a:rPr lang="ru-RU" b="1" smtClean="0">
                <a:latin typeface="Monotype Corsiva" pitchFamily="66" charset="0"/>
              </a:rPr>
              <a:t>На гитаре подбирать.</a:t>
            </a:r>
            <a:br>
              <a:rPr lang="ru-RU" b="1" smtClean="0">
                <a:latin typeface="Monotype Corsiva" pitchFamily="66" charset="0"/>
              </a:rPr>
            </a:br>
            <a:r>
              <a:rPr lang="ru-RU" b="1" smtClean="0">
                <a:latin typeface="Monotype Corsiva" pitchFamily="66" charset="0"/>
              </a:rPr>
              <a:t>Сможет в группу попроситься</a:t>
            </a:r>
            <a:br>
              <a:rPr lang="ru-RU" b="1" smtClean="0">
                <a:latin typeface="Monotype Corsiva" pitchFamily="66" charset="0"/>
              </a:rPr>
            </a:br>
            <a:r>
              <a:rPr lang="ru-RU" b="1" smtClean="0">
                <a:latin typeface="Monotype Corsiva" pitchFamily="66" charset="0"/>
              </a:rPr>
              <a:t>И шестой солисткой стать!</a:t>
            </a:r>
            <a:br>
              <a:rPr lang="ru-RU" b="1" smtClean="0">
                <a:latin typeface="Monotype Corsiva" pitchFamily="66" charset="0"/>
              </a:rPr>
            </a:br>
            <a:r>
              <a:rPr lang="ru-RU" smtClean="0">
                <a:latin typeface="Monotype Corsiva" pitchFamily="66" charset="0"/>
              </a:rPr>
              <a:t/>
            </a:r>
            <a:br>
              <a:rPr lang="ru-RU" smtClean="0">
                <a:latin typeface="Monotype Corsiva" pitchFamily="66" charset="0"/>
              </a:rPr>
            </a:br>
            <a:endParaRPr lang="ru-RU" smtClean="0">
              <a:latin typeface="Monotype Corsiva" pitchFamily="66" charset="0"/>
            </a:endParaRPr>
          </a:p>
          <a:p>
            <a:endParaRPr lang="ru-RU" sz="1800" smtClean="0">
              <a:latin typeface="Monotype Corsiva" pitchFamily="66" charset="0"/>
            </a:endParaRPr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>
          <a:xfrm rot="20979666">
            <a:off x="1205452" y="1779169"/>
            <a:ext cx="2736304" cy="2853574"/>
          </a:xfrm>
          <a:prstGeom prst="ellipse">
            <a:avLst/>
          </a:prstGeom>
          <a:effectLst>
            <a:softEdge rad="112500"/>
          </a:effectLst>
        </p:spPr>
      </p:pic>
      <p:pic>
        <p:nvPicPr>
          <p:cNvPr id="19461" name="Рисунок 13" descr="71180852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49422">
            <a:off x="186532" y="535781"/>
            <a:ext cx="2411412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Рисунок 13" descr="71180852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5139">
            <a:off x="6665913" y="327025"/>
            <a:ext cx="2411412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6892251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/>
              <a:t>Оля!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6463" y="1341438"/>
            <a:ext cx="4041775" cy="3951287"/>
          </a:xfrm>
        </p:spPr>
        <p:txBody>
          <a:bodyPr/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charset="0"/>
              <a:buNone/>
              <a:defRPr/>
            </a:pPr>
            <a:r>
              <a:rPr lang="ru-RU" b="1" dirty="0" smtClean="0">
                <a:latin typeface="Monotype Corsiva" pitchFamily="66" charset="0"/>
              </a:rPr>
              <a:t>   </a:t>
            </a:r>
            <a:r>
              <a:rPr lang="ru-RU" sz="2000" b="1" dirty="0" smtClean="0">
                <a:latin typeface="Monotype Corsiva" pitchFamily="66" charset="0"/>
              </a:rPr>
              <a:t>Очень даже может быть,</a:t>
            </a:r>
          </a:p>
          <a:p>
            <a:pPr indent="-7938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b="1" dirty="0" smtClean="0">
                <a:latin typeface="Monotype Corsiva" pitchFamily="66" charset="0"/>
              </a:rPr>
              <a:t>Что имя помогает жить,</a:t>
            </a:r>
          </a:p>
          <a:p>
            <a:pPr indent="-7938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b="1" dirty="0" smtClean="0">
                <a:latin typeface="Monotype Corsiva" pitchFamily="66" charset="0"/>
              </a:rPr>
              <a:t>Что помогает выбирать,</a:t>
            </a:r>
          </a:p>
          <a:p>
            <a:pPr indent="-7938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b="1" dirty="0" smtClean="0">
                <a:latin typeface="Monotype Corsiva" pitchFamily="66" charset="0"/>
              </a:rPr>
              <a:t>Какой тропой вперед ступать.</a:t>
            </a:r>
          </a:p>
          <a:p>
            <a:pPr indent="-7938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b="1" dirty="0" smtClean="0">
                <a:latin typeface="Monotype Corsiva" pitchFamily="66" charset="0"/>
              </a:rPr>
              <a:t>К примеру, Оленьке  дано</a:t>
            </a:r>
          </a:p>
          <a:p>
            <a:pPr indent="-7938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b="1" dirty="0" smtClean="0">
                <a:latin typeface="Monotype Corsiva" pitchFamily="66" charset="0"/>
              </a:rPr>
              <a:t>Прекраснейшее имя –</a:t>
            </a:r>
          </a:p>
          <a:p>
            <a:pPr indent="-7938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b="1" dirty="0" smtClean="0">
                <a:latin typeface="Monotype Corsiva" pitchFamily="66" charset="0"/>
              </a:rPr>
              <a:t>Когда-то так, давным-давно, Звалась одна княгиня.</a:t>
            </a:r>
          </a:p>
          <a:p>
            <a:pPr indent="-7938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b="1" dirty="0" smtClean="0">
                <a:latin typeface="Monotype Corsiva" pitchFamily="66" charset="0"/>
              </a:rPr>
              <a:t>Но даже раньше, до княгини</a:t>
            </a:r>
          </a:p>
          <a:p>
            <a:pPr indent="-7938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b="1" dirty="0" smtClean="0">
                <a:latin typeface="Monotype Corsiva" pitchFamily="66" charset="0"/>
              </a:rPr>
              <a:t>Придумано такое имя -</a:t>
            </a:r>
          </a:p>
          <a:p>
            <a:pPr indent="-7938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b="1" dirty="0" smtClean="0">
                <a:latin typeface="Monotype Corsiva" pitchFamily="66" charset="0"/>
              </a:rPr>
              <a:t>В нем чистота, покой и радость,</a:t>
            </a:r>
          </a:p>
          <a:p>
            <a:pPr indent="-7938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b="1" dirty="0" smtClean="0">
                <a:latin typeface="Monotype Corsiva" pitchFamily="66" charset="0"/>
              </a:rPr>
              <a:t>То, что зовется словом "святость"!</a:t>
            </a:r>
            <a:r>
              <a:rPr lang="ru-RU" sz="2000" dirty="0" smtClean="0">
                <a:latin typeface="Monotype Corsiva" pitchFamily="66" charset="0"/>
              </a:rPr>
              <a:t> </a:t>
            </a:r>
          </a:p>
          <a:p>
            <a:pPr>
              <a:defRPr/>
            </a:pPr>
            <a:endParaRPr lang="ru-RU" sz="2000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951" y="980728"/>
            <a:ext cx="3859076" cy="5145435"/>
          </a:xfrm>
          <a:prstGeom prst="sun">
            <a:avLst/>
          </a:prstGeom>
        </p:spPr>
      </p:pic>
    </p:spTree>
    <p:extLst>
      <p:ext uri="{BB962C8B-B14F-4D97-AF65-F5344CB8AC3E}">
        <p14:creationId xmlns:p14="http://schemas.microsoft.com/office/powerpoint/2010/main" val="2933263354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err="1" smtClean="0"/>
              <a:t>Саният</a:t>
            </a:r>
            <a:r>
              <a:rPr lang="ru-RU" b="1" dirty="0" smtClean="0"/>
              <a:t>!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0" y="1628775"/>
            <a:ext cx="4041775" cy="3951288"/>
          </a:xfrm>
        </p:spPr>
        <p:txBody>
          <a:bodyPr/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charset="0"/>
              <a:buNone/>
              <a:defRPr/>
            </a:pPr>
            <a:r>
              <a:rPr lang="ru-RU" sz="1800" b="1" dirty="0" smtClean="0">
                <a:latin typeface="Monotype Corsiva" pitchFamily="66" charset="0"/>
              </a:rPr>
              <a:t>         Тебе достигнуть нужно, непременно,</a:t>
            </a:r>
            <a:br>
              <a:rPr lang="ru-RU" sz="1800" b="1" dirty="0" smtClean="0">
                <a:latin typeface="Monotype Corsiva" pitchFamily="66" charset="0"/>
              </a:rPr>
            </a:br>
            <a:r>
              <a:rPr lang="ru-RU" sz="1800" b="1" dirty="0" smtClean="0">
                <a:latin typeface="Monotype Corsiva" pitchFamily="66" charset="0"/>
              </a:rPr>
              <a:t>Высот, которые воздвигла пред собой.</a:t>
            </a:r>
            <a:br>
              <a:rPr lang="ru-RU" sz="1800" b="1" dirty="0" smtClean="0">
                <a:latin typeface="Monotype Corsiva" pitchFamily="66" charset="0"/>
              </a:rPr>
            </a:br>
            <a:r>
              <a:rPr lang="ru-RU" sz="1800" b="1" dirty="0" smtClean="0">
                <a:latin typeface="Monotype Corsiva" pitchFamily="66" charset="0"/>
              </a:rPr>
              <a:t>Стремись к высотам тем, но не забудь о главном,</a:t>
            </a:r>
            <a:br>
              <a:rPr lang="ru-RU" sz="1800" b="1" dirty="0" smtClean="0">
                <a:latin typeface="Monotype Corsiva" pitchFamily="66" charset="0"/>
              </a:rPr>
            </a:br>
            <a:r>
              <a:rPr lang="ru-RU" sz="1800" b="1" dirty="0" smtClean="0">
                <a:latin typeface="Monotype Corsiva" pitchFamily="66" charset="0"/>
              </a:rPr>
              <a:t>Что жребием начертано земным,</a:t>
            </a:r>
            <a:br>
              <a:rPr lang="ru-RU" sz="1800" b="1" dirty="0" smtClean="0">
                <a:latin typeface="Monotype Corsiva" pitchFamily="66" charset="0"/>
              </a:rPr>
            </a:br>
            <a:r>
              <a:rPr lang="ru-RU" sz="1800" b="1" dirty="0" smtClean="0">
                <a:latin typeface="Monotype Corsiva" pitchFamily="66" charset="0"/>
              </a:rPr>
              <a:t>Что в беге времени, быть может, плавном,</a:t>
            </a:r>
            <a:br>
              <a:rPr lang="ru-RU" sz="1800" b="1" dirty="0" smtClean="0">
                <a:latin typeface="Monotype Corsiva" pitchFamily="66" charset="0"/>
              </a:rPr>
            </a:br>
            <a:r>
              <a:rPr lang="ru-RU" sz="1800" b="1" dirty="0" smtClean="0">
                <a:latin typeface="Monotype Corsiva" pitchFamily="66" charset="0"/>
              </a:rPr>
              <a:t>Любовь и счастье мы несем другим.</a:t>
            </a:r>
            <a:br>
              <a:rPr lang="ru-RU" sz="1800" b="1" dirty="0" smtClean="0">
                <a:latin typeface="Monotype Corsiva" pitchFamily="66" charset="0"/>
              </a:rPr>
            </a:br>
            <a:r>
              <a:rPr lang="ru-RU" sz="1800" b="1" dirty="0" smtClean="0">
                <a:latin typeface="Monotype Corsiva" pitchFamily="66" charset="0"/>
              </a:rPr>
              <a:t>Что награждать нам нежною заботой</a:t>
            </a:r>
            <a:br>
              <a:rPr lang="ru-RU" sz="1800" b="1" dirty="0" smtClean="0">
                <a:latin typeface="Monotype Corsiva" pitchFamily="66" charset="0"/>
              </a:rPr>
            </a:br>
            <a:r>
              <a:rPr lang="ru-RU" sz="1800" b="1" dirty="0" smtClean="0">
                <a:latin typeface="Monotype Corsiva" pitchFamily="66" charset="0"/>
              </a:rPr>
              <a:t>Положено знакомых и родных,</a:t>
            </a:r>
            <a:br>
              <a:rPr lang="ru-RU" sz="1800" b="1" dirty="0" smtClean="0">
                <a:latin typeface="Monotype Corsiva" pitchFamily="66" charset="0"/>
              </a:rPr>
            </a:br>
            <a:r>
              <a:rPr lang="ru-RU" sz="1800" b="1" dirty="0" smtClean="0">
                <a:latin typeface="Monotype Corsiva" pitchFamily="66" charset="0"/>
              </a:rPr>
              <a:t>И управляться с нашею работой</a:t>
            </a:r>
            <a:br>
              <a:rPr lang="ru-RU" sz="1800" b="1" dirty="0" smtClean="0">
                <a:latin typeface="Monotype Corsiva" pitchFamily="66" charset="0"/>
              </a:rPr>
            </a:br>
            <a:r>
              <a:rPr lang="ru-RU" sz="1800" b="1" dirty="0" smtClean="0">
                <a:latin typeface="Monotype Corsiva" pitchFamily="66" charset="0"/>
              </a:rPr>
              <a:t>Приходится, порою, за двоих.</a:t>
            </a:r>
            <a:br>
              <a:rPr lang="ru-RU" sz="1800" b="1" dirty="0" smtClean="0">
                <a:latin typeface="Monotype Corsiva" pitchFamily="66" charset="0"/>
              </a:rPr>
            </a:br>
            <a:r>
              <a:rPr lang="ru-RU" sz="1800" b="1" dirty="0" smtClean="0">
                <a:latin typeface="Monotype Corsiva" pitchFamily="66" charset="0"/>
              </a:rPr>
              <a:t>Прекрасной будь и к людям терпеливой,</a:t>
            </a:r>
            <a:br>
              <a:rPr lang="ru-RU" sz="1800" b="1" dirty="0" smtClean="0">
                <a:latin typeface="Monotype Corsiva" pitchFamily="66" charset="0"/>
              </a:rPr>
            </a:br>
            <a:r>
              <a:rPr lang="ru-RU" sz="1800" b="1" dirty="0" smtClean="0">
                <a:latin typeface="Monotype Corsiva" pitchFamily="66" charset="0"/>
              </a:rPr>
              <a:t>Люби, цени своих отца и мать.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1800" dirty="0" smtClean="0">
              <a:latin typeface="Monotype Corsiva" pitchFamily="66" charset="0"/>
            </a:endParaRPr>
          </a:p>
          <a:p>
            <a:pPr>
              <a:defRPr/>
            </a:pPr>
            <a:endParaRPr lang="ru-RU" sz="1800" dirty="0"/>
          </a:p>
        </p:txBody>
      </p:sp>
      <p:pic>
        <p:nvPicPr>
          <p:cNvPr id="3482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 flipH="1">
            <a:off x="386284" y="1035940"/>
            <a:ext cx="3249612" cy="498534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202159308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00563" y="260350"/>
            <a:ext cx="4124325" cy="1143000"/>
          </a:xfrm>
        </p:spPr>
        <p:txBody>
          <a:bodyPr/>
          <a:lstStyle/>
          <a:p>
            <a:pPr>
              <a:defRPr/>
            </a:pPr>
            <a:r>
              <a:rPr lang="ru-RU" b="1" dirty="0" smtClean="0"/>
              <a:t>Катя!</a:t>
            </a:r>
            <a:endParaRPr lang="ru-RU" b="1" dirty="0"/>
          </a:p>
        </p:txBody>
      </p:sp>
      <p:sp>
        <p:nvSpPr>
          <p:cNvPr id="11267" name="Содержимое 9"/>
          <p:cNvSpPr>
            <a:spLocks noGrp="1"/>
          </p:cNvSpPr>
          <p:nvPr>
            <p:ph sz="quarter" idx="4"/>
          </p:nvPr>
        </p:nvSpPr>
        <p:spPr>
          <a:xfrm>
            <a:off x="4643438" y="1628775"/>
            <a:ext cx="4041775" cy="3951288"/>
          </a:xfrm>
        </p:spPr>
        <p:txBody>
          <a:bodyPr/>
          <a:lstStyle/>
          <a:p>
            <a:pPr algn="r"/>
            <a:r>
              <a:rPr lang="ru-RU" smtClean="0">
                <a:latin typeface="Monotype Corsiva" pitchFamily="66" charset="0"/>
              </a:rPr>
              <a:t>Палитрой красок мысль твоя богата,</a:t>
            </a:r>
            <a:br>
              <a:rPr lang="ru-RU" smtClean="0">
                <a:latin typeface="Monotype Corsiva" pitchFamily="66" charset="0"/>
              </a:rPr>
            </a:br>
            <a:r>
              <a:rPr lang="ru-RU" smtClean="0">
                <a:latin typeface="Monotype Corsiva" pitchFamily="66" charset="0"/>
              </a:rPr>
              <a:t>Обычно говорят - ума палата.</a:t>
            </a:r>
            <a:br>
              <a:rPr lang="ru-RU" smtClean="0">
                <a:latin typeface="Monotype Corsiva" pitchFamily="66" charset="0"/>
              </a:rPr>
            </a:br>
            <a:r>
              <a:rPr lang="ru-RU" smtClean="0">
                <a:latin typeface="Monotype Corsiva" pitchFamily="66" charset="0"/>
              </a:rPr>
              <a:t>Да что там, ты умна была всегда,</a:t>
            </a:r>
            <a:br>
              <a:rPr lang="ru-RU" smtClean="0">
                <a:latin typeface="Monotype Corsiva" pitchFamily="66" charset="0"/>
              </a:rPr>
            </a:br>
            <a:r>
              <a:rPr lang="ru-RU" smtClean="0">
                <a:latin typeface="Monotype Corsiva" pitchFamily="66" charset="0"/>
              </a:rPr>
              <a:t>Hо ты еще сияешь, как звезда!</a:t>
            </a:r>
            <a:br>
              <a:rPr lang="ru-RU" smtClean="0">
                <a:latin typeface="Monotype Corsiva" pitchFamily="66" charset="0"/>
              </a:rPr>
            </a:br>
            <a:r>
              <a:rPr lang="ru-RU" smtClean="0">
                <a:latin typeface="Monotype Corsiva" pitchFamily="66" charset="0"/>
              </a:rPr>
              <a:t>Hе знаю про других Екатерин,</a:t>
            </a:r>
            <a:br>
              <a:rPr lang="ru-RU" smtClean="0">
                <a:latin typeface="Monotype Corsiva" pitchFamily="66" charset="0"/>
              </a:rPr>
            </a:br>
            <a:r>
              <a:rPr lang="ru-RU" smtClean="0">
                <a:latin typeface="Monotype Corsiva" pitchFamily="66" charset="0"/>
              </a:rPr>
              <a:t>Моя всегда под номером один.</a:t>
            </a:r>
            <a:br>
              <a:rPr lang="ru-RU" smtClean="0">
                <a:latin typeface="Monotype Corsiva" pitchFamily="66" charset="0"/>
              </a:rPr>
            </a:br>
            <a:r>
              <a:rPr lang="ru-RU" smtClean="0">
                <a:latin typeface="Monotype Corsiva" pitchFamily="66" charset="0"/>
              </a:rPr>
              <a:t>Возможно, есть красивей и умней,</a:t>
            </a:r>
            <a:br>
              <a:rPr lang="ru-RU" smtClean="0">
                <a:latin typeface="Monotype Corsiva" pitchFamily="66" charset="0"/>
              </a:rPr>
            </a:br>
            <a:r>
              <a:rPr lang="ru-RU" smtClean="0">
                <a:latin typeface="Monotype Corsiva" pitchFamily="66" charset="0"/>
              </a:rPr>
              <a:t>Hо все же не сравниться им с моей! </a:t>
            </a:r>
          </a:p>
          <a:p>
            <a:pPr algn="ctr"/>
            <a:endParaRPr lang="ru-RU" smtClean="0"/>
          </a:p>
          <a:p>
            <a:endParaRPr lang="ru-RU" smtClean="0"/>
          </a:p>
        </p:txBody>
      </p:sp>
      <p:pic>
        <p:nvPicPr>
          <p:cNvPr id="11268" name="Рисунок 5" descr="7a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500188"/>
            <a:ext cx="1428750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68313" y="476250"/>
            <a:ext cx="4608512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     Пусть играет громче туш!</a:t>
            </a:r>
            <a:b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Нынче праздник у Катюш!</a:t>
            </a:r>
            <a:b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Хоть вокруг не сосчитать,</a:t>
            </a:r>
            <a:b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Будем всех их поздравлять!</a:t>
            </a:r>
          </a:p>
        </p:txBody>
      </p:sp>
      <p:pic>
        <p:nvPicPr>
          <p:cNvPr id="1127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254288" y="1931897"/>
            <a:ext cx="2028825" cy="3209925"/>
          </a:xfrm>
          <a:prstGeom prst="cloud">
            <a:avLst/>
          </a:prstGeom>
        </p:spPr>
      </p:pic>
    </p:spTree>
    <p:extLst>
      <p:ext uri="{BB962C8B-B14F-4D97-AF65-F5344CB8AC3E}">
        <p14:creationId xmlns:p14="http://schemas.microsoft.com/office/powerpoint/2010/main" val="73679997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2" descr="71180852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7122">
            <a:off x="6332538" y="28575"/>
            <a:ext cx="27019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Катя!</a:t>
            </a:r>
            <a:endParaRPr lang="ru-RU" b="1" dirty="0"/>
          </a:p>
        </p:txBody>
      </p:sp>
      <p:sp>
        <p:nvSpPr>
          <p:cNvPr id="12292" name="Прямоугольник 6"/>
          <p:cNvSpPr>
            <a:spLocks noChangeArrowheads="1"/>
          </p:cNvSpPr>
          <p:nvPr/>
        </p:nvSpPr>
        <p:spPr bwMode="auto">
          <a:xfrm>
            <a:off x="4211638" y="1341438"/>
            <a:ext cx="4392612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bg1"/>
                </a:solidFill>
                <a:latin typeface="Monotype Corsiva" pitchFamily="66" charset="0"/>
              </a:rPr>
              <a:t>Примите наши поздравления,</a:t>
            </a:r>
          </a:p>
          <a:p>
            <a:r>
              <a:rPr lang="ru-RU" sz="3200" b="1">
                <a:solidFill>
                  <a:schemeClr val="bg1"/>
                </a:solidFill>
                <a:latin typeface="Monotype Corsiva" pitchFamily="66" charset="0"/>
              </a:rPr>
              <a:t>Здоровья, счастья и добра</a:t>
            </a:r>
          </a:p>
          <a:p>
            <a:r>
              <a:rPr lang="ru-RU" sz="3200" b="1">
                <a:solidFill>
                  <a:schemeClr val="bg1"/>
                </a:solidFill>
                <a:latin typeface="Monotype Corsiva" pitchFamily="66" charset="0"/>
              </a:rPr>
              <a:t>И пусть плохого настроения </a:t>
            </a:r>
          </a:p>
          <a:p>
            <a:r>
              <a:rPr lang="ru-RU" sz="3200" b="1">
                <a:solidFill>
                  <a:schemeClr val="bg1"/>
                </a:solidFill>
                <a:latin typeface="Monotype Corsiva" pitchFamily="66" charset="0"/>
              </a:rPr>
              <a:t>У вас не будет никогда!</a:t>
            </a:r>
            <a:r>
              <a:rPr lang="en-US" sz="3200" b="1">
                <a:solidFill>
                  <a:schemeClr val="bg1"/>
                </a:solidFill>
                <a:latin typeface="Monotype Corsiva" pitchFamily="66" charset="0"/>
              </a:rPr>
              <a:t> </a:t>
            </a:r>
            <a:endParaRPr lang="ru-RU" sz="3200" b="1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528" y="908720"/>
            <a:ext cx="3721851" cy="4506874"/>
          </a:xfrm>
          <a:prstGeom prst="star16">
            <a:avLst/>
          </a:prstGeom>
        </p:spPr>
      </p:pic>
    </p:spTree>
    <p:extLst>
      <p:ext uri="{BB962C8B-B14F-4D97-AF65-F5344CB8AC3E}">
        <p14:creationId xmlns:p14="http://schemas.microsoft.com/office/powerpoint/2010/main" val="3177552367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Марина!</a:t>
            </a:r>
            <a:endParaRPr lang="ru-RU" b="1" dirty="0"/>
          </a:p>
        </p:txBody>
      </p:sp>
      <p:sp>
        <p:nvSpPr>
          <p:cNvPr id="13315" name="Прямоугольник 3"/>
          <p:cNvSpPr>
            <a:spLocks noChangeArrowheads="1"/>
          </p:cNvSpPr>
          <p:nvPr/>
        </p:nvSpPr>
        <p:spPr bwMode="auto">
          <a:xfrm>
            <a:off x="4211638" y="1557338"/>
            <a:ext cx="45720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Monotype Corsiva" pitchFamily="66" charset="0"/>
              </a:rPr>
              <a:t>Все на свете успеваешь:</a:t>
            </a:r>
            <a:br>
              <a:rPr lang="ru-RU" sz="240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400">
                <a:solidFill>
                  <a:schemeClr val="bg1"/>
                </a:solidFill>
                <a:latin typeface="Monotype Corsiva" pitchFamily="66" charset="0"/>
              </a:rPr>
              <a:t>Театр, бассейн, спортивный зал...</a:t>
            </a:r>
            <a:br>
              <a:rPr lang="ru-RU" sz="240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400">
                <a:solidFill>
                  <a:schemeClr val="bg1"/>
                </a:solidFill>
                <a:latin typeface="Monotype Corsiva" pitchFamily="66" charset="0"/>
              </a:rPr>
              <a:t>Музыкалку посещаешь:</a:t>
            </a:r>
            <a:br>
              <a:rPr lang="ru-RU" sz="240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400">
                <a:solidFill>
                  <a:schemeClr val="bg1"/>
                </a:solidFill>
                <a:latin typeface="Monotype Corsiva" pitchFamily="66" charset="0"/>
              </a:rPr>
              <a:t>Фортепиано плюс вокал.</a:t>
            </a:r>
            <a:br>
              <a:rPr lang="ru-RU" sz="240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40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240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400">
                <a:solidFill>
                  <a:schemeClr val="bg1"/>
                </a:solidFill>
                <a:latin typeface="Monotype Corsiva" pitchFamily="66" charset="0"/>
              </a:rPr>
              <a:t>Утром делаешь зарядку,</a:t>
            </a:r>
            <a:br>
              <a:rPr lang="ru-RU" sz="240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400">
                <a:solidFill>
                  <a:schemeClr val="bg1"/>
                </a:solidFill>
                <a:latin typeface="Monotype Corsiva" pitchFamily="66" charset="0"/>
              </a:rPr>
              <a:t>После в душ, само собой,</a:t>
            </a:r>
            <a:br>
              <a:rPr lang="ru-RU" sz="240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400">
                <a:solidFill>
                  <a:schemeClr val="bg1"/>
                </a:solidFill>
                <a:latin typeface="Monotype Corsiva" pitchFamily="66" charset="0"/>
              </a:rPr>
              <a:t>А открыв твою тетрадку,</a:t>
            </a:r>
            <a:br>
              <a:rPr lang="ru-RU" sz="240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400">
                <a:solidFill>
                  <a:schemeClr val="bg1"/>
                </a:solidFill>
                <a:latin typeface="Monotype Corsiva" pitchFamily="66" charset="0"/>
              </a:rPr>
              <a:t>Восхищается любой...</a:t>
            </a:r>
            <a:br>
              <a:rPr lang="ru-RU" sz="240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40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240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400">
                <a:solidFill>
                  <a:schemeClr val="bg1"/>
                </a:solidFill>
                <a:latin typeface="Monotype Corsiva" pitchFamily="66" charset="0"/>
              </a:rPr>
              <a:t>Аккуратненькие строчки,</a:t>
            </a:r>
            <a:br>
              <a:rPr lang="ru-RU" sz="240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400">
                <a:solidFill>
                  <a:schemeClr val="bg1"/>
                </a:solidFill>
                <a:latin typeface="Monotype Corsiva" pitchFamily="66" charset="0"/>
              </a:rPr>
              <a:t>Так красиво написать?!</a:t>
            </a:r>
            <a:br>
              <a:rPr lang="ru-RU" sz="240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400">
                <a:solidFill>
                  <a:schemeClr val="bg1"/>
                </a:solidFill>
                <a:latin typeface="Monotype Corsiva" pitchFamily="66" charset="0"/>
              </a:rPr>
              <a:t>Ну а мятые листочки</a:t>
            </a:r>
            <a:br>
              <a:rPr lang="ru-RU" sz="240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400">
                <a:solidFill>
                  <a:schemeClr val="bg1"/>
                </a:solidFill>
                <a:latin typeface="Monotype Corsiva" pitchFamily="66" charset="0"/>
              </a:rPr>
              <a:t>Можно даже не искать.</a:t>
            </a:r>
            <a:br>
              <a:rPr lang="ru-RU" sz="2400">
                <a:solidFill>
                  <a:schemeClr val="bg1"/>
                </a:solidFill>
                <a:latin typeface="Monotype Corsiva" pitchFamily="66" charset="0"/>
              </a:rPr>
            </a:br>
            <a:endParaRPr lang="ru-RU" sz="2400">
              <a:solidFill>
                <a:schemeClr val="bg1"/>
              </a:solidFill>
            </a:endParaRPr>
          </a:p>
        </p:txBody>
      </p:sp>
      <p:pic>
        <p:nvPicPr>
          <p:cNvPr id="13316" name="Рисунок 12" descr="71180852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8" y="49213"/>
            <a:ext cx="313055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16832"/>
            <a:ext cx="3421418" cy="347508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2119906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2" descr="71180852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7122">
            <a:off x="6381750" y="127000"/>
            <a:ext cx="2681288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3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Алина!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95738" y="1484313"/>
            <a:ext cx="4572000" cy="5264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2800" dirty="0">
                <a:solidFill>
                  <a:schemeClr val="bg1"/>
                </a:solidFill>
                <a:latin typeface="Monotype Corsiva" pitchFamily="66" charset="0"/>
              </a:rPr>
              <a:t>     Пусть для тебя поет свирель,</a:t>
            </a:r>
            <a:br>
              <a:rPr lang="ru-RU" sz="2800" dirty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800" dirty="0">
                <a:solidFill>
                  <a:schemeClr val="bg1"/>
                </a:solidFill>
                <a:latin typeface="Monotype Corsiva" pitchFamily="66" charset="0"/>
              </a:rPr>
              <a:t>Чтобы душа была довольна,</a:t>
            </a:r>
            <a:br>
              <a:rPr lang="ru-RU" sz="2800" dirty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800" dirty="0">
                <a:solidFill>
                  <a:schemeClr val="bg1"/>
                </a:solidFill>
                <a:latin typeface="Monotype Corsiva" pitchFamily="66" charset="0"/>
              </a:rPr>
              <a:t>Цвела, как вешняя сирень!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2800" dirty="0">
                <a:solidFill>
                  <a:schemeClr val="bg1"/>
                </a:solidFill>
                <a:latin typeface="Monotype Corsiva" pitchFamily="66" charset="0"/>
              </a:rPr>
              <a:t>      Желаю, чтобы </a:t>
            </a:r>
            <a:r>
              <a:rPr lang="ru-RU" sz="2800" dirty="0" err="1">
                <a:solidFill>
                  <a:schemeClr val="bg1"/>
                </a:solidFill>
                <a:latin typeface="Monotype Corsiva" pitchFamily="66" charset="0"/>
              </a:rPr>
              <a:t>Алиночке</a:t>
            </a:r>
            <a:r>
              <a:rPr lang="ru-RU" sz="2800" dirty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800" dirty="0">
                <a:solidFill>
                  <a:schemeClr val="bg1"/>
                </a:solidFill>
                <a:latin typeface="Monotype Corsiva" pitchFamily="66" charset="0"/>
              </a:rPr>
              <a:t>Счастье всегда улыбалось!</a:t>
            </a:r>
            <a:br>
              <a:rPr lang="ru-RU" sz="2800" dirty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800" dirty="0">
                <a:solidFill>
                  <a:schemeClr val="bg1"/>
                </a:solidFill>
                <a:latin typeface="Monotype Corsiva" pitchFamily="66" charset="0"/>
              </a:rPr>
              <a:t>Чтоб тучи прошли и солнце смеялось!</a:t>
            </a:r>
            <a:br>
              <a:rPr lang="ru-RU" sz="2800" dirty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800" dirty="0">
                <a:solidFill>
                  <a:schemeClr val="bg1"/>
                </a:solidFill>
                <a:latin typeface="Monotype Corsiva" pitchFamily="66" charset="0"/>
              </a:rPr>
              <a:t>Чтоб только удача всегда и во всем!</a:t>
            </a:r>
            <a:br>
              <a:rPr lang="ru-RU" sz="2800" dirty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800" dirty="0">
                <a:solidFill>
                  <a:schemeClr val="bg1"/>
                </a:solidFill>
                <a:latin typeface="Monotype Corsiva" pitchFamily="66" charset="0"/>
              </a:rPr>
              <a:t>Чтоб светел и радостен был бы твой дом!</a:t>
            </a:r>
          </a:p>
        </p:txBody>
      </p:sp>
      <p:pic>
        <p:nvPicPr>
          <p:cNvPr id="1434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7544" y="1340768"/>
            <a:ext cx="3212537" cy="462212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9419260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Вероника!</a:t>
            </a:r>
            <a:endParaRPr lang="ru-RU" b="1" dirty="0"/>
          </a:p>
        </p:txBody>
      </p:sp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5508625" y="1052513"/>
            <a:ext cx="3275013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latin typeface="Monotype Corsiva" pitchFamily="66" charset="0"/>
              </a:rPr>
              <a:t>Пускай не сходит красота</a:t>
            </a:r>
            <a:br>
              <a:rPr lang="ru-RU" sz="2000" b="1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000" b="1">
                <a:solidFill>
                  <a:schemeClr val="bg1"/>
                </a:solidFill>
                <a:latin typeface="Monotype Corsiva" pitchFamily="66" charset="0"/>
              </a:rPr>
              <a:t>С прекрасного такого лика,</a:t>
            </a:r>
            <a:br>
              <a:rPr lang="ru-RU" sz="2000" b="1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000" b="1">
                <a:solidFill>
                  <a:schemeClr val="bg1"/>
                </a:solidFill>
                <a:latin typeface="Monotype Corsiva" pitchFamily="66" charset="0"/>
              </a:rPr>
              <a:t>Пусть расцветает доброта</a:t>
            </a:r>
            <a:br>
              <a:rPr lang="ru-RU" sz="2000" b="1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000" b="1">
                <a:solidFill>
                  <a:schemeClr val="bg1"/>
                </a:solidFill>
                <a:latin typeface="Monotype Corsiva" pitchFamily="66" charset="0"/>
              </a:rPr>
              <a:t>В душе и сердце, Вероника!</a:t>
            </a:r>
            <a:br>
              <a:rPr lang="ru-RU" sz="2000" b="1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000" b="1">
                <a:solidFill>
                  <a:schemeClr val="bg1"/>
                </a:solidFill>
                <a:latin typeface="Monotype Corsiva" pitchFamily="66" charset="0"/>
              </a:rPr>
              <a:t>Счастливой самой в жизни будь,</a:t>
            </a:r>
            <a:br>
              <a:rPr lang="ru-RU" sz="2000" b="1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000" b="1">
                <a:solidFill>
                  <a:schemeClr val="bg1"/>
                </a:solidFill>
                <a:latin typeface="Monotype Corsiva" pitchFamily="66" charset="0"/>
              </a:rPr>
              <a:t>Пусть на душе спокойно будет,</a:t>
            </a:r>
            <a:br>
              <a:rPr lang="ru-RU" sz="2000" b="1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000" b="1">
                <a:solidFill>
                  <a:schemeClr val="bg1"/>
                </a:solidFill>
                <a:latin typeface="Monotype Corsiva" pitchFamily="66" charset="0"/>
              </a:rPr>
              <a:t>Друзей любимых не забудь – </a:t>
            </a:r>
            <a:br>
              <a:rPr lang="ru-RU" sz="2000" b="1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000" b="1">
                <a:solidFill>
                  <a:schemeClr val="bg1"/>
                </a:solidFill>
                <a:latin typeface="Monotype Corsiva" pitchFamily="66" charset="0"/>
              </a:rPr>
              <a:t>Они тебя ужасно любят!: </a:t>
            </a:r>
          </a:p>
        </p:txBody>
      </p:sp>
      <p:sp>
        <p:nvSpPr>
          <p:cNvPr id="15364" name="Прямоугольник 5"/>
          <p:cNvSpPr>
            <a:spLocks noChangeArrowheads="1"/>
          </p:cNvSpPr>
          <p:nvPr/>
        </p:nvSpPr>
        <p:spPr bwMode="auto">
          <a:xfrm>
            <a:off x="5500688" y="3857625"/>
            <a:ext cx="32448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ru-RU" sz="2000" b="1">
                <a:solidFill>
                  <a:schemeClr val="bg1"/>
                </a:solidFill>
                <a:latin typeface="Monotype Corsiva" pitchFamily="66" charset="0"/>
              </a:rPr>
              <a:t>Созревай красивой,</a:t>
            </a:r>
          </a:p>
          <a:p>
            <a:pPr>
              <a:buFont typeface="Wingdings 2" pitchFamily="18" charset="2"/>
              <a:buNone/>
            </a:pPr>
            <a:r>
              <a:rPr lang="ru-RU" sz="2000" b="1">
                <a:solidFill>
                  <a:schemeClr val="bg1"/>
                </a:solidFill>
                <a:latin typeface="Monotype Corsiva" pitchFamily="66" charset="0"/>
              </a:rPr>
              <a:t>Как июльская клубника,</a:t>
            </a:r>
          </a:p>
          <a:p>
            <a:pPr>
              <a:buFont typeface="Wingdings 2" pitchFamily="18" charset="2"/>
              <a:buNone/>
            </a:pPr>
            <a:r>
              <a:rPr lang="ru-RU" sz="2000" b="1">
                <a:solidFill>
                  <a:schemeClr val="bg1"/>
                </a:solidFill>
                <a:latin typeface="Monotype Corsiva" pitchFamily="66" charset="0"/>
              </a:rPr>
              <a:t>И становись счастливой,</a:t>
            </a:r>
          </a:p>
          <a:p>
            <a:pPr>
              <a:buFont typeface="Wingdings 2" pitchFamily="18" charset="2"/>
              <a:buNone/>
            </a:pPr>
            <a:r>
              <a:rPr lang="ru-RU" sz="2000" b="1">
                <a:solidFill>
                  <a:schemeClr val="bg1"/>
                </a:solidFill>
                <a:latin typeface="Monotype Corsiva" pitchFamily="66" charset="0"/>
              </a:rPr>
              <a:t>Девочка Вероника!</a:t>
            </a:r>
          </a:p>
        </p:txBody>
      </p:sp>
      <p:pic>
        <p:nvPicPr>
          <p:cNvPr id="15365" name="Рисунок 12" descr="71180852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5072063"/>
            <a:ext cx="2928937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298" y="1340767"/>
            <a:ext cx="2662773" cy="48965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30868486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/>
              <a:t>Лариса!</a:t>
            </a:r>
            <a:endParaRPr lang="ru-RU" b="1" dirty="0"/>
          </a:p>
        </p:txBody>
      </p:sp>
      <p:sp>
        <p:nvSpPr>
          <p:cNvPr id="23555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12875"/>
            <a:ext cx="4041775" cy="47132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smtClean="0">
                <a:latin typeface="Monotype Corsiva" pitchFamily="66" charset="0"/>
              </a:rPr>
              <a:t>С праздником светлым,</a:t>
            </a:r>
          </a:p>
          <a:p>
            <a:pPr>
              <a:buFont typeface="Arial" charset="0"/>
              <a:buNone/>
            </a:pPr>
            <a:r>
              <a:rPr lang="ru-RU" b="1" smtClean="0">
                <a:latin typeface="Monotype Corsiva" pitchFamily="66" charset="0"/>
              </a:rPr>
              <a:t>С праздником ясным,</a:t>
            </a:r>
          </a:p>
          <a:p>
            <a:pPr>
              <a:buFont typeface="Arial" charset="0"/>
              <a:buNone/>
            </a:pPr>
            <a:r>
              <a:rPr lang="ru-RU" b="1" smtClean="0">
                <a:latin typeface="Monotype Corsiva" pitchFamily="66" charset="0"/>
              </a:rPr>
              <a:t>С праздником нежным, </a:t>
            </a:r>
          </a:p>
          <a:p>
            <a:pPr>
              <a:buFont typeface="Arial" charset="0"/>
              <a:buNone/>
            </a:pPr>
            <a:r>
              <a:rPr lang="ru-RU" b="1" smtClean="0">
                <a:latin typeface="Monotype Corsiva" pitchFamily="66" charset="0"/>
              </a:rPr>
              <a:t>Чудесным, прекрасным, </a:t>
            </a:r>
          </a:p>
          <a:p>
            <a:pPr>
              <a:buFont typeface="Arial" charset="0"/>
              <a:buNone/>
            </a:pPr>
            <a:r>
              <a:rPr lang="ru-RU" b="1" smtClean="0">
                <a:latin typeface="Monotype Corsiva" pitchFamily="66" charset="0"/>
              </a:rPr>
              <a:t>С праздником ласки,</a:t>
            </a:r>
          </a:p>
          <a:p>
            <a:pPr>
              <a:buFont typeface="Arial" charset="0"/>
              <a:buNone/>
            </a:pPr>
            <a:r>
              <a:rPr lang="ru-RU" b="1" smtClean="0">
                <a:latin typeface="Monotype Corsiva" pitchFamily="66" charset="0"/>
              </a:rPr>
              <a:t>Любви и внимания!</a:t>
            </a:r>
          </a:p>
          <a:p>
            <a:pPr>
              <a:buFont typeface="Arial" charset="0"/>
              <a:buNone/>
            </a:pPr>
            <a:r>
              <a:rPr lang="ru-RU" b="1" smtClean="0">
                <a:latin typeface="Monotype Corsiva" pitchFamily="66" charset="0"/>
              </a:rPr>
              <a:t>С праздником женского </a:t>
            </a:r>
          </a:p>
          <a:p>
            <a:pPr>
              <a:buFont typeface="Arial" charset="0"/>
              <a:buNone/>
            </a:pPr>
            <a:r>
              <a:rPr lang="ru-RU" b="1" smtClean="0">
                <a:latin typeface="Monotype Corsiva" pitchFamily="66" charset="0"/>
              </a:rPr>
              <a:t>Очарования!</a:t>
            </a:r>
          </a:p>
        </p:txBody>
      </p:sp>
      <p:pic>
        <p:nvPicPr>
          <p:cNvPr id="337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560" y="1412776"/>
            <a:ext cx="2880210" cy="3951288"/>
          </a:xfrm>
          <a:prstGeom prst="cloud">
            <a:avLst/>
          </a:prstGeom>
        </p:spPr>
      </p:pic>
    </p:spTree>
    <p:extLst>
      <p:ext uri="{BB962C8B-B14F-4D97-AF65-F5344CB8AC3E}">
        <p14:creationId xmlns:p14="http://schemas.microsoft.com/office/powerpoint/2010/main" val="1590154256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5163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Нина!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773238"/>
            <a:ext cx="457200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2400" dirty="0">
                <a:solidFill>
                  <a:schemeClr val="bg1"/>
                </a:solidFill>
                <a:latin typeface="Monotype Corsiva" pitchFamily="66" charset="0"/>
              </a:rPr>
              <a:t>Девочку Ниной назвали,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2400" dirty="0">
                <a:solidFill>
                  <a:schemeClr val="bg1"/>
                </a:solidFill>
                <a:latin typeface="Monotype Corsiva" pitchFamily="66" charset="0"/>
              </a:rPr>
              <a:t>Про имя такое узнали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endParaRPr lang="ru-RU" sz="2400" dirty="0">
              <a:solidFill>
                <a:schemeClr val="bg1"/>
              </a:solidFill>
              <a:latin typeface="Monotype Corsiva" pitchFamily="66" charset="0"/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2400" dirty="0">
                <a:solidFill>
                  <a:schemeClr val="bg1"/>
                </a:solidFill>
                <a:latin typeface="Monotype Corsiva" pitchFamily="66" charset="0"/>
              </a:rPr>
              <a:t>Мы очень старинный рассказ</a:t>
            </a:r>
          </a:p>
          <a:p>
            <a:pPr indent="-7938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2400" dirty="0">
                <a:solidFill>
                  <a:schemeClr val="bg1"/>
                </a:solidFill>
                <a:latin typeface="Monotype Corsiva" pitchFamily="66" charset="0"/>
              </a:rPr>
              <a:t>Его и напишем сейчас:</a:t>
            </a:r>
          </a:p>
          <a:p>
            <a:pPr indent="-7938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2400" dirty="0">
                <a:solidFill>
                  <a:schemeClr val="bg1"/>
                </a:solidFill>
                <a:latin typeface="Monotype Corsiva" pitchFamily="66" charset="0"/>
              </a:rPr>
              <a:t>Когда-то, </a:t>
            </a:r>
            <a:r>
              <a:rPr lang="ru-RU" sz="2400" dirty="0" err="1">
                <a:solidFill>
                  <a:schemeClr val="bg1"/>
                </a:solidFill>
                <a:latin typeface="Monotype Corsiva" pitchFamily="66" charset="0"/>
              </a:rPr>
              <a:t>давно-предавно</a:t>
            </a:r>
            <a:r>
              <a:rPr lang="ru-RU" sz="2400" dirty="0">
                <a:solidFill>
                  <a:schemeClr val="bg1"/>
                </a:solidFill>
                <a:latin typeface="Monotype Corsiva" pitchFamily="66" charset="0"/>
              </a:rPr>
              <a:t>,</a:t>
            </a:r>
          </a:p>
          <a:p>
            <a:pPr indent="-7938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2400" dirty="0">
                <a:solidFill>
                  <a:schemeClr val="bg1"/>
                </a:solidFill>
                <a:latin typeface="Monotype Corsiva" pitchFamily="66" charset="0"/>
              </a:rPr>
              <a:t>Жило государство одно,</a:t>
            </a:r>
          </a:p>
          <a:p>
            <a:pPr indent="-7938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2400" dirty="0">
                <a:solidFill>
                  <a:schemeClr val="bg1"/>
                </a:solidFill>
                <a:latin typeface="Monotype Corsiva" pitchFamily="66" charset="0"/>
              </a:rPr>
              <a:t>Его основал очень мудрый правитель,</a:t>
            </a:r>
          </a:p>
          <a:p>
            <a:pPr indent="-7938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2400" dirty="0">
                <a:solidFill>
                  <a:schemeClr val="bg1"/>
                </a:solidFill>
                <a:latin typeface="Monotype Corsiva" pitchFamily="66" charset="0"/>
              </a:rPr>
              <a:t>Его звали Нин. В</a:t>
            </a:r>
          </a:p>
          <a:p>
            <a:pPr indent="-7938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2400" dirty="0">
                <a:solidFill>
                  <a:schemeClr val="bg1"/>
                </a:solidFill>
                <a:latin typeface="Monotype Corsiva" pitchFamily="66" charset="0"/>
              </a:rPr>
              <a:t> честь него назовите</a:t>
            </a:r>
          </a:p>
          <a:p>
            <a:pPr indent="-7938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2400" dirty="0">
                <a:solidFill>
                  <a:schemeClr val="bg1"/>
                </a:solidFill>
                <a:latin typeface="Monotype Corsiva" pitchFamily="66" charset="0"/>
              </a:rPr>
              <a:t>Вы девочку Ниной, и станет она</a:t>
            </a:r>
          </a:p>
          <a:p>
            <a:pPr indent="-7938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2400" dirty="0">
                <a:solidFill>
                  <a:schemeClr val="bg1"/>
                </a:solidFill>
                <a:latin typeface="Monotype Corsiva" pitchFamily="66" charset="0"/>
              </a:rPr>
              <a:t>Властолюбива и очень умна! </a:t>
            </a:r>
          </a:p>
        </p:txBody>
      </p:sp>
      <p:pic>
        <p:nvPicPr>
          <p:cNvPr id="16388" name="Рисунок 12" descr="71180852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3263">
            <a:off x="5789613" y="255588"/>
            <a:ext cx="28035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43608" y="1700808"/>
            <a:ext cx="2376264" cy="4057650"/>
          </a:xfrm>
          <a:prstGeom prst="ellipse">
            <a:avLst/>
          </a:prstGeom>
          <a:ln w="190500" cap="rnd">
            <a:solidFill>
              <a:srgbClr val="C8C6BD"/>
            </a:solidFill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90321541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2" descr="71180852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7122">
            <a:off x="5919788" y="4945063"/>
            <a:ext cx="313055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4438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/>
              <a:t>Айтакин</a:t>
            </a:r>
            <a:r>
              <a:rPr lang="ru-RU" b="1" dirty="0" smtClean="0"/>
              <a:t>!</a:t>
            </a:r>
            <a:endParaRPr lang="ru-RU" b="1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092" y="1484784"/>
            <a:ext cx="2836020" cy="4392488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Прямоугольник 4"/>
          <p:cNvSpPr>
            <a:spLocks noChangeArrowheads="1"/>
          </p:cNvSpPr>
          <p:nvPr/>
        </p:nvSpPr>
        <p:spPr bwMode="auto">
          <a:xfrm>
            <a:off x="4211638" y="476250"/>
            <a:ext cx="457200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Monotype Corsiva" pitchFamily="66" charset="0"/>
              </a:rPr>
              <a:t>Если вдруг порвались брюки,</a:t>
            </a:r>
            <a:br>
              <a:rPr lang="ru-RU" sz="2400" b="1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400" b="1">
                <a:solidFill>
                  <a:schemeClr val="bg1"/>
                </a:solidFill>
                <a:latin typeface="Monotype Corsiva" pitchFamily="66" charset="0"/>
              </a:rPr>
              <a:t>Точно мимо не пройдет,</a:t>
            </a:r>
            <a:br>
              <a:rPr lang="ru-RU" sz="2400" b="1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400" b="1">
                <a:solidFill>
                  <a:schemeClr val="bg1"/>
                </a:solidFill>
                <a:latin typeface="Monotype Corsiva" pitchFamily="66" charset="0"/>
              </a:rPr>
              <a:t>Вмиг возьмет иголку в руки,</a:t>
            </a:r>
            <a:br>
              <a:rPr lang="ru-RU" sz="2400" b="1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400" b="1">
                <a:solidFill>
                  <a:schemeClr val="bg1"/>
                </a:solidFill>
                <a:latin typeface="Monotype Corsiva" pitchFamily="66" charset="0"/>
              </a:rPr>
              <a:t>Дырку мастерски зашьет.</a:t>
            </a:r>
            <a:br>
              <a:rPr lang="ru-RU" sz="2400" b="1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400" b="1">
                <a:solidFill>
                  <a:schemeClr val="bg1"/>
                </a:solidFill>
                <a:latin typeface="Monotype Corsiva" pitchFamily="66" charset="0"/>
              </a:rPr>
              <a:t>Вечерами не теряет</a:t>
            </a:r>
            <a:br>
              <a:rPr lang="ru-RU" sz="2400" b="1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400" b="1">
                <a:solidFill>
                  <a:schemeClr val="bg1"/>
                </a:solidFill>
                <a:latin typeface="Monotype Corsiva" pitchFamily="66" charset="0"/>
              </a:rPr>
              <a:t>Даром времени она:</a:t>
            </a:r>
            <a:br>
              <a:rPr lang="ru-RU" sz="2400" b="1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400" b="1">
                <a:solidFill>
                  <a:schemeClr val="bg1"/>
                </a:solidFill>
                <a:latin typeface="Monotype Corsiva" pitchFamily="66" charset="0"/>
              </a:rPr>
              <a:t>Лепит, вяжет, вышивает...</a:t>
            </a:r>
            <a:br>
              <a:rPr lang="ru-RU" sz="2400" b="1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400" b="1">
                <a:solidFill>
                  <a:schemeClr val="bg1"/>
                </a:solidFill>
                <a:latin typeface="Monotype Corsiva" pitchFamily="66" charset="0"/>
              </a:rPr>
              <a:t>Жизнь фантазии полна!</a:t>
            </a:r>
            <a:br>
              <a:rPr lang="ru-RU" sz="2400" b="1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400" b="1">
                <a:solidFill>
                  <a:schemeClr val="bg1"/>
                </a:solidFill>
                <a:latin typeface="Monotype Corsiva" pitchFamily="66" charset="0"/>
              </a:rPr>
              <a:t>С ней "Макдональдс" не сравнится,</a:t>
            </a:r>
            <a:br>
              <a:rPr lang="ru-RU" sz="2400" b="1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400" b="1">
                <a:solidFill>
                  <a:schemeClr val="bg1"/>
                </a:solidFill>
                <a:latin typeface="Monotype Corsiva" pitchFamily="66" charset="0"/>
              </a:rPr>
              <a:t>И "Блинофф", увы, не в счет.</a:t>
            </a:r>
            <a:br>
              <a:rPr lang="ru-RU" sz="2400" b="1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400" b="1">
                <a:solidFill>
                  <a:schemeClr val="bg1"/>
                </a:solidFill>
                <a:latin typeface="Monotype Corsiva" pitchFamily="66" charset="0"/>
              </a:rPr>
              <a:t>По хот-догам мастерица, </a:t>
            </a:r>
            <a:br>
              <a:rPr lang="ru-RU" sz="2400" b="1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400" b="1">
                <a:solidFill>
                  <a:schemeClr val="bg1"/>
                </a:solidFill>
                <a:latin typeface="Monotype Corsiva" pitchFamily="66" charset="0"/>
              </a:rPr>
              <a:t>С кремом булочки печет…</a:t>
            </a:r>
            <a:br>
              <a:rPr lang="ru-RU" sz="2400" b="1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400" b="1">
                <a:solidFill>
                  <a:schemeClr val="bg1"/>
                </a:solidFill>
                <a:latin typeface="Monotype Corsiva" pitchFamily="66" charset="0"/>
              </a:rPr>
              <a:t>В гости к ней зайти мечтаю</a:t>
            </a:r>
            <a:br>
              <a:rPr lang="ru-RU" sz="2400" b="1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400" b="1">
                <a:solidFill>
                  <a:schemeClr val="bg1"/>
                </a:solidFill>
                <a:latin typeface="Monotype Corsiva" pitchFamily="66" charset="0"/>
              </a:rPr>
              <a:t>На хот-дог и на блины.</a:t>
            </a:r>
            <a:br>
              <a:rPr lang="ru-RU" sz="2400" b="1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400" b="1">
                <a:solidFill>
                  <a:schemeClr val="bg1"/>
                </a:solidFill>
                <a:latin typeface="Monotype Corsiva" pitchFamily="66" charset="0"/>
              </a:rPr>
              <a:t>Напроситься как, не знаю,</a:t>
            </a:r>
            <a:br>
              <a:rPr lang="ru-RU" sz="2400" b="1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400" b="1">
                <a:solidFill>
                  <a:schemeClr val="bg1"/>
                </a:solidFill>
                <a:latin typeface="Monotype Corsiva" pitchFamily="66" charset="0"/>
              </a:rPr>
              <a:t>Помогите, пацаны!</a:t>
            </a:r>
          </a:p>
        </p:txBody>
      </p:sp>
    </p:spTree>
    <p:extLst>
      <p:ext uri="{BB962C8B-B14F-4D97-AF65-F5344CB8AC3E}">
        <p14:creationId xmlns:p14="http://schemas.microsoft.com/office/powerpoint/2010/main" val="173646566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268</Words>
  <Application>Microsoft Office PowerPoint</Application>
  <PresentationFormat>Экран (4:3)</PresentationFormat>
  <Paragraphs>65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Тема1</vt:lpstr>
      <vt:lpstr>Презентация PowerPoint</vt:lpstr>
      <vt:lpstr>Катя!</vt:lpstr>
      <vt:lpstr>Катя!</vt:lpstr>
      <vt:lpstr>Марина!</vt:lpstr>
      <vt:lpstr>Алина!</vt:lpstr>
      <vt:lpstr>Вероника!</vt:lpstr>
      <vt:lpstr>Лариса!</vt:lpstr>
      <vt:lpstr>Нина!</vt:lpstr>
      <vt:lpstr>Айтакин!</vt:lpstr>
      <vt:lpstr>Диана!</vt:lpstr>
      <vt:lpstr>Айсылу!</vt:lpstr>
      <vt:lpstr>Оля!</vt:lpstr>
      <vt:lpstr>Саният!</vt:lpstr>
    </vt:vector>
  </TitlesOfParts>
  <Company>Microsoft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</dc:creator>
  <cp:lastModifiedBy>Лариса</cp:lastModifiedBy>
  <cp:revision>1</cp:revision>
  <dcterms:created xsi:type="dcterms:W3CDTF">2013-05-21T17:23:05Z</dcterms:created>
  <dcterms:modified xsi:type="dcterms:W3CDTF">2013-05-21T17:27:09Z</dcterms:modified>
</cp:coreProperties>
</file>