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94" r:id="rId3"/>
    <p:sldId id="257" r:id="rId4"/>
    <p:sldId id="277" r:id="rId5"/>
    <p:sldId id="281" r:id="rId6"/>
    <p:sldId id="280" r:id="rId7"/>
    <p:sldId id="290" r:id="rId8"/>
    <p:sldId id="258" r:id="rId9"/>
    <p:sldId id="260" r:id="rId10"/>
    <p:sldId id="261" r:id="rId11"/>
    <p:sldId id="262" r:id="rId12"/>
    <p:sldId id="264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83" r:id="rId21"/>
    <p:sldId id="285" r:id="rId22"/>
    <p:sldId id="291" r:id="rId23"/>
    <p:sldId id="284" r:id="rId24"/>
    <p:sldId id="292" r:id="rId25"/>
    <p:sldId id="286" r:id="rId26"/>
    <p:sldId id="293" r:id="rId27"/>
    <p:sldId id="287" r:id="rId28"/>
    <p:sldId id="288" r:id="rId29"/>
    <p:sldId id="289" r:id="rId30"/>
    <p:sldId id="278" r:id="rId31"/>
    <p:sldId id="279" r:id="rId32"/>
    <p:sldId id="28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88081" autoAdjust="0"/>
  </p:normalViewPr>
  <p:slideViewPr>
    <p:cSldViewPr>
      <p:cViewPr>
        <p:scale>
          <a:sx n="100" d="100"/>
          <a:sy n="100" d="100"/>
        </p:scale>
        <p:origin x="39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D5BED-1275-4E20-B40F-A3E5072B131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C9EA079-FCD8-4467-98C7-A6715A6BA00F}" type="pres">
      <dgm:prSet presAssocID="{AEBD5BED-1275-4E20-B40F-A3E5072B1316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F597819B-BD7C-4289-984E-515642672AAE}" type="presOf" srcId="{AEBD5BED-1275-4E20-B40F-A3E5072B1316}" destId="{7C9EA079-FCD8-4467-98C7-A6715A6BA00F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97637-880B-432E-BEF3-9A63AD19DCB6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F7E26-2C25-42D1-85AE-149B78E17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F7E26-2C25-42D1-85AE-149B78E17C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3A1E4A-3FAE-4159-B7D2-6769CEEAEA59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F29F46-51F6-4B45-8458-5D02B867B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214422"/>
            <a:ext cx="510540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сокровища мудрости.</a:t>
            </a:r>
            <a:br>
              <a:rPr lang="ru-RU" dirty="0" smtClean="0"/>
            </a:br>
            <a:r>
              <a:rPr lang="ru-RU" dirty="0" smtClean="0"/>
              <a:t> НРАВСТВЕННЫЕ БЕСЕДЫ.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14818"/>
            <a:ext cx="5114778" cy="426294"/>
          </a:xfrm>
        </p:spPr>
        <p:txBody>
          <a:bodyPr>
            <a:normAutofit fontScale="25000" lnSpcReduction="20000"/>
          </a:bodyPr>
          <a:lstStyle/>
          <a:p>
            <a:endParaRPr lang="ru-RU" sz="4500" dirty="0" smtClean="0"/>
          </a:p>
          <a:p>
            <a:r>
              <a:rPr lang="ru-RU" sz="3100" dirty="0" smtClean="0"/>
              <a:t>Автор презентации: </a:t>
            </a:r>
            <a:r>
              <a:rPr lang="ru-RU" sz="3100" dirty="0" err="1" smtClean="0"/>
              <a:t>Кырнышева</a:t>
            </a:r>
            <a:r>
              <a:rPr lang="ru-RU" sz="3100" dirty="0" smtClean="0"/>
              <a:t> С.А., </a:t>
            </a:r>
          </a:p>
          <a:p>
            <a:r>
              <a:rPr lang="ru-RU" sz="3100" dirty="0" smtClean="0"/>
              <a:t>                                                                                           учитель  математики, классный руководитель  </a:t>
            </a:r>
          </a:p>
          <a:p>
            <a:r>
              <a:rPr lang="ru-RU" sz="3100" dirty="0" smtClean="0"/>
              <a:t>                                                                       МОУ «</a:t>
            </a:r>
            <a:r>
              <a:rPr lang="ru-RU" sz="3100" dirty="0" err="1" smtClean="0"/>
              <a:t>Чимская</a:t>
            </a:r>
            <a:r>
              <a:rPr lang="ru-RU" sz="3100" dirty="0" smtClean="0"/>
              <a:t> ООШ» Республики Коми.</a:t>
            </a:r>
          </a:p>
          <a:p>
            <a:r>
              <a:rPr lang="ru-RU" dirty="0" smtClean="0"/>
              <a:t>                                                                   </a:t>
            </a:r>
          </a:p>
          <a:p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972452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           </a:t>
            </a:r>
            <a:r>
              <a:rPr lang="ru-RU" sz="2400" b="1" dirty="0" smtClean="0"/>
              <a:t>Старик </a:t>
            </a:r>
            <a:r>
              <a:rPr lang="ru-RU" sz="2400" b="1" dirty="0"/>
              <a:t>очень удивился и сказал: </a:t>
            </a:r>
            <a:br>
              <a:rPr lang="ru-RU" sz="2400" b="1" dirty="0"/>
            </a:br>
            <a:r>
              <a:rPr lang="ru-RU" sz="2400" b="1" dirty="0"/>
              <a:t>— А ты не боишься после этого остыть?</a:t>
            </a:r>
            <a:br>
              <a:rPr lang="ru-RU" sz="2400" b="1" dirty="0"/>
            </a:br>
            <a:r>
              <a:rPr lang="ru-RU" sz="2400" b="1" dirty="0"/>
              <a:t>— Я, старик, уже отжила свое. Если остыну, меня сломают, а на моем месте другую печку поставят. Только и всего</a:t>
            </a:r>
            <a:r>
              <a:rPr lang="ru-RU" sz="2400" b="1" dirty="0" smtClean="0"/>
              <a:t>!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en-US" sz="2400" b="1" dirty="0" smtClean="0"/>
              <a:t>          </a:t>
            </a:r>
            <a:r>
              <a:rPr lang="ru-RU" sz="2400" b="1" dirty="0" smtClean="0"/>
              <a:t>Целый </a:t>
            </a:r>
            <a:r>
              <a:rPr lang="ru-RU" sz="2400" b="1" dirty="0"/>
              <a:t>день сон не выходил из головы старика. Наступил вечер. Неожиданно в дверь постучали, и в дом вбежала встревоженная женщина.</a:t>
            </a:r>
            <a:br>
              <a:rPr lang="ru-RU" sz="2400" b="1" dirty="0"/>
            </a:br>
            <a:r>
              <a:rPr lang="ru-RU" sz="2400" b="1" dirty="0"/>
              <a:t>— Милый человек, помогите! Мой муж умирает. Сейчас он мечется в жару и бредит, — взволнованно проговорила она, умоляюще глядя на старика.</a:t>
            </a:r>
            <a:br>
              <a:rPr lang="ru-RU" sz="2400" b="1" dirty="0"/>
            </a:br>
            <a:r>
              <a:rPr lang="ru-RU" sz="2400" b="1" dirty="0"/>
              <a:t>— Но чем же я могу помочь? Разве что за доктором сбегать, — предложил старик.</a:t>
            </a:r>
            <a:br>
              <a:rPr lang="ru-RU" sz="2400" b="1" dirty="0"/>
            </a:br>
            <a:r>
              <a:rPr lang="ru-RU" sz="2400" b="1" dirty="0"/>
              <a:t>— Нет, нет, вы можете. Мой муж зовет вас и все время повторяет ваше имя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en-US" sz="2400" b="1" dirty="0" smtClean="0"/>
              <a:t>          </a:t>
            </a:r>
            <a:r>
              <a:rPr lang="ru-RU" sz="2400" b="1" dirty="0" smtClean="0"/>
              <a:t>Тут </a:t>
            </a:r>
            <a:r>
              <a:rPr lang="ru-RU" sz="2400" b="1" dirty="0"/>
              <a:t>старика даже в жар бросило. Он вспомнил свой странный сон, быстро поднялся и побежал за женщиной.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229600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                </a:t>
            </a:r>
            <a:r>
              <a:rPr lang="ru-RU" sz="2400" b="1" dirty="0" smtClean="0"/>
              <a:t>Как </a:t>
            </a:r>
            <a:r>
              <a:rPr lang="ru-RU" sz="2400" b="1" dirty="0"/>
              <a:t>только старик вместе с женщиной вошел в дом, первое, что он увидел — была печь. Та самая, которая ему приснилась. Не мешкая, старик бросился к печке, открыл дверцу и вынул из золы что-то очень горячее. Затем он подбежал к постели больного и быстро сунул ему под рубашку найденный в печке предмет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en-US" sz="2400" b="1" dirty="0" smtClean="0"/>
              <a:t>           </a:t>
            </a:r>
            <a:r>
              <a:rPr lang="ru-RU" sz="2400" b="1" dirty="0" smtClean="0"/>
              <a:t>Некоторое </a:t>
            </a:r>
            <a:r>
              <a:rPr lang="ru-RU" sz="2400" b="1" dirty="0"/>
              <a:t>время больной лежал неподвижно. Постепенно его щеки стали розоветь, он улыбнулся и произнес слабым голосом: ”Спасибо, старик”.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en-US" sz="2400" b="1" dirty="0" smtClean="0"/>
              <a:t>          </a:t>
            </a:r>
            <a:r>
              <a:rPr lang="ru-RU" sz="2400" b="1" dirty="0" smtClean="0"/>
              <a:t>Через </a:t>
            </a:r>
            <a:r>
              <a:rPr lang="ru-RU" sz="2400" b="1" dirty="0"/>
              <a:t>несколько дней старик умер. Говорят, что после его смерти, печки, которые он сделал, стали еще горячее, а в домах, где они стояли — навсегда поселилось счастье.</a:t>
            </a:r>
          </a:p>
          <a:p>
            <a:pPr>
              <a:buNone/>
            </a:pPr>
            <a:r>
              <a:rPr lang="en-US" sz="2400" b="1" dirty="0"/>
              <a:t> </a:t>
            </a:r>
            <a:endParaRPr lang="ru-RU" sz="2400" b="1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Вопросы для обсуждения: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      </a:t>
            </a:r>
            <a:endParaRPr lang="en-US" sz="4100" b="1" dirty="0" smtClean="0"/>
          </a:p>
          <a:p>
            <a:pPr>
              <a:buNone/>
            </a:pPr>
            <a:endParaRPr lang="en-US" sz="4100" b="1" dirty="0" smtClean="0"/>
          </a:p>
          <a:p>
            <a:pPr>
              <a:buNone/>
            </a:pPr>
            <a:r>
              <a:rPr lang="en-US" sz="9600" dirty="0" smtClean="0"/>
              <a:t>     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-О чем эта сказка?</a:t>
            </a:r>
          </a:p>
          <a:p>
            <a:pPr>
              <a:buNone/>
            </a:pP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     -О каких положительных качествах человека идет речь?</a:t>
            </a:r>
          </a:p>
          <a:p>
            <a:pPr>
              <a:buNone/>
            </a:pP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     -Как вы считаете, есть ли эти качества у вас?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-Трудно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ли вам быть щедрым?</a:t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-Делитесь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ли вы со своими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 друзьями, родителями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, братьями или сестрами, когда вам что-то дарят или когда вас чем-то угощают?</a:t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вы думаете, что значит поделиться своим сердцем с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-другим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человеком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-Почему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в домах, где стояли печки старика, поселялось счастье?</a:t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-Представьте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, что одна из печек старика открыла вам секрет щедрости. Расскажите, что это за секрет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     -Назовите  положительных героев из книг, фильмов, мультфильмов  и объясните, почему.</a:t>
            </a:r>
            <a:endParaRPr lang="ru-RU" sz="9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НОВОГОДНИЙ ПОДАРОК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притча.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 Каждый </a:t>
            </a:r>
            <a:r>
              <a:rPr lang="ru-RU" sz="2400" b="1" dirty="0"/>
              <a:t>встречает Новый год с радостью и надеждой. Сидели за новогодним ужином старик и три его дочери. Девушки под­несли отцу рюмку подогретого вина, и он с улыбкой сказал им:</a:t>
            </a:r>
          </a:p>
          <a:p>
            <a:pPr>
              <a:buNone/>
            </a:pPr>
            <a:r>
              <a:rPr lang="ru-RU" sz="2400" b="1" dirty="0" smtClean="0"/>
              <a:t>      — </a:t>
            </a:r>
            <a:r>
              <a:rPr lang="ru-RU" sz="2400" b="1" dirty="0"/>
              <a:t>Нет слов, как я вам благодарен, дети мои, за ваши заботы о доме, в котором мы живем. Сейчас, как это принято, я </a:t>
            </a:r>
            <a:r>
              <a:rPr lang="ru-RU" sz="2400" b="1" dirty="0" smtClean="0"/>
              <a:t>поднесу </a:t>
            </a:r>
            <a:r>
              <a:rPr lang="ru-RU" sz="2400" b="1" dirty="0"/>
              <a:t>вам по новогоднему подарку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</a:t>
            </a:r>
            <a:r>
              <a:rPr lang="ru-RU" sz="2400" b="1" dirty="0"/>
              <a:t>Подарки мои скромные, но от всего сердца, дадут вам возможность показать, на что каждая из нас способна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</a:t>
            </a:r>
            <a:r>
              <a:rPr lang="ru-RU" sz="2400" b="1" dirty="0"/>
              <a:t>Поднявшись с места, старик отпер ларец и достал оттуда из узелка, в которые были тщательно увязаны подарки. Получив подарки, девушки поцеловали руку отцу и встали за стола. Пожелали старику спокойной ночи и ушли к </a:t>
            </a:r>
            <a:r>
              <a:rPr lang="ru-RU" sz="2400" b="1" dirty="0" smtClean="0"/>
              <a:t>себе. </a:t>
            </a:r>
            <a:r>
              <a:rPr lang="ru-RU" sz="2400" b="1" dirty="0"/>
              <a:t>Там они торопливо развязали свои узелки.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Когда </a:t>
            </a:r>
            <a:r>
              <a:rPr lang="ru-RU" b="1" dirty="0"/>
              <a:t>старшая дочка увидела три медные монетки, рот ее скривился в </a:t>
            </a:r>
            <a:r>
              <a:rPr lang="ru-RU" b="1" dirty="0" smtClean="0"/>
              <a:t>усмешке: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-  </a:t>
            </a:r>
            <a:r>
              <a:rPr lang="ru-RU" b="1" dirty="0"/>
              <a:t>Под старость наш отец сделался скрягой. Только три </a:t>
            </a:r>
            <a:r>
              <a:rPr lang="ru-RU" b="1" dirty="0" smtClean="0"/>
              <a:t>медные </a:t>
            </a:r>
            <a:r>
              <a:rPr lang="ru-RU" b="1" dirty="0"/>
              <a:t>монетки и подарил мне. Что на них купишь? Будь они </a:t>
            </a:r>
            <a:r>
              <a:rPr lang="ru-RU" b="1" dirty="0" smtClean="0"/>
              <a:t>серебряные</a:t>
            </a:r>
            <a:r>
              <a:rPr lang="ru-RU" b="1" dirty="0"/>
              <a:t>... — И она вздохнула.</a:t>
            </a:r>
          </a:p>
          <a:p>
            <a:pPr>
              <a:buNone/>
            </a:pPr>
            <a:r>
              <a:rPr lang="ru-RU" b="1" dirty="0" smtClean="0"/>
              <a:t>     -И </a:t>
            </a:r>
            <a:r>
              <a:rPr lang="ru-RU" b="1" dirty="0"/>
              <a:t>мне он подарил только три медные монетки. Только и хватит, что на три порции мороженого летом! — проговорила средняя.</a:t>
            </a:r>
          </a:p>
          <a:p>
            <a:pPr>
              <a:buNone/>
            </a:pPr>
            <a:r>
              <a:rPr lang="ru-RU" b="1" dirty="0" smtClean="0"/>
              <a:t>     - Любой </a:t>
            </a:r>
            <a:r>
              <a:rPr lang="ru-RU" b="1" dirty="0"/>
              <a:t>подарок от отца дорог. А еще дороже мудрые </a:t>
            </a:r>
            <a:r>
              <a:rPr lang="ru-RU" b="1" dirty="0" smtClean="0"/>
              <a:t>слова</a:t>
            </a:r>
            <a:r>
              <a:rPr lang="ru-RU" b="1" dirty="0"/>
              <a:t>, которые он молвил! — сказала младшая, прижав узелок к сердцу.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/>
              <a:t>Минуло </a:t>
            </a:r>
            <a:r>
              <a:rPr lang="ru-RU" b="1" dirty="0"/>
              <a:t>двенадцать месяцев. Снова наступил Новый год. На этот раз отец подарил дочерям пестрые шелковые пояса. О прошлогодних мелких подарках не было сказано ни слова. Старик словно забыл о них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          Прошло </a:t>
            </a:r>
            <a:r>
              <a:rPr lang="ru-RU" b="1" dirty="0"/>
              <a:t>еще два года. Настал третий новогодний вечер. Когда все, живые и здоровые, снова собрались за праздничным ужином, старик обратился к дочерям: </a:t>
            </a:r>
            <a:r>
              <a:rPr lang="ru-RU" b="1" dirty="0" smtClean="0"/>
              <a:t>                —</a:t>
            </a:r>
            <a:r>
              <a:rPr lang="ru-RU" b="1" dirty="0"/>
              <a:t>	Скажите, дети мои, что вы сделали с подарками, которые я дал вам три года тому назад?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Старшая </a:t>
            </a:r>
            <a:r>
              <a:rPr lang="ru-RU" b="1" dirty="0"/>
              <a:t>рассмеялась и сказала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-  </a:t>
            </a:r>
            <a:r>
              <a:rPr lang="ru-RU" b="1" dirty="0"/>
              <a:t>Я, отец, и не вспоминаю о монетках, которые я куда-то засунула да так больше и не нашла.</a:t>
            </a:r>
          </a:p>
          <a:p>
            <a:pPr>
              <a:buNone/>
            </a:pPr>
            <a:r>
              <a:rPr lang="ru-RU" b="1" dirty="0" smtClean="0"/>
              <a:t>    - Ничего </a:t>
            </a:r>
            <a:r>
              <a:rPr lang="ru-RU" b="1" dirty="0"/>
              <a:t>не могу вспомнить о тех медяшках, кроме того, что купила на них мороженого, которое тут же и съела, — </a:t>
            </a:r>
            <a:r>
              <a:rPr lang="ru-RU" b="1" dirty="0" smtClean="0"/>
              <a:t>сказала </a:t>
            </a:r>
            <a:r>
              <a:rPr lang="ru-RU" b="1" dirty="0"/>
              <a:t>средняя.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А </a:t>
            </a:r>
            <a:r>
              <a:rPr lang="ru-RU" b="1" dirty="0"/>
              <a:t>младшая сказала вот что:</a:t>
            </a:r>
          </a:p>
          <a:p>
            <a:pPr>
              <a:buNone/>
            </a:pPr>
            <a:r>
              <a:rPr lang="ru-RU" b="1" dirty="0" smtClean="0"/>
              <a:t>     - Я </a:t>
            </a:r>
            <a:r>
              <a:rPr lang="ru-RU" b="1" dirty="0"/>
              <a:t>очень тебе благодарна, отец. На эти медные монетки я купила телку, которая сейчас стоит у нас в хлеву.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Ее сестры  </a:t>
            </a:r>
            <a:r>
              <a:rPr lang="ru-RU" b="1" dirty="0"/>
              <a:t>удивленно воскликнули:</a:t>
            </a:r>
          </a:p>
          <a:p>
            <a:pPr>
              <a:buNone/>
            </a:pPr>
            <a:r>
              <a:rPr lang="ru-RU" b="1" dirty="0" smtClean="0"/>
              <a:t>     - Разве </a:t>
            </a:r>
            <a:r>
              <a:rPr lang="ru-RU" b="1" dirty="0"/>
              <a:t>можно купить телку за три медные монетки?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- </a:t>
            </a:r>
            <a:r>
              <a:rPr lang="ru-RU" sz="3300" b="1" dirty="0"/>
              <a:t>Сейчас увидите как, — ответила младшая. — На эти монетки мне удалось купить только желторотого утенка. Я </a:t>
            </a:r>
            <a:r>
              <a:rPr lang="ru-RU" sz="3300" b="1" dirty="0" smtClean="0"/>
              <a:t>выкормила </a:t>
            </a:r>
            <a:r>
              <a:rPr lang="ru-RU" sz="3300" b="1" dirty="0"/>
              <a:t>его. Он подрос и превратился в утку.</a:t>
            </a:r>
          </a:p>
          <a:p>
            <a:pPr>
              <a:buNone/>
            </a:pPr>
            <a:r>
              <a:rPr lang="ru-RU" sz="3300" b="1" dirty="0" smtClean="0"/>
              <a:t>     Все </a:t>
            </a:r>
            <a:r>
              <a:rPr lang="ru-RU" sz="3300" b="1" dirty="0"/>
              <a:t>лето я носила на рынок утиные яйца. К осени я </a:t>
            </a:r>
            <a:r>
              <a:rPr lang="ru-RU" sz="3300" b="1" dirty="0" smtClean="0"/>
              <a:t>собрала </a:t>
            </a:r>
            <a:r>
              <a:rPr lang="ru-RU" sz="3300" b="1" dirty="0"/>
              <a:t>денег и купила поросенка. За год он вырос и стал большим-пребольшим и жирным.</a:t>
            </a:r>
          </a:p>
          <a:p>
            <a:pPr>
              <a:buNone/>
            </a:pPr>
            <a:r>
              <a:rPr lang="ru-RU" sz="3300" b="1" dirty="0" smtClean="0"/>
              <a:t>     Продав </a:t>
            </a:r>
            <a:r>
              <a:rPr lang="ru-RU" sz="3300" b="1" dirty="0"/>
              <a:t>его, я получила столько денег, что смогла купить теленка. С прошлого года он вырос, и теперь у нас есть телка. Через год она станет взрослой коровой, и каждый день к </a:t>
            </a:r>
            <a:r>
              <a:rPr lang="ru-RU" sz="3300" b="1" dirty="0" smtClean="0"/>
              <a:t>завтраку </a:t>
            </a:r>
            <a:r>
              <a:rPr lang="ru-RU" sz="3300" b="1" dirty="0"/>
              <a:t>у нас будет молоко и сыр.</a:t>
            </a:r>
          </a:p>
          <a:p>
            <a:pPr>
              <a:buNone/>
            </a:pPr>
            <a:r>
              <a:rPr lang="ru-RU" sz="3300" b="1" dirty="0" smtClean="0"/>
              <a:t>     Вот </a:t>
            </a:r>
            <a:r>
              <a:rPr lang="ru-RU" sz="3300" b="1" dirty="0"/>
              <a:t>что я сделала с тремя медными монетками, подаренны­ми мне к Новому году.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- Жить </a:t>
            </a:r>
            <a:r>
              <a:rPr lang="ru-RU" b="1" dirty="0"/>
              <a:t>тебе и здравствовать долгие годы! — воскликнул отец, радостно </a:t>
            </a:r>
            <a:r>
              <a:rPr lang="ru-RU" b="1" dirty="0" smtClean="0"/>
              <a:t>прослезившись, обняв </a:t>
            </a:r>
            <a:r>
              <a:rPr lang="ru-RU" b="1" dirty="0"/>
              <a:t>дочь, он поцеловал ее в лоб.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Для </a:t>
            </a:r>
            <a:r>
              <a:rPr lang="ru-RU" b="1" dirty="0"/>
              <a:t>него это был самый дорогой новогодний подарок.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Вопросы к учащимся: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Если вам кто-либо дарит скромный подарок, вы радуетесь или огорчаетесь?</a:t>
            </a:r>
          </a:p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Всегда ли советы родителей кажутся вам мудрыми? Следуете ли вы им?</a:t>
            </a:r>
          </a:p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Как вы думаете, чему научит эта история двух старших сестер?</a:t>
            </a:r>
          </a:p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Вспомните какой-либо мудрый совет, который вы дали своим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родителям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и расскажите, как ваши родители им воспользовались.</a:t>
            </a:r>
          </a:p>
          <a:p>
            <a:pPr>
              <a:buNone/>
            </a:pPr>
            <a:r>
              <a:rPr lang="ru-RU" b="1" i="1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800" dirty="0" smtClean="0"/>
              <a:t>Форма проведения: классный час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 Возраст  учащихся:  12-15 лет    </a:t>
            </a:r>
          </a:p>
          <a:p>
            <a:pPr>
              <a:buNone/>
            </a:pPr>
            <a:r>
              <a:rPr lang="ru-RU" sz="1800" dirty="0" smtClean="0"/>
              <a:t>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</a:t>
            </a:r>
          </a:p>
          <a:p>
            <a:r>
              <a:rPr lang="ru-RU" sz="1800" dirty="0" smtClean="0"/>
              <a:t> Цели: </a:t>
            </a:r>
          </a:p>
          <a:p>
            <a:pPr>
              <a:buNone/>
            </a:pPr>
            <a:r>
              <a:rPr lang="ru-RU" sz="1800" dirty="0" smtClean="0"/>
              <a:t>     - формировать у учащихся нравственные качества на основе общечеловеческих ценностей,</a:t>
            </a:r>
          </a:p>
          <a:p>
            <a:pPr>
              <a:buNone/>
            </a:pPr>
            <a:r>
              <a:rPr lang="ru-RU" sz="1800" dirty="0" smtClean="0"/>
              <a:t>     - воспитывать активную жизненную позицию.</a:t>
            </a:r>
          </a:p>
          <a:p>
            <a:pPr>
              <a:buNone/>
            </a:pPr>
            <a:r>
              <a:rPr lang="ru-RU" sz="1800" dirty="0" smtClean="0"/>
              <a:t>               </a:t>
            </a:r>
          </a:p>
          <a:p>
            <a:pPr>
              <a:buNone/>
            </a:pPr>
            <a:r>
              <a:rPr lang="ru-RU" sz="1800" dirty="0" smtClean="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Морковь, яйцо или кофейное                 зёрнышко?  </a:t>
            </a:r>
            <a:r>
              <a:rPr lang="ru-RU" sz="2400" b="1" dirty="0" smtClean="0">
                <a:solidFill>
                  <a:srgbClr val="C00000"/>
                </a:solidFill>
              </a:rPr>
              <a:t>Притча.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Молодая женщина пришла к своей матери и рассказала ей о своей тяжёлой жизни, о том, как ей приходится нелегко. Она не знала, как ей справляться со всем этим. Она хотела всё бросить и сдаться. Она устала бороться. Казалось, как только решается одна её проблема, тут же появляется другая.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29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            Её мать отвела молодую женщину на кухню, и там наполнила водой три кастрюльки. В первую она положила несколько морковок, во вторую — яйцо, а в третью — немного молотых кофейных зёрен. </a:t>
            </a:r>
          </a:p>
          <a:p>
            <a:pPr>
              <a:buNone/>
            </a:pPr>
            <a:r>
              <a:rPr lang="ru-RU" b="1" dirty="0" smtClean="0"/>
              <a:t>               Она подождала, пока вода в кастрюльках закипит и через несколько минут сняла их с огня.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Мать вытащила из кастрюль морковь и яйцо и положила их в разные миски, а кофе вылила в чашку. Повернувшись к своей дочери, которая жаловалась на жизнь, спросила: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 — Скажи мне, что ты видишь?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5100" b="1" dirty="0" smtClean="0"/>
              <a:t>          </a:t>
            </a:r>
            <a:r>
              <a:rPr lang="ru-RU" sz="3500" b="1" dirty="0" smtClean="0"/>
              <a:t>Дочь ответила:</a:t>
            </a:r>
          </a:p>
          <a:p>
            <a:pPr>
              <a:buNone/>
            </a:pPr>
            <a:r>
              <a:rPr lang="ru-RU" sz="3500" b="1" dirty="0" smtClean="0"/>
              <a:t>       — Несколько морковок, яйцо и кофе.</a:t>
            </a:r>
          </a:p>
          <a:p>
            <a:pPr>
              <a:buNone/>
            </a:pPr>
            <a:r>
              <a:rPr lang="ru-RU" sz="3500" b="1" dirty="0" smtClean="0"/>
              <a:t> </a:t>
            </a:r>
          </a:p>
          <a:p>
            <a:pPr>
              <a:buNone/>
            </a:pPr>
            <a:r>
              <a:rPr lang="ru-RU" sz="3500" b="1" dirty="0" smtClean="0"/>
              <a:t>          Мать подвела дочку поближе и попросила её попробовать морковь. Та попробовала и заметила, что морковь сварилась и стала мягкой. </a:t>
            </a:r>
          </a:p>
          <a:p>
            <a:pPr>
              <a:buNone/>
            </a:pPr>
            <a:endParaRPr lang="ru-RU" sz="3500" b="1" dirty="0" smtClean="0"/>
          </a:p>
          <a:p>
            <a:pPr>
              <a:buNone/>
            </a:pPr>
            <a:r>
              <a:rPr lang="ru-RU" sz="3500" b="1" dirty="0" smtClean="0"/>
              <a:t>          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    </a:t>
            </a:r>
          </a:p>
          <a:p>
            <a:pPr>
              <a:buNone/>
            </a:pPr>
            <a:r>
              <a:rPr lang="ru-RU" sz="3800" b="1" dirty="0" smtClean="0"/>
              <a:t>         Мать попросила разбить яйцо. Дочь так и сделала. После того как его очистили от скорлупы, дочь увидела, что оно было сварено вкрутую. </a:t>
            </a:r>
          </a:p>
          <a:p>
            <a:pPr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sz="3800" b="1" dirty="0" smtClean="0"/>
              <a:t>         В конце концов, мать попросила попробовать кофе.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400" b="1" dirty="0" smtClean="0"/>
              <a:t>               Дочь почувствовала насыщенный вкус, и спросила:</a:t>
            </a:r>
          </a:p>
          <a:p>
            <a:pPr>
              <a:buNone/>
            </a:pPr>
            <a:r>
              <a:rPr lang="ru-RU" sz="3400" b="1" dirty="0" smtClean="0"/>
              <a:t> </a:t>
            </a:r>
          </a:p>
          <a:p>
            <a:pPr>
              <a:buNone/>
            </a:pPr>
            <a:r>
              <a:rPr lang="ru-RU" sz="3400" b="1" dirty="0" smtClean="0"/>
              <a:t>              — Мама, а в чём смысл?</a:t>
            </a:r>
          </a:p>
          <a:p>
            <a:pPr>
              <a:buNone/>
            </a:pPr>
            <a:r>
              <a:rPr lang="ru-RU" sz="3400" b="1" dirty="0" smtClean="0"/>
              <a:t> </a:t>
            </a:r>
          </a:p>
          <a:p>
            <a:pPr>
              <a:buNone/>
            </a:pPr>
            <a:r>
              <a:rPr lang="ru-RU" sz="3400" b="1" dirty="0" smtClean="0"/>
              <a:t>                Её мать объяснила, что все три предмета подверглись одному и тому же испытанию — кипящей водой, но каждый из них реагировал на это по-своему: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            Морковь была твёрдой и крепкой, однако, после того как попала в кипяток, стала мягкой. </a:t>
            </a:r>
          </a:p>
          <a:p>
            <a:pPr>
              <a:buNone/>
            </a:pPr>
            <a:r>
              <a:rPr lang="ru-RU" b="1" dirty="0" smtClean="0"/>
              <a:t>                Внешняя скорлупа яйца защищала его внутреннее жидкое содержимое, но после кипения его внутренности стали твёрдыми. </a:t>
            </a:r>
          </a:p>
          <a:p>
            <a:pPr>
              <a:buNone/>
            </a:pPr>
            <a:r>
              <a:rPr lang="ru-RU" b="1" dirty="0" smtClean="0"/>
              <a:t>                А молотые зёрна кофе, в свою очередь, после того как побывали в кипятке, изменили воду.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b="1" dirty="0" smtClean="0"/>
              <a:t>— А теперь, скажи мне кто ты? — спросила мать у своей дочери.             — Когда у тебя появляется какая-то трудность, что ты делаешь? </a:t>
            </a:r>
          </a:p>
          <a:p>
            <a:pPr>
              <a:buNone/>
            </a:pPr>
            <a:r>
              <a:rPr lang="ru-RU" sz="3600" b="1" dirty="0" smtClean="0"/>
              <a:t>    Кто ты: морковь, яйцо или кофейное зёрнышко?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           Подумай над этим таким       образом:   Кто же из них я?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  Я — морковь, которая кажется крепкой и сильной, но при встрече с болью и несчастьями, я падаю духом и становлюсь мягкой и теряю свою силу?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pPr>
              <a:buNone/>
            </a:pPr>
            <a:r>
              <a:rPr lang="ru-RU" sz="2400" b="1" dirty="0" smtClean="0"/>
              <a:t>       Я — яйцо с мягким сердцем, но которое при нагревании изменяется? У меня добрая и мягкая душа, но после горя, нервного срыва или при финансовых трудностях или других испытаниях я становлюсь твёрдой и жёсткой? Моя скорлупа выглядит также, но внутри я черства, с суровым характером и жестоким сердцем?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pPr>
              <a:buNone/>
            </a:pPr>
            <a:r>
              <a:rPr lang="ru-RU" sz="2400" b="1" dirty="0" smtClean="0"/>
              <a:t>       Или же,  я — кофейное зёрнышко? Когда вода нагревается, зерно отдаёт свой запах и вкус. Если я похожа на зерно, то когда всё очень плохо и у меня большие трудности, я становлюсь другой и меняю ситуацию вокруг себя.</a:t>
            </a:r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smtClean="0">
                <a:solidFill>
                  <a:srgbClr val="C00000"/>
                </a:solidFill>
              </a:rPr>
              <a:t>Ребята, а вы решили для себя этот вопрос?</a:t>
            </a:r>
            <a:endParaRPr lang="en-US" sz="4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901014" cy="57150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     </a:t>
            </a:r>
            <a:r>
              <a:rPr lang="ru-RU" sz="3600" b="1" i="1" dirty="0" smtClean="0">
                <a:solidFill>
                  <a:srgbClr val="C00000"/>
                </a:solidFill>
              </a:rPr>
              <a:t>«Свойство </a:t>
            </a:r>
            <a:r>
              <a:rPr lang="ru-RU" sz="3600" b="1" i="1" dirty="0">
                <a:solidFill>
                  <a:srgbClr val="C00000"/>
                </a:solidFill>
              </a:rPr>
              <a:t>мудрого состоит в трех вещах</a:t>
            </a:r>
            <a:r>
              <a:rPr lang="ru-RU" sz="3600" b="1" i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 </a:t>
            </a:r>
            <a:r>
              <a:rPr lang="ru-RU" sz="3600" b="1" i="1" u="sng" dirty="0">
                <a:solidFill>
                  <a:srgbClr val="C00000"/>
                </a:solidFill>
              </a:rPr>
              <a:t>первое</a:t>
            </a:r>
            <a:r>
              <a:rPr lang="ru-RU" sz="3600" b="1" i="1" dirty="0">
                <a:solidFill>
                  <a:srgbClr val="C00000"/>
                </a:solidFill>
              </a:rPr>
              <a:t> — самому делать то, что он советует делать другим</a:t>
            </a:r>
            <a:r>
              <a:rPr lang="ru-RU" sz="3600" b="1" i="1" dirty="0" smtClean="0">
                <a:solidFill>
                  <a:srgbClr val="C00000"/>
                </a:solidFill>
              </a:rPr>
              <a:t>, 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 </a:t>
            </a:r>
            <a:r>
              <a:rPr lang="ru-RU" sz="3600" b="1" i="1" u="sng" dirty="0" smtClean="0">
                <a:solidFill>
                  <a:srgbClr val="C00000"/>
                </a:solidFill>
              </a:rPr>
              <a:t>второе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— никогда не поступать против справедливости, 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</a:t>
            </a:r>
            <a:r>
              <a:rPr lang="ru-RU" sz="3600" b="1" i="1" u="sng" dirty="0" smtClean="0">
                <a:solidFill>
                  <a:srgbClr val="C00000"/>
                </a:solidFill>
              </a:rPr>
              <a:t>третье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— терпеливо переносить слабости людей, окружающих его</a:t>
            </a:r>
            <a:r>
              <a:rPr lang="ru-RU" sz="3600" b="1" i="1" dirty="0" smtClean="0">
                <a:solidFill>
                  <a:srgbClr val="C00000"/>
                </a:solidFill>
              </a:rPr>
              <a:t>.»                                   </a:t>
            </a:r>
            <a:r>
              <a:rPr lang="ru-RU" sz="3600" b="1" i="1" dirty="0" smtClean="0"/>
              <a:t>                     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</a:t>
            </a:r>
            <a:r>
              <a:rPr lang="ru-RU" b="1" dirty="0" smtClean="0"/>
              <a:t>(Л.Н.Толстой)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Мудрые мысли: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Три вещи никогда не возвращаются обратно: </a:t>
            </a:r>
            <a:r>
              <a:rPr lang="ru-RU" dirty="0" smtClean="0">
                <a:solidFill>
                  <a:srgbClr val="FF0000"/>
                </a:solidFill>
              </a:rPr>
              <a:t>Время, слово, возможность.</a:t>
            </a:r>
          </a:p>
          <a:p>
            <a:r>
              <a:rPr lang="ru-RU" dirty="0" smtClean="0"/>
              <a:t>&gt; Три вещи не следует терять: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Спокойствие, надежду, честь.</a:t>
            </a:r>
          </a:p>
          <a:p>
            <a:r>
              <a:rPr lang="ru-RU" dirty="0" smtClean="0"/>
              <a:t>&gt; Три вещи в жизни наиболее ценны: </a:t>
            </a:r>
            <a:r>
              <a:rPr lang="ru-RU" dirty="0" smtClean="0">
                <a:solidFill>
                  <a:srgbClr val="00B050"/>
                </a:solidFill>
              </a:rPr>
              <a:t>Любовь, убеждения, дружба.</a:t>
            </a:r>
          </a:p>
          <a:p>
            <a:r>
              <a:rPr lang="ru-RU" dirty="0" smtClean="0"/>
              <a:t>&gt; Три вещи в жизни никогда не надежны: </a:t>
            </a:r>
            <a:r>
              <a:rPr lang="ru-RU" dirty="0" smtClean="0">
                <a:solidFill>
                  <a:srgbClr val="7030A0"/>
                </a:solidFill>
              </a:rPr>
              <a:t>Власть, удача, состояние.</a:t>
            </a:r>
          </a:p>
          <a:p>
            <a:r>
              <a:rPr lang="ru-RU" dirty="0" smtClean="0"/>
              <a:t>&gt; Три вещи определяют человека: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Труд, честность, достижения.</a:t>
            </a:r>
          </a:p>
          <a:p>
            <a:r>
              <a:rPr lang="ru-RU" dirty="0" smtClean="0"/>
              <a:t>&gt; Три вещи разрушают человека: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Вино, гордыня, злость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Мудрость великих: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«Не иди по легкому пути. Иди по самому трудному! Преодоление трудностей возвышает человека.»                                </a:t>
            </a:r>
            <a:r>
              <a:rPr lang="ru-RU" sz="2800" dirty="0" smtClean="0"/>
              <a:t>(В.А.Сухомлинский) 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00B050"/>
                </a:solidFill>
              </a:rPr>
              <a:t>«Важнее всего для меня в жизни исправление от 3 главных пороков: бесхарактерности, раздражительности и  лени.»   </a:t>
            </a:r>
            <a:r>
              <a:rPr lang="ru-RU" sz="2800" dirty="0" smtClean="0"/>
              <a:t>      (Л.Н.Толстой) 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«Самая трудная профессия- быть человеком.»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     (Хосе Марти)                         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Мудрость великих: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«Не гонись за счастьем- оно всегда в тебе.»</a:t>
            </a:r>
          </a:p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                              (Пифагор)</a:t>
            </a:r>
          </a:p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                                                    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5572164" cy="8915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Кто чем богат...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Притча.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sz="2800" b="1" dirty="0" smtClean="0"/>
              <a:t>Один человек купил себе дом с красивым большим садом. Он был очень счастлив. По вечерам выходил в сад подышать свежим воздухом и полюбоваться тем, как зреет урожай. </a:t>
            </a:r>
          </a:p>
          <a:p>
            <a:pPr>
              <a:buNone/>
            </a:pPr>
            <a:r>
              <a:rPr lang="ru-RU" sz="2800" b="1" dirty="0" smtClean="0"/>
              <a:t>                Все бы ничего, только рядом с его домом, был маленький старенький домишко, в котором жил очень вредный сосед. </a:t>
            </a:r>
          </a:p>
          <a:p>
            <a:pPr>
              <a:buNone/>
            </a:pPr>
            <a:r>
              <a:rPr lang="ru-RU" sz="2800" b="1" dirty="0" smtClean="0"/>
              <a:t>                Этот сосед бесконечно пытался сделать какую-нибудь пакость: то мусор в сад подбросит, то еще что.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04389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b="1" dirty="0" smtClean="0"/>
              <a:t>Однажды этот  человек вышел на крыльцо, глядь, а там ведро с помоями стоит. И решил человек поступить следующим образом. Вылил помои, ведро выдраил, вычистил, что заблестело, как новое, насобирал в него самых больших и красивых яблок, затем пошел к соседу, постучал в дверь. </a:t>
            </a:r>
          </a:p>
          <a:p>
            <a:pPr>
              <a:buNone/>
            </a:pPr>
            <a:r>
              <a:rPr lang="ru-RU" sz="2800" b="1" dirty="0" smtClean="0"/>
              <a:t>             Сосед подумал: «Ну, наконец, достал я его! Сейчас-то я все ему выскажу…»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Открывает дверь, а там стоит ведро с яблоками.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— Эй, подожди, – крикнул он вслед уходящему человеку. – Почему ты мне принес яблоки?</a:t>
            </a:r>
          </a:p>
          <a:p>
            <a:pPr>
              <a:buNone/>
            </a:pPr>
            <a:r>
              <a:rPr lang="ru-RU" sz="2800" b="1" dirty="0" smtClean="0"/>
              <a:t>     Ведь я тебе постоянно только всякое </a:t>
            </a:r>
            <a:r>
              <a:rPr lang="ru-RU" sz="2800" b="1" dirty="0" err="1" smtClean="0"/>
              <a:t>дерьмо</a:t>
            </a:r>
            <a:r>
              <a:rPr lang="ru-RU" sz="2800" b="1" dirty="0" smtClean="0"/>
              <a:t> подбрасывал.</a:t>
            </a:r>
          </a:p>
          <a:p>
            <a:pPr>
              <a:buNone/>
            </a:pPr>
            <a:r>
              <a:rPr lang="ru-RU" sz="2800" b="1" dirty="0" smtClean="0"/>
              <a:t> </a:t>
            </a:r>
          </a:p>
          <a:p>
            <a:pPr>
              <a:buNone/>
            </a:pPr>
            <a:r>
              <a:rPr lang="ru-RU" sz="2800" b="1" dirty="0" smtClean="0"/>
              <a:t>— Кто чем богат, – обернувшись, проговорил тот, — Кто чем богат, тот тем и делится…</a:t>
            </a:r>
          </a:p>
          <a:p>
            <a:pPr>
              <a:buNone/>
            </a:pPr>
            <a:r>
              <a:rPr lang="ru-RU" sz="2800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Вопросы для обсуждения: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чем смысл притчи?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Назовите пословицы и поговорки, характеризующие поступки героев этой притчи.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Часто ли вы поступаете подобным образом?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858048" cy="9286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Сказка о щедром сердце</a:t>
            </a:r>
            <a:r>
              <a:rPr lang="ru-RU" dirty="0"/>
              <a:t/>
            </a:r>
            <a:br>
              <a:rPr lang="ru-RU" dirty="0"/>
            </a:br>
            <a:r>
              <a:rPr lang="ru-RU" sz="1200" dirty="0" smtClean="0"/>
              <a:t>М. </a:t>
            </a:r>
            <a:r>
              <a:rPr lang="ru-RU" sz="1200" dirty="0" err="1" smtClean="0"/>
              <a:t>Скребцова</a:t>
            </a:r>
            <a:r>
              <a:rPr lang="ru-RU" sz="12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         </a:t>
            </a:r>
            <a:r>
              <a:rPr lang="ru-RU" sz="2800" b="1" dirty="0" smtClean="0"/>
              <a:t>В </a:t>
            </a:r>
            <a:r>
              <a:rPr lang="ru-RU" sz="2800" b="1" dirty="0"/>
              <a:t>одном городе жил щедрый старик, и не было почти никого, кому, хотя бы раз, не помогла его щедрость. Всю свою жизнь старик проработал печником. Печки, которые он клал, славились на всю округу. Люди говорили, что в каждой печке — кусочек его горячего сердца оставлен</a:t>
            </a:r>
            <a:r>
              <a:rPr lang="ru-RU" sz="2800" b="1" dirty="0" smtClean="0"/>
              <a:t>!</a:t>
            </a:r>
            <a:endParaRPr lang="en-US" sz="2800" b="1" dirty="0" smtClean="0"/>
          </a:p>
          <a:p>
            <a:pPr>
              <a:buNone/>
            </a:pPr>
            <a:r>
              <a:rPr lang="ru-RU" sz="2800" b="1" dirty="0"/>
              <a:t/>
            </a:r>
            <a:br>
              <a:rPr lang="ru-RU" sz="2800" b="1" dirty="0"/>
            </a:br>
            <a:r>
              <a:rPr lang="en-US" sz="2800" b="1" dirty="0" smtClean="0"/>
              <a:t>      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829576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 </a:t>
            </a:r>
            <a:r>
              <a:rPr lang="ru-RU" sz="2000" b="1" dirty="0" smtClean="0"/>
              <a:t>Когда печник состарился и не мог больше работать, он часто вспоминал свои печки и даже мысленно разговаривал с ними.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Однажды </a:t>
            </a:r>
            <a:r>
              <a:rPr lang="ru-RU" sz="2000" b="1" dirty="0"/>
              <a:t>во сне старик увидел печь. Она улыбнулась ему и проговорила: </a:t>
            </a:r>
            <a:endParaRPr lang="en-US" sz="2000" b="1" dirty="0" smtClean="0"/>
          </a:p>
          <a:p>
            <a:pPr>
              <a:buNone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— Не узнаешь меня? Я та самая печка, которую много лет назад ты сделал для одного человека. Сейчас мой хозяин тяжело болен, и вся его семья в безутешном горе. Если он умрет, некому будет его четверых детишек кормить! Старик, когда ты меня сделал, ты отдал мне что-то очень горячее. Только много лет спустя я поняла, что это частица твоего любящего сердца. Все эти годы я берегла и хранила ее, как зеницу ока. Но сегодня я услышала слова доктора. Он сказал, что спасти больного может только чудо. Вот я и решила подарить моему хозяину свое сокровище</a:t>
            </a:r>
            <a:r>
              <a:rPr lang="ru-RU" sz="2000" b="1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ru-RU" sz="2000" b="1" dirty="0" smtClean="0"/>
              <a:t> </a:t>
            </a:r>
            <a:r>
              <a:rPr lang="ru-RU" sz="2000" b="1" dirty="0"/>
              <a:t>Может быть, оно заставит его умирающее сердце биться сильнее?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243</TotalTime>
  <Words>1657</Words>
  <Application>Microsoft Office PowerPoint</Application>
  <PresentationFormat>Экран (4:3)</PresentationFormat>
  <Paragraphs>157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      сокровища мудрости.  НРАВСТВЕННЫЕ БЕСЕДЫ.   .</vt:lpstr>
      <vt:lpstr>Слайд 2</vt:lpstr>
      <vt:lpstr>Слайд 3</vt:lpstr>
      <vt:lpstr>Кто чем богат... Притча.</vt:lpstr>
      <vt:lpstr>Слайд 5</vt:lpstr>
      <vt:lpstr>Слайд 6</vt:lpstr>
      <vt:lpstr>Вопросы для обсуждения:</vt:lpstr>
      <vt:lpstr>  Сказка о щедром сердце М. Скребцова.</vt:lpstr>
      <vt:lpstr>Слайд 9</vt:lpstr>
      <vt:lpstr>Слайд 10</vt:lpstr>
      <vt:lpstr>Слайд 11</vt:lpstr>
      <vt:lpstr>Вопросы для обсуждения:</vt:lpstr>
      <vt:lpstr>НОВОГОДНИЙ ПОДАРОК притча.</vt:lpstr>
      <vt:lpstr>Слайд 14</vt:lpstr>
      <vt:lpstr>Слайд 15</vt:lpstr>
      <vt:lpstr>Слайд 16</vt:lpstr>
      <vt:lpstr>Слайд 17</vt:lpstr>
      <vt:lpstr>Слайд 18</vt:lpstr>
      <vt:lpstr>Вопросы к учащимся:</vt:lpstr>
      <vt:lpstr> Морковь, яйцо или кофейное                 зёрнышко?  Притча. 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Мудрые мысли:</vt:lpstr>
      <vt:lpstr>Мудрость великих:</vt:lpstr>
      <vt:lpstr>Мудрость великих: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Кырнышева Светлана Александровна</dc:creator>
  <cp:lastModifiedBy>Андрей</cp:lastModifiedBy>
  <cp:revision>29</cp:revision>
  <dcterms:created xsi:type="dcterms:W3CDTF">2012-04-01T15:45:40Z</dcterms:created>
  <dcterms:modified xsi:type="dcterms:W3CDTF">2013-05-25T13:36:29Z</dcterms:modified>
</cp:coreProperties>
</file>