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67" r:id="rId3"/>
    <p:sldId id="264" r:id="rId4"/>
    <p:sldId id="268" r:id="rId5"/>
    <p:sldId id="269" r:id="rId6"/>
    <p:sldId id="266" r:id="rId7"/>
    <p:sldId id="263" r:id="rId8"/>
    <p:sldId id="275" r:id="rId9"/>
    <p:sldId id="278" r:id="rId10"/>
    <p:sldId id="279" r:id="rId11"/>
    <p:sldId id="277" r:id="rId12"/>
    <p:sldId id="271" r:id="rId13"/>
    <p:sldId id="272" r:id="rId14"/>
    <p:sldId id="274" r:id="rId15"/>
    <p:sldId id="258" r:id="rId16"/>
    <p:sldId id="273" r:id="rId17"/>
    <p:sldId id="260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76F5F-CF5F-4EF2-B896-A235F8233B3A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C5321-E7B2-451E-B667-CA9DA48DB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7A4FD-D9B3-448C-89D8-396ABCBDE6AB}" type="slidenum">
              <a:rPr lang="ru-RU"/>
              <a:pPr/>
              <a:t>2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СЛАЙД 3.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499E5-3C0C-4586-8F1F-4A72E1F6C39A}" type="slidenum">
              <a:rPr lang="ru-RU"/>
              <a:pPr/>
              <a:t>3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Слайд 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01138-D916-45FF-9571-707B2AD38ECC}" type="slidenum">
              <a:rPr lang="ru-RU"/>
              <a:pPr/>
              <a:t>6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Слайд 7.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22E97-9E23-4B3B-9FA6-BE93F340D07E}" type="slidenum">
              <a:rPr lang="ru-RU"/>
              <a:pPr/>
              <a:t>7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Слайд 8.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A80E32-88D1-49CA-B0C3-DE55305B4F69}" type="datetimeFigureOut">
              <a:rPr lang="ru-RU" smtClean="0"/>
              <a:pPr/>
              <a:t>30.03.2011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8E4DF3-EBAF-4CF1-84E3-A896CC883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3357562"/>
            <a:ext cx="7772400" cy="142876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Соли в свете ТЭД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8604"/>
            <a:ext cx="7772400" cy="1000132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4" name="Picture 4" descr="j02339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2236788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/>
          <a:lstStyle/>
          <a:p>
            <a:pPr lvl="1"/>
            <a:r>
              <a:rPr lang="ru-RU" dirty="0" smtClean="0"/>
              <a:t>Упражнение № 1</a:t>
            </a:r>
          </a:p>
          <a:p>
            <a:r>
              <a:rPr lang="ru-RU" dirty="0" smtClean="0">
                <a:latin typeface="Arial Black" pitchFamily="34" charset="0"/>
              </a:rPr>
              <a:t>А) Назовите: </a:t>
            </a:r>
            <a:r>
              <a:rPr lang="en-US" dirty="0" smtClean="0">
                <a:latin typeface="Arial Black" pitchFamily="34" charset="0"/>
              </a:rPr>
              <a:t>Ca</a:t>
            </a:r>
            <a:r>
              <a:rPr lang="ru-RU" dirty="0" smtClean="0">
                <a:latin typeface="Arial Black" pitchFamily="34" charset="0"/>
              </a:rPr>
              <a:t>(</a:t>
            </a:r>
            <a:r>
              <a:rPr lang="en-US" dirty="0" smtClean="0">
                <a:latin typeface="Arial Black" pitchFamily="34" charset="0"/>
              </a:rPr>
              <a:t>HCO</a:t>
            </a:r>
            <a:r>
              <a:rPr lang="ru-RU" baseline="-25000" dirty="0" smtClean="0">
                <a:latin typeface="Arial Black" pitchFamily="34" charset="0"/>
              </a:rPr>
              <a:t>3</a:t>
            </a:r>
            <a:r>
              <a:rPr lang="ru-RU" dirty="0" smtClean="0">
                <a:latin typeface="Arial Black" pitchFamily="34" charset="0"/>
              </a:rPr>
              <a:t>)</a:t>
            </a:r>
            <a:r>
              <a:rPr lang="ru-RU" baseline="-25000" dirty="0" smtClean="0">
                <a:latin typeface="Arial Black" pitchFamily="34" charset="0"/>
              </a:rPr>
              <a:t>2</a:t>
            </a:r>
            <a:r>
              <a:rPr lang="ru-RU" dirty="0" smtClean="0">
                <a:latin typeface="Arial Black" pitchFamily="34" charset="0"/>
              </a:rPr>
              <a:t>, 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                     </a:t>
            </a:r>
            <a:r>
              <a:rPr lang="ru-RU" dirty="0" smtClean="0">
                <a:latin typeface="Arial Black" pitchFamily="34" charset="0"/>
              </a:rPr>
              <a:t>  </a:t>
            </a:r>
            <a:r>
              <a:rPr lang="en-US" dirty="0" smtClean="0">
                <a:latin typeface="Arial Black" pitchFamily="34" charset="0"/>
              </a:rPr>
              <a:t>Al</a:t>
            </a:r>
            <a:r>
              <a:rPr lang="ru-RU" dirty="0" smtClean="0">
                <a:latin typeface="Arial Black" pitchFamily="34" charset="0"/>
              </a:rPr>
              <a:t>(</a:t>
            </a:r>
            <a:r>
              <a:rPr lang="en-US" dirty="0" smtClean="0">
                <a:latin typeface="Arial Black" pitchFamily="34" charset="0"/>
              </a:rPr>
              <a:t>HSO</a:t>
            </a:r>
            <a:r>
              <a:rPr lang="ru-RU" baseline="-25000" dirty="0" smtClean="0">
                <a:latin typeface="Arial Black" pitchFamily="34" charset="0"/>
              </a:rPr>
              <a:t>4</a:t>
            </a:r>
            <a:r>
              <a:rPr lang="ru-RU" dirty="0" smtClean="0">
                <a:latin typeface="Arial Black" pitchFamily="34" charset="0"/>
              </a:rPr>
              <a:t>)</a:t>
            </a:r>
            <a:r>
              <a:rPr lang="ru-RU" baseline="-25000" dirty="0" smtClean="0">
                <a:latin typeface="Arial Black" pitchFamily="34" charset="0"/>
              </a:rPr>
              <a:t>3</a:t>
            </a:r>
            <a:r>
              <a:rPr lang="ru-RU" dirty="0" smtClean="0">
                <a:latin typeface="Arial Black" pitchFamily="34" charset="0"/>
              </a:rPr>
              <a:t>, 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                     </a:t>
            </a:r>
            <a:r>
              <a:rPr lang="ru-RU" dirty="0" smtClean="0">
                <a:latin typeface="Arial Black" pitchFamily="34" charset="0"/>
              </a:rPr>
              <a:t>  </a:t>
            </a:r>
            <a:r>
              <a:rPr lang="en-US" dirty="0" err="1" smtClean="0">
                <a:latin typeface="Arial Black" pitchFamily="34" charset="0"/>
              </a:rPr>
              <a:t>CaHPO</a:t>
            </a:r>
            <a:r>
              <a:rPr lang="ru-RU" baseline="-25000" dirty="0" smtClean="0">
                <a:latin typeface="Arial Black" pitchFamily="34" charset="0"/>
              </a:rPr>
              <a:t>4</a:t>
            </a:r>
            <a:r>
              <a:rPr lang="ru-RU" dirty="0" smtClean="0">
                <a:latin typeface="Arial Black" pitchFamily="34" charset="0"/>
              </a:rPr>
              <a:t>, 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                     </a:t>
            </a:r>
            <a:r>
              <a:rPr lang="ru-RU" dirty="0" smtClean="0">
                <a:latin typeface="Arial Black" pitchFamily="34" charset="0"/>
              </a:rPr>
              <a:t>  </a:t>
            </a:r>
            <a:r>
              <a:rPr lang="en-US" dirty="0" smtClean="0">
                <a:latin typeface="Arial Black" pitchFamily="34" charset="0"/>
              </a:rPr>
              <a:t>Ca</a:t>
            </a:r>
            <a:r>
              <a:rPr lang="ru-RU" dirty="0" smtClean="0">
                <a:latin typeface="Arial Black" pitchFamily="34" charset="0"/>
              </a:rPr>
              <a:t>(</a:t>
            </a:r>
            <a:r>
              <a:rPr lang="en-US" dirty="0" smtClean="0">
                <a:latin typeface="Arial Black" pitchFamily="34" charset="0"/>
              </a:rPr>
              <a:t>H</a:t>
            </a:r>
            <a:r>
              <a:rPr lang="ru-RU" baseline="-25000" dirty="0" smtClean="0">
                <a:latin typeface="Arial Black" pitchFamily="34" charset="0"/>
              </a:rPr>
              <a:t>2</a:t>
            </a:r>
            <a:r>
              <a:rPr lang="en-US" dirty="0" smtClean="0">
                <a:latin typeface="Arial Black" pitchFamily="34" charset="0"/>
              </a:rPr>
              <a:t>PO</a:t>
            </a:r>
            <a:r>
              <a:rPr lang="ru-RU" baseline="-25000" dirty="0" smtClean="0">
                <a:latin typeface="Arial Black" pitchFamily="34" charset="0"/>
              </a:rPr>
              <a:t>4</a:t>
            </a:r>
            <a:r>
              <a:rPr lang="ru-RU" dirty="0" smtClean="0">
                <a:latin typeface="Arial Black" pitchFamily="34" charset="0"/>
              </a:rPr>
              <a:t>)</a:t>
            </a:r>
            <a:r>
              <a:rPr lang="ru-RU" baseline="-25000" dirty="0" smtClean="0">
                <a:latin typeface="Arial Black" pitchFamily="34" charset="0"/>
              </a:rPr>
              <a:t>2</a:t>
            </a:r>
            <a:endParaRPr lang="en-US" baseline="-25000" dirty="0" smtClean="0"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Б) Составьте формулы:           </a:t>
            </a:r>
            <a:r>
              <a:rPr lang="en-US" dirty="0" smtClean="0">
                <a:latin typeface="Arial Black" pitchFamily="34" charset="0"/>
              </a:rPr>
              <a:t>             </a:t>
            </a:r>
            <a:r>
              <a:rPr lang="ru-RU" dirty="0" smtClean="0">
                <a:latin typeface="Arial Black" pitchFamily="34" charset="0"/>
              </a:rPr>
              <a:t>гидросульфита натрия, 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</a:t>
            </a:r>
            <a:r>
              <a:rPr lang="ru-RU" dirty="0" smtClean="0">
                <a:latin typeface="Arial Black" pitchFamily="34" charset="0"/>
              </a:rPr>
              <a:t>гидросульфида кальция, 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</a:t>
            </a:r>
            <a:r>
              <a:rPr lang="ru-RU" dirty="0" err="1" smtClean="0">
                <a:latin typeface="Arial Black" pitchFamily="34" charset="0"/>
              </a:rPr>
              <a:t>дигидрофосфата</a:t>
            </a:r>
            <a:r>
              <a:rPr lang="ru-RU" dirty="0" smtClean="0">
                <a:latin typeface="Arial Black" pitchFamily="34" charset="0"/>
              </a:rPr>
              <a:t> алюминия.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00504"/>
            <a:ext cx="8183880" cy="203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Классификация солей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r>
              <a:rPr lang="ru-RU" b="1" dirty="0" smtClean="0"/>
              <a:t>В) Основные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/>
                </a:solidFill>
              </a:rPr>
              <a:t>(</a:t>
            </a:r>
            <a:r>
              <a:rPr lang="ru-RU" b="1" dirty="0" err="1" smtClean="0">
                <a:solidFill>
                  <a:schemeClr val="accent2"/>
                </a:solidFill>
              </a:rPr>
              <a:t>Ме</a:t>
            </a:r>
            <a:r>
              <a:rPr lang="ru-RU" b="1" dirty="0" smtClean="0">
                <a:solidFill>
                  <a:schemeClr val="accent2"/>
                </a:solidFill>
              </a:rPr>
              <a:t> + ОН + кислотный остаток)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err="1" smtClean="0"/>
              <a:t>CuOHCl</a:t>
            </a:r>
            <a:r>
              <a:rPr lang="en-US" dirty="0" smtClean="0"/>
              <a:t> </a:t>
            </a:r>
            <a:r>
              <a:rPr lang="ru-RU" b="1" dirty="0" err="1" smtClean="0"/>
              <a:t>гидроксо</a:t>
            </a:r>
            <a:r>
              <a:rPr lang="ru-RU" dirty="0" err="1" smtClean="0"/>
              <a:t>хлорид</a:t>
            </a:r>
            <a:r>
              <a:rPr lang="ru-RU" dirty="0" smtClean="0"/>
              <a:t> меди 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Al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en-US" dirty="0" smtClean="0"/>
              <a:t>NO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b="1" dirty="0" err="1" smtClean="0"/>
              <a:t>дигидроксо</a:t>
            </a:r>
            <a:r>
              <a:rPr lang="ru-RU" dirty="0" err="1" smtClean="0"/>
              <a:t>нитрат</a:t>
            </a:r>
            <a:r>
              <a:rPr lang="ru-RU" dirty="0" smtClean="0"/>
              <a:t> алюминия</a:t>
            </a:r>
          </a:p>
          <a:p>
            <a:pPr algn="ctr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 smtClean="0">
              <a:solidFill>
                <a:schemeClr val="accent2"/>
              </a:solidFill>
            </a:endParaRPr>
          </a:p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3075" name="Picture 3" descr="C:\Documents and Settings\Учитель\Рабочий стол\28af236fac6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71876"/>
            <a:ext cx="2928958" cy="2940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Упражнение № 2</a:t>
            </a:r>
          </a:p>
          <a:p>
            <a:r>
              <a:rPr lang="ru-RU" dirty="0" smtClean="0">
                <a:latin typeface="Arial Black" pitchFamily="34" charset="0"/>
              </a:rPr>
              <a:t>А</a:t>
            </a:r>
            <a:r>
              <a:rPr lang="en-US" dirty="0" smtClean="0">
                <a:latin typeface="Arial Black" pitchFamily="34" charset="0"/>
              </a:rPr>
              <a:t>) </a:t>
            </a:r>
            <a:r>
              <a:rPr lang="ru-RU" dirty="0" smtClean="0">
                <a:latin typeface="Arial Black" pitchFamily="34" charset="0"/>
              </a:rPr>
              <a:t>Назовите</a:t>
            </a:r>
            <a:r>
              <a:rPr lang="en-US" dirty="0" smtClean="0">
                <a:latin typeface="Arial Black" pitchFamily="34" charset="0"/>
              </a:rPr>
              <a:t>: (</a:t>
            </a:r>
            <a:r>
              <a:rPr lang="en-US" dirty="0" err="1" smtClean="0">
                <a:latin typeface="Arial Black" pitchFamily="34" charset="0"/>
              </a:rPr>
              <a:t>CuOH</a:t>
            </a:r>
            <a:r>
              <a:rPr lang="en-US" dirty="0" smtClean="0">
                <a:latin typeface="Arial Black" pitchFamily="34" charset="0"/>
              </a:rPr>
              <a:t>)</a:t>
            </a:r>
            <a:r>
              <a:rPr lang="en-US" baseline="-25000" dirty="0" smtClean="0">
                <a:latin typeface="Arial Black" pitchFamily="34" charset="0"/>
              </a:rPr>
              <a:t>2</a:t>
            </a:r>
            <a:r>
              <a:rPr lang="en-US" dirty="0" smtClean="0">
                <a:latin typeface="Arial Black" pitchFamily="34" charset="0"/>
              </a:rPr>
              <a:t>CO</a:t>
            </a:r>
            <a:r>
              <a:rPr lang="en-US" baseline="-25000" dirty="0" smtClean="0">
                <a:latin typeface="Arial Black" pitchFamily="34" charset="0"/>
              </a:rPr>
              <a:t>3</a:t>
            </a:r>
            <a:r>
              <a:rPr lang="en-US" dirty="0" smtClean="0">
                <a:latin typeface="Arial Black" pitchFamily="34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                     </a:t>
            </a:r>
            <a:r>
              <a:rPr lang="ru-RU" dirty="0" smtClean="0">
                <a:latin typeface="Arial Black" pitchFamily="34" charset="0"/>
              </a:rPr>
              <a:t>  </a:t>
            </a:r>
            <a:r>
              <a:rPr lang="en-US" dirty="0" smtClean="0">
                <a:latin typeface="Arial Black" pitchFamily="34" charset="0"/>
              </a:rPr>
              <a:t>AlOHSO</a:t>
            </a:r>
            <a:r>
              <a:rPr lang="en-US" baseline="-25000" dirty="0" smtClean="0">
                <a:latin typeface="Arial Black" pitchFamily="34" charset="0"/>
              </a:rPr>
              <a:t>4</a:t>
            </a:r>
            <a:r>
              <a:rPr lang="en-US" dirty="0" smtClean="0">
                <a:latin typeface="Arial Black" pitchFamily="34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                      </a:t>
            </a:r>
            <a:r>
              <a:rPr lang="ru-RU" dirty="0" smtClean="0">
                <a:latin typeface="Arial Black" pitchFamily="34" charset="0"/>
              </a:rPr>
              <a:t>  </a:t>
            </a:r>
            <a:r>
              <a:rPr lang="en-US" dirty="0" smtClean="0">
                <a:latin typeface="Arial Black" pitchFamily="34" charset="0"/>
              </a:rPr>
              <a:t>(Al(OH)</a:t>
            </a:r>
            <a:r>
              <a:rPr lang="en-US" baseline="-25000" dirty="0" smtClean="0">
                <a:latin typeface="Arial Black" pitchFamily="34" charset="0"/>
              </a:rPr>
              <a:t>2</a:t>
            </a:r>
            <a:r>
              <a:rPr lang="en-US" dirty="0" smtClean="0">
                <a:latin typeface="Arial Black" pitchFamily="34" charset="0"/>
              </a:rPr>
              <a:t>)</a:t>
            </a:r>
            <a:r>
              <a:rPr lang="en-US" baseline="-25000" dirty="0" smtClean="0">
                <a:latin typeface="Arial Black" pitchFamily="34" charset="0"/>
              </a:rPr>
              <a:t>2</a:t>
            </a:r>
            <a:r>
              <a:rPr lang="en-US" dirty="0" smtClean="0">
                <a:latin typeface="Arial Black" pitchFamily="34" charset="0"/>
              </a:rPr>
              <a:t>SO</a:t>
            </a:r>
            <a:r>
              <a:rPr lang="en-US" baseline="-25000" dirty="0" smtClean="0">
                <a:latin typeface="Arial Black" pitchFamily="34" charset="0"/>
              </a:rPr>
              <a:t>4</a:t>
            </a:r>
          </a:p>
          <a:p>
            <a:pPr>
              <a:buNone/>
            </a:pPr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Б) Составьте формулы: 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</a:t>
            </a:r>
            <a:r>
              <a:rPr lang="ru-RU" dirty="0" err="1" smtClean="0">
                <a:latin typeface="Arial Black" pitchFamily="34" charset="0"/>
              </a:rPr>
              <a:t>гидроксосульфата</a:t>
            </a:r>
            <a:r>
              <a:rPr lang="ru-RU" dirty="0" smtClean="0">
                <a:latin typeface="Arial Black" pitchFamily="34" charset="0"/>
              </a:rPr>
              <a:t> кальция, 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</a:t>
            </a:r>
            <a:r>
              <a:rPr lang="ru-RU" dirty="0" err="1" smtClean="0">
                <a:latin typeface="Arial Black" pitchFamily="34" charset="0"/>
              </a:rPr>
              <a:t>дигидроксо</a:t>
            </a:r>
            <a:r>
              <a:rPr lang="ru-RU" dirty="0" err="1" smtClean="0">
                <a:latin typeface="Arial Black" pitchFamily="34" charset="0"/>
              </a:rPr>
              <a:t>нитрата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железа (</a:t>
            </a:r>
            <a:r>
              <a:rPr lang="en-US" dirty="0" smtClean="0">
                <a:latin typeface="Arial Black" pitchFamily="34" charset="0"/>
              </a:rPr>
              <a:t>III)</a:t>
            </a:r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ru-RU" sz="3300" dirty="0" smtClean="0">
                <a:solidFill>
                  <a:schemeClr val="accent2"/>
                </a:solidFill>
              </a:rPr>
              <a:t>«Математический фокус»</a:t>
            </a:r>
            <a:br>
              <a:rPr lang="ru-RU" sz="3300" dirty="0" smtClean="0">
                <a:solidFill>
                  <a:schemeClr val="accent2"/>
                </a:solidFill>
              </a:rPr>
            </a:br>
            <a:r>
              <a:rPr lang="ru-RU" sz="3300" dirty="0" smtClean="0">
                <a:solidFill>
                  <a:schemeClr val="accent2"/>
                </a:solidFill>
              </a:rPr>
              <a:t> с периодической таблицей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Arial" charset="0"/>
              </a:rPr>
              <a:t>Задумайте два химических элемента так, чтобы они образовывали химическое соединение. Запомните их номера.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Arial" charset="0"/>
              </a:rPr>
              <a:t>Порядковый номер первого элемента удвойте.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Arial" charset="0"/>
              </a:rPr>
              <a:t>К полученному числу прибавьте 5.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Arial" charset="0"/>
              </a:rPr>
              <a:t>Сумму умножьте на 50.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latin typeface="Arial" charset="0"/>
              </a:rPr>
              <a:t>К произведению прибавьте порядковый номер второго элемента.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357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 ПРОБУЙ ВЕЩЕСТВА НА ВКУС</a:t>
            </a:r>
            <a:endParaRPr lang="ru-RU" dirty="0"/>
          </a:p>
        </p:txBody>
      </p:sp>
      <p:pic>
        <p:nvPicPr>
          <p:cNvPr id="4" name="BLOGGER_PHOTO_ID_5431360954024259906" descr="http://3.bp.blogspot.com/_tSyzw8PNr3s/S2ASAteK8UI/AAAAAAAAAAU/vx4-gKQjiYc/s320/%D1%80%D0%B5%D0%B1%D1%83%D1%81.bm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7867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39897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Лабораторная работа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Химические свойства солей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Arial Black" pitchFamily="34" charset="0"/>
              </a:rPr>
              <a:t>Взаимодействие с кислотами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Arial Black" pitchFamily="34" charset="0"/>
              </a:rPr>
              <a:t>Взаимодействие со щелочами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Arial Black" pitchFamily="34" charset="0"/>
              </a:rPr>
              <a:t>Взаимодействие с другими 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  солями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Arial Black" pitchFamily="34" charset="0"/>
              </a:rPr>
              <a:t>Взаимодействие с металлами,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  стоящими в ряду активности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  левее металла, находящегося</a:t>
            </a:r>
          </a:p>
          <a:p>
            <a:pPr>
              <a:buNone/>
            </a:pPr>
            <a:r>
              <a:rPr lang="ru-RU" sz="2400" dirty="0" smtClean="0">
                <a:latin typeface="Arial Black" pitchFamily="34" charset="0"/>
              </a:rPr>
              <a:t>   в растворе соли.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8" descr="j0240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357430"/>
            <a:ext cx="2422267" cy="331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Бланк ответа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Класс 8 «   »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Ф.И.обучающегося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«     »_________2011г.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928802"/>
          <a:ext cx="6096000" cy="343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714512"/>
                <a:gridCol w="1357322"/>
                <a:gridCol w="1285884"/>
                <a:gridCol w="88102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опыта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Взаимодействующие вещества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Уравнение реакции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Признаки реакции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Вывод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+HCl</a:t>
                      </a: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CuSO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+NaOH</a:t>
                      </a:r>
                      <a:endParaRPr lang="ru-RU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NaCl+AqNO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baseline="-25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Cu+AqNO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baseline="-25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Безымянный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3643338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371477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Безымян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9450" y="4500570"/>
            <a:ext cx="3384550" cy="207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42976" y="85723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Моё эмоциональное состояние на уроке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307181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Как я работал в группе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464344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Содержание урока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857232"/>
            <a:ext cx="34290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РЕЗЮМЕ</a:t>
            </a:r>
          </a:p>
          <a:p>
            <a:pPr algn="ctr"/>
            <a:endParaRPr lang="ru-RU" sz="2800" dirty="0" smtClean="0">
              <a:solidFill>
                <a:schemeClr val="accent2"/>
              </a:solidFill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Постройте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3 графика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СПАСИБО  ЗА  УРОК !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pic>
        <p:nvPicPr>
          <p:cNvPr id="4" name="Picture 6" descr="c0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8887506">
            <a:off x="2927231" y="1481339"/>
            <a:ext cx="3179993" cy="2929809"/>
          </a:xfrm>
          <a:noFill/>
          <a:ln/>
        </p:spPr>
      </p:pic>
      <p:pic>
        <p:nvPicPr>
          <p:cNvPr id="5" name="Picture 7" descr="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643050"/>
            <a:ext cx="1592262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4284663" y="2636838"/>
            <a:ext cx="1008062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NO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15097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HNO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NaOH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15859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HNO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5651500" y="3213100"/>
            <a:ext cx="2889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5651500" y="3213100"/>
            <a:ext cx="25717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742791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 какому классу соединений относятся вещества, </a:t>
            </a:r>
          </a:p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дать им названия</a:t>
            </a: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71472" y="5715016"/>
            <a:ext cx="2214578" cy="360363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50000">
                <a:schemeClr val="accent1">
                  <a:gamma/>
                  <a:shade val="46275"/>
                  <a:invGamma/>
                  <a:alpha val="0"/>
                </a:schemeClr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1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11638" y="6237288"/>
            <a:ext cx="790575" cy="360362"/>
          </a:xfrm>
          <a:prstGeom prst="actionButtonBeginning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03800" y="6237288"/>
            <a:ext cx="792163" cy="360362"/>
          </a:xfrm>
          <a:prstGeom prst="actionButtonBackPrevious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5963" y="6237288"/>
            <a:ext cx="792162" cy="360362"/>
          </a:xfrm>
          <a:prstGeom prst="actionButtonForwardNex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1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88125" y="6237288"/>
            <a:ext cx="792163" cy="360362"/>
          </a:xfrm>
          <a:prstGeom prst="actionButtonEnd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0" grpId="1" animBg="1"/>
      <p:bldP spid="12291" grpId="0" animBg="1"/>
      <p:bldP spid="12291" grpId="1" animBg="1"/>
      <p:bldP spid="12292" grpId="0" animBg="1"/>
      <p:bldP spid="12292" grpId="1" animBg="1"/>
      <p:bldP spid="12294" grpId="0" animBg="1"/>
      <p:bldP spid="12295" grpId="0" animBg="1"/>
      <p:bldP spid="12298" grpId="0" animBg="1"/>
      <p:bldP spid="1229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4643438" y="2636838"/>
            <a:ext cx="1135062" cy="839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CO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5795963" y="2997200"/>
            <a:ext cx="2571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4572000" y="3141663"/>
            <a:ext cx="2889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20177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  CO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2159000" cy="749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Mg(OH)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6300788" y="3141663"/>
            <a:ext cx="2571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6156325" y="3141663"/>
            <a:ext cx="287338" cy="461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194468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  SO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4572000" y="3141663"/>
            <a:ext cx="288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6084888" y="3141663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4067175" y="2636838"/>
            <a:ext cx="194468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  SO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5377" name="WordArt 17"/>
          <p:cNvSpPr>
            <a:spLocks noChangeArrowheads="1" noChangeShapeType="1" noTextEdit="1"/>
          </p:cNvSpPr>
          <p:nvPr/>
        </p:nvSpPr>
        <p:spPr bwMode="auto">
          <a:xfrm>
            <a:off x="4572000" y="3068638"/>
            <a:ext cx="2873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6084888" y="3141663"/>
            <a:ext cx="358775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5379" name="WordArt 19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742791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 какому классу соединений относятся вещества, </a:t>
            </a:r>
          </a:p>
          <a:p>
            <a:pPr algn="ctr"/>
            <a:r>
              <a:rPr lang="ru-RU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дать им названия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AutoShape 2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11638" y="6237288"/>
            <a:ext cx="790575" cy="360362"/>
          </a:xfrm>
          <a:prstGeom prst="actionButtonBeginning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5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03800" y="6237288"/>
            <a:ext cx="792163" cy="360362"/>
          </a:xfrm>
          <a:prstGeom prst="actionButtonBackPrevious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6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5963" y="6237288"/>
            <a:ext cx="792162" cy="360362"/>
          </a:xfrm>
          <a:prstGeom prst="actionButtonForwardNex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7" name="AutoShape 2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88125" y="6237288"/>
            <a:ext cx="792163" cy="360362"/>
          </a:xfrm>
          <a:prstGeom prst="actionButtonEnd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3" grpId="1" animBg="1"/>
      <p:bldP spid="15364" grpId="0" animBg="1"/>
      <p:bldP spid="15364" grpId="1" animBg="1"/>
      <p:bldP spid="15366" grpId="0" animBg="1"/>
      <p:bldP spid="15366" grpId="1" animBg="1"/>
      <p:bldP spid="15367" grpId="0" animBg="1"/>
      <p:bldP spid="15367" grpId="1" animBg="1"/>
      <p:bldP spid="15368" grpId="0" animBg="1"/>
      <p:bldP spid="15368" grpId="1" animBg="1"/>
      <p:bldP spid="15369" grpId="0" animBg="1"/>
      <p:bldP spid="15369" grpId="1" animBg="1"/>
      <p:bldP spid="15370" grpId="0" animBg="1"/>
      <p:bldP spid="15370" grpId="1" animBg="1"/>
      <p:bldP spid="15373" grpId="0" animBg="1"/>
      <p:bldP spid="15373" grpId="1" animBg="1"/>
      <p:bldP spid="15374" grpId="0" animBg="1"/>
      <p:bldP spid="15374" grpId="1" animBg="1"/>
      <p:bldP spid="15375" grpId="0" animBg="1"/>
      <p:bldP spid="15375" grpId="1" animBg="1"/>
      <p:bldP spid="15376" grpId="0" animBg="1"/>
      <p:bldP spid="15377" grpId="0" animBg="1"/>
      <p:bldP spid="153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3200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00239"/>
            <a:ext cx="8291512" cy="35004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chemeClr val="tx2"/>
                </a:solidFill>
              </a:rPr>
              <a:t>Определите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ru-RU" sz="2400" b="1" dirty="0">
                <a:solidFill>
                  <a:schemeClr val="tx2"/>
                </a:solidFill>
              </a:rPr>
              <a:t>ряд формул состоящих только из: </a:t>
            </a:r>
            <a:endParaRPr lang="en-US" sz="2400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chemeClr val="tx2"/>
                </a:solidFill>
              </a:rPr>
              <a:t>а) </a:t>
            </a:r>
            <a:r>
              <a:rPr lang="ru-RU" sz="2400" b="1" dirty="0">
                <a:solidFill>
                  <a:schemeClr val="tx2"/>
                </a:solidFill>
              </a:rPr>
              <a:t>кислотных оксидов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chemeClr val="tx2"/>
                </a:solidFill>
              </a:rPr>
              <a:t>б) основных оксидов:</a:t>
            </a:r>
            <a:r>
              <a:rPr lang="ru-RU" b="1" dirty="0">
                <a:solidFill>
                  <a:schemeClr val="tx2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r>
              <a:rPr lang="ru-RU" b="1" dirty="0">
                <a:solidFill>
                  <a:srgbClr val="666699"/>
                </a:solidFill>
              </a:rPr>
              <a:t>  </a:t>
            </a:r>
            <a:r>
              <a:rPr lang="ru-RU" b="1" dirty="0" smtClean="0">
                <a:solidFill>
                  <a:srgbClr val="008080"/>
                </a:solidFill>
              </a:rPr>
              <a:t>а)</a:t>
            </a:r>
            <a:r>
              <a:rPr lang="en-US" b="1" dirty="0" smtClean="0">
                <a:solidFill>
                  <a:srgbClr val="008080"/>
                </a:solidFill>
              </a:rPr>
              <a:t> Na</a:t>
            </a:r>
            <a:r>
              <a:rPr lang="ru-RU" b="1" baseline="-14000" dirty="0" smtClean="0">
                <a:solidFill>
                  <a:srgbClr val="008080"/>
                </a:solidFill>
              </a:rPr>
              <a:t>2</a:t>
            </a:r>
            <a:r>
              <a:rPr lang="en-US" b="1" dirty="0" smtClean="0">
                <a:solidFill>
                  <a:srgbClr val="008080"/>
                </a:solidFill>
              </a:rPr>
              <a:t>O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en-US" b="1" dirty="0" smtClean="0">
                <a:solidFill>
                  <a:srgbClr val="008080"/>
                </a:solidFill>
              </a:rPr>
              <a:t>N</a:t>
            </a:r>
            <a:r>
              <a:rPr lang="en-US" b="1" baseline="-14000" dirty="0" smtClean="0">
                <a:solidFill>
                  <a:srgbClr val="008080"/>
                </a:solidFill>
              </a:rPr>
              <a:t>2</a:t>
            </a:r>
            <a:r>
              <a:rPr lang="en-US" b="1" dirty="0" smtClean="0">
                <a:solidFill>
                  <a:srgbClr val="008080"/>
                </a:solidFill>
              </a:rPr>
              <a:t>O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en-US" b="1" dirty="0" err="1" smtClean="0">
                <a:solidFill>
                  <a:srgbClr val="008080"/>
                </a:solidFill>
              </a:rPr>
              <a:t>ZnO</a:t>
            </a:r>
            <a:r>
              <a:rPr lang="en-US" b="1" dirty="0" smtClean="0">
                <a:solidFill>
                  <a:srgbClr val="008080"/>
                </a:solidFill>
              </a:rPr>
              <a:t>; </a:t>
            </a:r>
            <a:endParaRPr lang="en-US" b="1" dirty="0">
              <a:solidFill>
                <a:srgbClr val="008080"/>
              </a:solidFill>
            </a:endParaRPr>
          </a:p>
          <a:p>
            <a:pPr algn="ctr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8080"/>
                </a:solidFill>
              </a:rPr>
              <a:t>     </a:t>
            </a:r>
            <a:r>
              <a:rPr lang="en-US" b="1" dirty="0" smtClean="0">
                <a:solidFill>
                  <a:srgbClr val="008080"/>
                </a:solidFill>
              </a:rPr>
              <a:t>  b</a:t>
            </a:r>
            <a:r>
              <a:rPr lang="en-US" b="1" dirty="0">
                <a:solidFill>
                  <a:srgbClr val="008080"/>
                </a:solidFill>
              </a:rPr>
              <a:t>) </a:t>
            </a:r>
            <a:r>
              <a:rPr lang="en-US" b="1" dirty="0" smtClean="0">
                <a:solidFill>
                  <a:srgbClr val="008080"/>
                </a:solidFill>
              </a:rPr>
              <a:t>CO</a:t>
            </a:r>
            <a:r>
              <a:rPr lang="en-US" b="1" baseline="-14000" dirty="0" smtClean="0">
                <a:solidFill>
                  <a:srgbClr val="008080"/>
                </a:solidFill>
              </a:rPr>
              <a:t>2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ru-RU" b="1" dirty="0">
                <a:solidFill>
                  <a:srgbClr val="008080"/>
                </a:solidFill>
              </a:rPr>
              <a:t>  </a:t>
            </a:r>
            <a:r>
              <a:rPr lang="en-US" b="1" dirty="0">
                <a:solidFill>
                  <a:srgbClr val="008080"/>
                </a:solidFill>
              </a:rPr>
              <a:t>P</a:t>
            </a:r>
            <a:r>
              <a:rPr lang="en-US" b="1" baseline="-14000" dirty="0">
                <a:solidFill>
                  <a:srgbClr val="008080"/>
                </a:solidFill>
              </a:rPr>
              <a:t>2</a:t>
            </a:r>
            <a:r>
              <a:rPr lang="en-US" b="1" dirty="0">
                <a:solidFill>
                  <a:srgbClr val="008080"/>
                </a:solidFill>
              </a:rPr>
              <a:t>O</a:t>
            </a:r>
            <a:r>
              <a:rPr lang="en-US" b="1" baseline="-14000" dirty="0">
                <a:solidFill>
                  <a:srgbClr val="008080"/>
                </a:solidFill>
              </a:rPr>
              <a:t>5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ru-RU" b="1" dirty="0" smtClean="0">
                <a:solidFill>
                  <a:srgbClr val="008080"/>
                </a:solidFill>
              </a:rPr>
              <a:t>  </a:t>
            </a:r>
            <a:r>
              <a:rPr lang="en-US" b="1" dirty="0" smtClean="0">
                <a:solidFill>
                  <a:srgbClr val="008080"/>
                </a:solidFill>
              </a:rPr>
              <a:t>Cl</a:t>
            </a:r>
            <a:r>
              <a:rPr lang="en-US" b="1" baseline="-14000" dirty="0" smtClean="0">
                <a:solidFill>
                  <a:srgbClr val="008080"/>
                </a:solidFill>
              </a:rPr>
              <a:t>2</a:t>
            </a:r>
            <a:r>
              <a:rPr lang="en-US" b="1" dirty="0" smtClean="0">
                <a:solidFill>
                  <a:srgbClr val="008080"/>
                </a:solidFill>
              </a:rPr>
              <a:t>O</a:t>
            </a:r>
            <a:r>
              <a:rPr lang="en-US" b="1" baseline="-14000" dirty="0" smtClean="0">
                <a:solidFill>
                  <a:srgbClr val="008080"/>
                </a:solidFill>
              </a:rPr>
              <a:t>7</a:t>
            </a:r>
            <a:r>
              <a:rPr lang="en-US" b="1" dirty="0">
                <a:solidFill>
                  <a:srgbClr val="008080"/>
                </a:solidFill>
              </a:rPr>
              <a:t>;</a:t>
            </a:r>
          </a:p>
          <a:p>
            <a:pPr algn="ctr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8080"/>
                </a:solidFill>
              </a:rPr>
              <a:t>   </a:t>
            </a:r>
            <a:r>
              <a:rPr lang="en-US" b="1" dirty="0" smtClean="0">
                <a:solidFill>
                  <a:srgbClr val="008080"/>
                </a:solidFill>
              </a:rPr>
              <a:t> c) </a:t>
            </a:r>
            <a:r>
              <a:rPr lang="en-US" b="1" dirty="0" err="1" smtClean="0">
                <a:solidFill>
                  <a:srgbClr val="008080"/>
                </a:solidFill>
              </a:rPr>
              <a:t>MgO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ru-RU" b="1" dirty="0">
                <a:solidFill>
                  <a:srgbClr val="008080"/>
                </a:solidFill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</a:rPr>
              <a:t>BaO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en-US" b="1" dirty="0" smtClean="0">
                <a:solidFill>
                  <a:srgbClr val="008080"/>
                </a:solidFill>
              </a:rPr>
              <a:t>  </a:t>
            </a:r>
            <a:r>
              <a:rPr lang="en-US" b="1" dirty="0" err="1" smtClean="0">
                <a:solidFill>
                  <a:srgbClr val="008080"/>
                </a:solidFill>
              </a:rPr>
              <a:t>CuO</a:t>
            </a:r>
            <a:r>
              <a:rPr lang="en-US" b="1" dirty="0" smtClean="0">
                <a:solidFill>
                  <a:srgbClr val="008080"/>
                </a:solidFill>
              </a:rPr>
              <a:t>;</a:t>
            </a:r>
            <a:endParaRPr lang="en-US" b="1" dirty="0">
              <a:solidFill>
                <a:srgbClr val="008080"/>
              </a:solidFill>
            </a:endParaRPr>
          </a:p>
          <a:p>
            <a:pPr algn="ctr">
              <a:lnSpc>
                <a:spcPct val="80000"/>
              </a:lnSpc>
              <a:buClr>
                <a:srgbClr val="006666"/>
              </a:buClr>
              <a:buFont typeface="Wingdings" pitchFamily="2" charset="2"/>
              <a:buNone/>
            </a:pPr>
            <a:r>
              <a:rPr lang="en-US" b="1" dirty="0">
                <a:solidFill>
                  <a:srgbClr val="008080"/>
                </a:solidFill>
              </a:rPr>
              <a:t>  </a:t>
            </a:r>
            <a:r>
              <a:rPr lang="en-US" b="1" dirty="0" smtClean="0">
                <a:solidFill>
                  <a:srgbClr val="008080"/>
                </a:solidFill>
              </a:rPr>
              <a:t> d</a:t>
            </a:r>
            <a:r>
              <a:rPr lang="en-US" b="1" dirty="0">
                <a:solidFill>
                  <a:srgbClr val="008080"/>
                </a:solidFill>
              </a:rPr>
              <a:t>) </a:t>
            </a:r>
            <a:r>
              <a:rPr lang="en-US" b="1" dirty="0" smtClean="0">
                <a:solidFill>
                  <a:srgbClr val="008080"/>
                </a:solidFill>
              </a:rPr>
              <a:t>Li2O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ru-RU" b="1" dirty="0">
                <a:solidFill>
                  <a:srgbClr val="008080"/>
                </a:solidFill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</a:rPr>
              <a:t>CaO</a:t>
            </a:r>
            <a:r>
              <a:rPr lang="en-US" b="1" dirty="0">
                <a:solidFill>
                  <a:srgbClr val="008080"/>
                </a:solidFill>
              </a:rPr>
              <a:t>, </a:t>
            </a:r>
            <a:r>
              <a:rPr lang="ru-RU" b="1" dirty="0">
                <a:solidFill>
                  <a:srgbClr val="008080"/>
                </a:solidFill>
              </a:rPr>
              <a:t> </a:t>
            </a:r>
            <a:r>
              <a:rPr lang="en-US" b="1" dirty="0" smtClean="0">
                <a:solidFill>
                  <a:srgbClr val="008080"/>
                </a:solidFill>
              </a:rPr>
              <a:t> CO</a:t>
            </a:r>
            <a:r>
              <a:rPr lang="ru-RU" b="1" dirty="0">
                <a:solidFill>
                  <a:srgbClr val="008080"/>
                </a:solidFill>
              </a:rPr>
              <a:t>.</a:t>
            </a:r>
            <a:endParaRPr lang="en-US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buClr>
                <a:srgbClr val="FFCC99"/>
              </a:buClr>
            </a:pPr>
            <a:endParaRPr lang="ru-RU" b="1" dirty="0">
              <a:solidFill>
                <a:srgbClr val="008080"/>
              </a:solidFill>
            </a:endParaRP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45" name="AutoShape 1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11638" y="6237288"/>
            <a:ext cx="790575" cy="360362"/>
          </a:xfrm>
          <a:prstGeom prst="actionButtonBeginning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46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03800" y="6237288"/>
            <a:ext cx="792163" cy="360362"/>
          </a:xfrm>
          <a:prstGeom prst="actionButtonBackPrevious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47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5963" y="6237288"/>
            <a:ext cx="792162" cy="360362"/>
          </a:xfrm>
          <a:prstGeom prst="actionButtonForwardNex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48" name="AutoShape 2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88125" y="6237288"/>
            <a:ext cx="792163" cy="360362"/>
          </a:xfrm>
          <a:prstGeom prst="actionButtonEnd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43042" y="107154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ТЕСТ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Цель урока</a:t>
            </a:r>
          </a:p>
          <a:p>
            <a:pPr>
              <a:buFont typeface="Wingdings" pitchFamily="2" charset="2"/>
              <a:buChar char="ü"/>
            </a:pP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Дать понятие о солях как классе </a:t>
            </a:r>
            <a:r>
              <a:rPr lang="en-US" sz="3200" dirty="0" smtClean="0">
                <a:solidFill>
                  <a:srgbClr val="FF0000"/>
                </a:solidFill>
              </a:rPr>
              <a:t>   </a:t>
            </a:r>
            <a:r>
              <a:rPr lang="ru-RU" sz="3200" dirty="0" smtClean="0">
                <a:solidFill>
                  <a:srgbClr val="FF0000"/>
                </a:solidFill>
              </a:rPr>
              <a:t>электролитов,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FF0000"/>
                </a:solidFill>
              </a:rPr>
              <a:t>  рассмотреть их классификацию по составу,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FF0000"/>
                </a:solidFill>
              </a:rPr>
              <a:t>  охарактеризовать общие свойства солей в свете ТЭД на основе экспериментальных опытов,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FF0000"/>
                </a:solidFill>
              </a:rPr>
              <a:t> продолжить формировать навыки самостоятельной работы.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779838" y="692150"/>
            <a:ext cx="11525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СОЛИ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1258888" y="2708275"/>
            <a:ext cx="4476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Na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835150" y="2708275"/>
            <a:ext cx="5334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OH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6443663" y="2708275"/>
            <a:ext cx="2571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6877050" y="2708275"/>
            <a:ext cx="3238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Cl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3924300" y="2997200"/>
            <a:ext cx="7715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NaCl</a:t>
            </a:r>
            <a:endParaRPr lang="ru-RU" sz="2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6732588" y="2349500"/>
            <a:ext cx="1809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2339975" y="2565400"/>
            <a:ext cx="358775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-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1547813" y="2349500"/>
            <a:ext cx="152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 rot="563883">
            <a:off x="7235825" y="2565400"/>
            <a:ext cx="433388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069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8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_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AutoShape 2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11638" y="6237288"/>
            <a:ext cx="790575" cy="360362"/>
          </a:xfrm>
          <a:prstGeom prst="actionButtonBeginning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03800" y="6237288"/>
            <a:ext cx="792163" cy="360362"/>
          </a:xfrm>
          <a:prstGeom prst="actionButtonBackPrevious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5963" y="6237288"/>
            <a:ext cx="792162" cy="360362"/>
          </a:xfrm>
          <a:prstGeom prst="actionButtonForwardNex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AutoShape 2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88125" y="6237288"/>
            <a:ext cx="792163" cy="360362"/>
          </a:xfrm>
          <a:prstGeom prst="actionButtonEnd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66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17442E-7 C 0.00295 0.13694 0.00608 0.27365 0.05087 0.33727 C 0.09566 0.40111 0.23091 0.37289 0.26858 0.38099 C 0.30643 0.38908 0.27587 0.38469 0.27726 0.38492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20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17442E-7 C 0.0165 0.12144 0.03316 0.24335 -0.01041 0.30858 C -0.05347 0.37358 -0.21719 0.37682 -0.25816 0.3907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9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6005E-6 C 0.03194 0.11451 0.06406 0.22994 0.01753 0.29517 C -0.02865 0.36063 -0.22813 0.37683 -0.27674 0.39325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1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07495E-6 C 0.00261 0.05853 0.00539 0.11728 0.00799 0.15753 C 0.01059 0.19778 0.01181 0.21698 0.0158 0.2415 C 0.0198 0.26602 0.02639 0.29054 0.0316 0.30442 C 0.03681 0.3183 0.04063 0.3183 0.04723 0.32524 C 0.05382 0.33218 0.06181 0.33935 0.07101 0.34629 C 0.08021 0.35323 0.06841 0.35855 0.10243 0.36734 C 0.13646 0.37613 0.24688 0.39348 0.2757 0.3988 " pathEditMode="relative" ptsTypes="aaaaaaaA">
                                      <p:cBhvr>
                                        <p:cTn id="28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30" grpId="0" animBg="1"/>
      <p:bldP spid="26631" grpId="0" animBg="1"/>
      <p:bldP spid="26631" grpId="1" animBg="1"/>
      <p:bldP spid="26631" grpId="2" animBg="1"/>
      <p:bldP spid="26634" grpId="0" animBg="1"/>
      <p:bldP spid="266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2771775" y="1412875"/>
            <a:ext cx="333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771775" y="2060575"/>
            <a:ext cx="333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H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4067175" y="1341438"/>
            <a:ext cx="352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4067175" y="1989138"/>
            <a:ext cx="352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8" name="WordArt 6"/>
          <p:cNvSpPr>
            <a:spLocks noChangeArrowheads="1" noChangeShapeType="1" noTextEdit="1"/>
          </p:cNvSpPr>
          <p:nvPr/>
        </p:nvSpPr>
        <p:spPr bwMode="auto">
          <a:xfrm>
            <a:off x="5076825" y="1557338"/>
            <a:ext cx="30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S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5867400" y="1341438"/>
            <a:ext cx="352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5867400" y="1989138"/>
            <a:ext cx="352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O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276600" y="2349500"/>
            <a:ext cx="6477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276600" y="1557338"/>
            <a:ext cx="649288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572000" y="1557338"/>
            <a:ext cx="360363" cy="1428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4572000" y="1989138"/>
            <a:ext cx="431800" cy="1444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V="1">
            <a:off x="5435600" y="1557338"/>
            <a:ext cx="288925" cy="1444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8" name="WordArt 26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3240087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Образование солей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8959850" y="335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kumimoji="0" lang="ru-RU">
              <a:latin typeface="Arial" charset="0"/>
            </a:endParaRPr>
          </a:p>
        </p:txBody>
      </p:sp>
      <p:sp>
        <p:nvSpPr>
          <p:cNvPr id="28701" name="WordArt 29"/>
          <p:cNvSpPr>
            <a:spLocks noChangeArrowheads="1" noChangeShapeType="1" noTextEdit="1"/>
          </p:cNvSpPr>
          <p:nvPr/>
        </p:nvSpPr>
        <p:spPr bwMode="auto">
          <a:xfrm>
            <a:off x="1692275" y="1700213"/>
            <a:ext cx="533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Zn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3276600" y="1557338"/>
            <a:ext cx="576263" cy="21590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276600" y="2133600"/>
            <a:ext cx="576263" cy="1444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8733" name="Group 61"/>
          <p:cNvGraphicFramePr>
            <a:graphicFrameLocks noGrp="1"/>
          </p:cNvGraphicFramePr>
          <p:nvPr/>
        </p:nvGraphicFramePr>
        <p:xfrm>
          <a:off x="1258888" y="4581525"/>
          <a:ext cx="6481762" cy="685800"/>
        </p:xfrm>
        <a:graphic>
          <a:graphicData uri="http://schemas.openxmlformats.org/drawingml/2006/table">
            <a:tbl>
              <a:tblPr/>
              <a:tblGrid>
                <a:gridCol w="648176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+ Zn = ZnSO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+ H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39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7164388" y="3789363"/>
            <a:ext cx="2159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24" name="AutoShape 52"/>
          <p:cNvSpPr>
            <a:spLocks noChangeArrowheads="1"/>
          </p:cNvSpPr>
          <p:nvPr/>
        </p:nvSpPr>
        <p:spPr bwMode="auto">
          <a:xfrm>
            <a:off x="539750" y="333375"/>
            <a:ext cx="574675" cy="8636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6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2124075" y="4581525"/>
            <a:ext cx="4752975" cy="863600"/>
          </a:xfrm>
          <a:prstGeom prst="rect">
            <a:avLst/>
          </a:prstGeom>
          <a:gradFill rotWithShape="1">
            <a:gsLst>
              <a:gs pos="0">
                <a:schemeClr val="accent1">
                  <a:alpha val="0"/>
                </a:schemeClr>
              </a:gs>
              <a:gs pos="50000">
                <a:schemeClr val="accent1">
                  <a:gamma/>
                  <a:shade val="46275"/>
                  <a:invGamma/>
                  <a:alpha val="0"/>
                </a:schemeClr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 w="381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5508625" y="1989138"/>
            <a:ext cx="287338" cy="1444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5435600" y="2060575"/>
            <a:ext cx="288925" cy="142875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 flipV="1">
            <a:off x="5508625" y="1628775"/>
            <a:ext cx="288925" cy="144463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42" name="AutoShape 7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4211638" y="6237288"/>
            <a:ext cx="790575" cy="360362"/>
          </a:xfrm>
          <a:prstGeom prst="actionButtonBeginning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43" name="AutoShape 7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03800" y="6237288"/>
            <a:ext cx="792163" cy="360362"/>
          </a:xfrm>
          <a:prstGeom prst="actionButtonBackPrevious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44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5963" y="6237288"/>
            <a:ext cx="792162" cy="360362"/>
          </a:xfrm>
          <a:prstGeom prst="actionButtonForwardNex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745" name="AutoShape 7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588125" y="6237288"/>
            <a:ext cx="792163" cy="360362"/>
          </a:xfrm>
          <a:prstGeom prst="actionButtonEnd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10895E-6 C -0.0434 -0.03261 -0.08663 -0.065 0.00382 -0.07564 C 0.09462 -0.08651 0.45955 -0.12722 0.54462 -0.0643 C 0.62986 -0.00115 0.51945 0.24173 0.51424 0.30303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8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3 -2.39186E-6 C -0.0434 0.07703 -0.07899 0.15429 -0.00468 0.18922 C 0.06962 0.22415 0.36389 0.2068 0.43855 0.20935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11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82659E-7 L 0.09462 -9.82659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81" grpId="0" animBg="1"/>
      <p:bldP spid="28682" grpId="0" animBg="1"/>
      <p:bldP spid="28698" grpId="0" animBg="1"/>
      <p:bldP spid="28701" grpId="0" animBg="1"/>
      <p:bldP spid="28701" grpId="1" animBg="1"/>
      <p:bldP spid="28702" grpId="0" animBg="1"/>
      <p:bldP spid="28703" grpId="0" animBg="1"/>
      <p:bldP spid="287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391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Классификация солей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</a:t>
            </a:r>
            <a:r>
              <a:rPr lang="ru-RU" b="1" dirty="0" smtClean="0"/>
              <a:t>А) Средние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</a:t>
            </a:r>
            <a:r>
              <a:rPr lang="ru-RU" b="1" dirty="0" smtClean="0">
                <a:solidFill>
                  <a:schemeClr val="accent2"/>
                </a:solidFill>
              </a:rPr>
              <a:t>(</a:t>
            </a:r>
            <a:r>
              <a:rPr lang="ru-RU" b="1" dirty="0" err="1" smtClean="0">
                <a:solidFill>
                  <a:schemeClr val="accent2"/>
                </a:solidFill>
              </a:rPr>
              <a:t>Ме</a:t>
            </a:r>
            <a:r>
              <a:rPr lang="ru-RU" b="1" dirty="0" smtClean="0">
                <a:solidFill>
                  <a:schemeClr val="accent2"/>
                </a:solidFill>
              </a:rPr>
              <a:t> + кислотный остаток)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</a:t>
            </a:r>
            <a:r>
              <a:rPr lang="en-US" dirty="0" err="1" smtClean="0"/>
              <a:t>NaCl</a:t>
            </a:r>
            <a:r>
              <a:rPr lang="ru-RU" dirty="0" smtClean="0"/>
              <a:t> хлорид натрия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  </a:t>
            </a:r>
            <a:r>
              <a:rPr lang="en-US" dirty="0" err="1" smtClean="0"/>
              <a:t>Ba</a:t>
            </a:r>
            <a:r>
              <a:rPr lang="ru-RU" dirty="0" smtClean="0"/>
              <a:t>(</a:t>
            </a:r>
            <a:r>
              <a:rPr lang="en-US" dirty="0" smtClean="0"/>
              <a:t>NO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  <a:r>
              <a:rPr lang="ru-RU" baseline="-25000" dirty="0" smtClean="0"/>
              <a:t>2 </a:t>
            </a:r>
            <a:r>
              <a:rPr lang="ru-RU" dirty="0" smtClean="0"/>
              <a:t>нитрат бария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  Al</a:t>
            </a:r>
            <a:r>
              <a:rPr lang="ru-RU" baseline="-25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3</a:t>
            </a:r>
            <a:r>
              <a:rPr lang="ru-RU" dirty="0" smtClean="0"/>
              <a:t> сульфат алюминия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cоль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8" y="3429000"/>
            <a:ext cx="3130284" cy="317657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Классификация солей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r>
              <a:rPr lang="ru-RU" b="1" dirty="0" smtClean="0"/>
              <a:t>Б) Кислые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/>
                </a:solidFill>
              </a:rPr>
              <a:t>(</a:t>
            </a:r>
            <a:r>
              <a:rPr lang="ru-RU" b="1" dirty="0" err="1" smtClean="0">
                <a:solidFill>
                  <a:schemeClr val="accent2"/>
                </a:solidFill>
              </a:rPr>
              <a:t>Ме</a:t>
            </a:r>
            <a:r>
              <a:rPr lang="ru-RU" b="1" dirty="0" smtClean="0">
                <a:solidFill>
                  <a:schemeClr val="accent2"/>
                </a:solidFill>
              </a:rPr>
              <a:t> + водород + кислотный остаток)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err="1" smtClean="0"/>
              <a:t>NaHCO</a:t>
            </a:r>
            <a:r>
              <a:rPr lang="ru-RU" baseline="-25000" dirty="0" smtClean="0"/>
              <a:t>3 </a:t>
            </a:r>
            <a:r>
              <a:rPr lang="ru-RU" b="1" dirty="0" smtClean="0"/>
              <a:t>гидро</a:t>
            </a:r>
            <a:r>
              <a:rPr lang="ru-RU" dirty="0" smtClean="0"/>
              <a:t>карбонат натрия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err="1" smtClean="0"/>
              <a:t>NaH</a:t>
            </a:r>
            <a:r>
              <a:rPr lang="ru-RU" baseline="-25000" dirty="0" smtClean="0"/>
              <a:t>2</a:t>
            </a:r>
            <a:r>
              <a:rPr lang="en-US" dirty="0" smtClean="0"/>
              <a:t>PO</a:t>
            </a:r>
            <a:r>
              <a:rPr lang="ru-RU" baseline="-25000" dirty="0" smtClean="0"/>
              <a:t>4 </a:t>
            </a:r>
            <a:r>
              <a:rPr lang="ru-RU" b="1" dirty="0" err="1" smtClean="0"/>
              <a:t>дигидро</a:t>
            </a:r>
            <a:r>
              <a:rPr lang="ru-RU" dirty="0" err="1" smtClean="0"/>
              <a:t>фосфат</a:t>
            </a:r>
            <a:r>
              <a:rPr lang="ru-RU" dirty="0" smtClean="0"/>
              <a:t> натрия</a:t>
            </a:r>
          </a:p>
          <a:p>
            <a:pPr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2049" name="Picture 1" descr="C:\Documents and Settings\Учитель\Рабочий стол\sod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571876"/>
            <a:ext cx="3500462" cy="2917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455</Words>
  <Application>Microsoft Office PowerPoint</Application>
  <PresentationFormat>Экран (4:3)</PresentationFormat>
  <Paragraphs>148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Соли в свете ТЭД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НЕ ПРОБУЙ ВЕЩЕСТВА НА ВКУС</vt:lpstr>
      <vt:lpstr>Слайд 15</vt:lpstr>
      <vt:lpstr>Слайд 16</vt:lpstr>
      <vt:lpstr>Слайд 17</vt:lpstr>
      <vt:lpstr>СПАСИБО  ЗА  УРОК ! </vt:lpstr>
    </vt:vector>
  </TitlesOfParts>
  <Company>МОУ СОШ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 в свете ТЭД</dc:title>
  <dc:creator>Учитель</dc:creator>
  <cp:lastModifiedBy>Учитель</cp:lastModifiedBy>
  <cp:revision>29</cp:revision>
  <dcterms:created xsi:type="dcterms:W3CDTF">2011-03-27T17:43:03Z</dcterms:created>
  <dcterms:modified xsi:type="dcterms:W3CDTF">2011-03-30T05:25:16Z</dcterms:modified>
</cp:coreProperties>
</file>