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62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2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8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6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55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50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2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1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29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2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48B2-062E-42C5-B48D-F09FEFD1DAE2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FAF76-508D-45F6-82F4-D811574E6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0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eo.akipkro.ru/index.php?option=com_c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dirty="0" smtClean="0"/>
              <a:t>Рабочая программа- локальный</a:t>
            </a:r>
            <a:br>
              <a:rPr lang="ru-RU" dirty="0" smtClean="0"/>
            </a:br>
            <a:r>
              <a:rPr lang="ru-RU" dirty="0" smtClean="0"/>
              <a:t>индивидуальный (разработанный учителем для своей деятельности)документ ОУ.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4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b="1" dirty="0" smtClean="0"/>
              <a:t>Локальность</a:t>
            </a:r>
            <a:r>
              <a:rPr lang="ru-RU" dirty="0" smtClean="0"/>
              <a:t> рабочей программы –создаётся для </a:t>
            </a:r>
            <a:r>
              <a:rPr lang="ru-RU" b="1" dirty="0" smtClean="0"/>
              <a:t>конкретного ОУ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Индивидуальность</a:t>
            </a:r>
            <a:r>
              <a:rPr lang="ru-RU" dirty="0" smtClean="0"/>
              <a:t> – разрабатывается </a:t>
            </a:r>
            <a:r>
              <a:rPr lang="ru-RU" b="1" dirty="0" smtClean="0"/>
              <a:t>педагогом</a:t>
            </a:r>
            <a:r>
              <a:rPr lang="ru-RU" dirty="0" smtClean="0"/>
              <a:t> для своей деятельности.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2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Внедрение РП.</a:t>
            </a:r>
            <a:br>
              <a:rPr lang="ru-RU" sz="4000" dirty="0" smtClean="0"/>
            </a:br>
            <a:r>
              <a:rPr lang="ru-RU" sz="2700" dirty="0" smtClean="0"/>
              <a:t>1этап. РП подлежит обязательной экспертизе.</a:t>
            </a:r>
            <a:br>
              <a:rPr lang="ru-RU" sz="2700" dirty="0" smtClean="0"/>
            </a:br>
            <a:r>
              <a:rPr lang="ru-RU" sz="2700" dirty="0"/>
              <a:t>(</a:t>
            </a:r>
            <a:r>
              <a:rPr lang="ru-RU" sz="2700" dirty="0" smtClean="0"/>
              <a:t>согласовывается на МО, решение отражается в протоколе, ставится гриф «согласовано», № и дата протокола, подпись руководителя МО с расшифровкой)</a:t>
            </a:r>
            <a:br>
              <a:rPr lang="ru-RU" sz="2700" dirty="0" smtClean="0"/>
            </a:br>
            <a:r>
              <a:rPr lang="ru-RU" sz="2700" dirty="0" smtClean="0"/>
              <a:t>2этап.Анализируется зам. </a:t>
            </a:r>
            <a:r>
              <a:rPr lang="ru-RU" sz="2700" dirty="0"/>
              <a:t>д</a:t>
            </a:r>
            <a:r>
              <a:rPr lang="ru-RU" sz="2700" dirty="0" smtClean="0"/>
              <a:t>иректора по УВР, </a:t>
            </a:r>
            <a:r>
              <a:rPr lang="ru-RU" sz="2700" dirty="0" smtClean="0"/>
              <a:t>ставит гриф «согласовано», подпись с расшифровкой),</a:t>
            </a:r>
            <a:br>
              <a:rPr lang="ru-RU" sz="2700" dirty="0" smtClean="0"/>
            </a:br>
            <a:r>
              <a:rPr lang="ru-RU" sz="2700" dirty="0" smtClean="0"/>
              <a:t>представляется на рассмотрение ПС или (МС)перед началом учебного года.</a:t>
            </a:r>
            <a:br>
              <a:rPr lang="ru-RU" sz="2700" dirty="0" smtClean="0"/>
            </a:br>
            <a:r>
              <a:rPr lang="ru-RU" sz="2700" dirty="0" smtClean="0"/>
              <a:t>3этап.При положительном заключении ПС утверждается руководителем ОУ и заверяется печатью на титульном листе справа «Утверждаю»</a:t>
            </a:r>
            <a:br>
              <a:rPr lang="ru-RU" sz="2700" dirty="0" smtClean="0"/>
            </a:br>
            <a:r>
              <a:rPr lang="ru-RU" sz="2700" dirty="0" smtClean="0"/>
              <a:t>Директор(подпись),расшифровка подписи. </a:t>
            </a:r>
            <a:r>
              <a:rPr lang="ru-RU" sz="2700" dirty="0"/>
              <a:t>Д</a:t>
            </a:r>
            <a:r>
              <a:rPr lang="ru-RU" sz="2700" dirty="0" smtClean="0"/>
              <a:t>ата.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4944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Рабочая программа после утверждения хранится у педагогического работника, зам. Директора по УВР и предъявляется при подготовке и проведению ВШК за состоянием преподаваемого предмета.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Составляя РП на основе примерных программ, рекомендованных (допущенных) компетентными органами учитель выполняет функции составителя, что не предполагает присвоения ему авторского права на материал программы.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1257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Используемые ресурсы.</a:t>
            </a:r>
            <a:br>
              <a:rPr lang="ru-RU" sz="4000" dirty="0" smtClean="0"/>
            </a:br>
            <a:r>
              <a:rPr lang="ru-RU" sz="2700" dirty="0" smtClean="0"/>
              <a:t>Методические рекомендации по составлению рабочих программ учебных курсов в образовательном учреждении, Казань</a:t>
            </a:r>
            <a:r>
              <a:rPr lang="en-US" sz="2700" dirty="0" smtClean="0"/>
              <a:t> </a:t>
            </a:r>
            <a:r>
              <a:rPr lang="ru-RU" sz="2700" dirty="0" smtClean="0"/>
              <a:t>,</a:t>
            </a:r>
            <a:r>
              <a:rPr lang="en-US" sz="2700" dirty="0" smtClean="0"/>
              <a:t> http</a:t>
            </a:r>
            <a:r>
              <a:rPr lang="ru-RU" sz="2700" dirty="0" smtClean="0"/>
              <a:t>:</a:t>
            </a:r>
            <a:r>
              <a:rPr lang="en-US" sz="2700" dirty="0" smtClean="0"/>
              <a:t> </a:t>
            </a:r>
            <a:r>
              <a:rPr lang="ru-RU" sz="2700" dirty="0" smtClean="0"/>
              <a:t>//</a:t>
            </a:r>
            <a:r>
              <a:rPr lang="en-US" sz="2700" dirty="0" smtClean="0"/>
              <a:t>www.kazanobr.ru/node/78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Положение о порядке разработки рабочей программы.</a:t>
            </a:r>
            <a:r>
              <a:rPr lang="en-US" sz="2700" dirty="0" smtClean="0"/>
              <a:t> http</a:t>
            </a:r>
            <a:r>
              <a:rPr lang="ru-RU" sz="2700" dirty="0" smtClean="0"/>
              <a:t>://</a:t>
            </a:r>
            <a:r>
              <a:rPr lang="en-US" sz="2700" dirty="0" smtClean="0"/>
              <a:t>ymok.my1.ru/ </a:t>
            </a:r>
            <a:r>
              <a:rPr lang="en-US" sz="2700" dirty="0" err="1" smtClean="0"/>
              <a:t>publ</a:t>
            </a:r>
            <a:r>
              <a:rPr lang="en-US" sz="2700" dirty="0" smtClean="0"/>
              <a:t>/ </a:t>
            </a:r>
            <a:r>
              <a:rPr lang="en-US" sz="2700" dirty="0" err="1" smtClean="0"/>
              <a:t>gorodskoj_sovet</a:t>
            </a:r>
            <a:r>
              <a:rPr lang="en-US" sz="2700" dirty="0" smtClean="0"/>
              <a:t>/</a:t>
            </a:r>
            <a:r>
              <a:rPr lang="en-US" sz="2700" dirty="0" err="1" smtClean="0"/>
              <a:t>polozhenie_oporjadke_razrabotki_rabochei_programmy</a:t>
            </a:r>
            <a:r>
              <a:rPr lang="en-US" sz="2700" dirty="0" smtClean="0"/>
              <a:t>/73-1-0-</a:t>
            </a:r>
            <a:r>
              <a:rPr lang="en-US" sz="3100" dirty="0" smtClean="0"/>
              <a:t>201</a:t>
            </a:r>
            <a:br>
              <a:rPr lang="en-US" sz="3100" dirty="0" smtClean="0"/>
            </a:br>
            <a:r>
              <a:rPr lang="en-US" sz="3100" dirty="0" smtClean="0">
                <a:hlinkClick r:id="rId2"/>
              </a:rPr>
              <a:t>http</a:t>
            </a:r>
            <a:r>
              <a:rPr lang="ru-RU" sz="3100" dirty="0">
                <a:hlinkClick r:id="rId2"/>
              </a:rPr>
              <a:t>:</a:t>
            </a:r>
            <a:r>
              <a:rPr lang="en-US" sz="3100" dirty="0" smtClean="0">
                <a:hlinkClick r:id="rId2"/>
              </a:rPr>
              <a:t>//www.valeo.akipkro.ru/index.php</a:t>
            </a:r>
            <a:r>
              <a:rPr lang="ru-RU" sz="3100" dirty="0" smtClean="0">
                <a:hlinkClick r:id="rId2"/>
              </a:rPr>
              <a:t>?</a:t>
            </a:r>
            <a:r>
              <a:rPr lang="en-US" sz="3100" dirty="0" smtClean="0">
                <a:hlinkClick r:id="rId2"/>
              </a:rPr>
              <a:t>option=com_</a:t>
            </a:r>
            <a:br>
              <a:rPr lang="en-US" sz="3100" dirty="0" smtClean="0">
                <a:hlinkClick r:id="rId2"/>
              </a:rPr>
            </a:br>
            <a:r>
              <a:rPr lang="en-US" sz="3100" dirty="0" err="1" smtClean="0">
                <a:hlinkClick r:id="rId2"/>
              </a:rPr>
              <a:t>c</a:t>
            </a:r>
            <a:r>
              <a:rPr lang="en-US" sz="3100" dirty="0" err="1" smtClean="0"/>
              <a:t>ontent&amp;view</a:t>
            </a:r>
            <a:r>
              <a:rPr lang="en-US" sz="3100" dirty="0" smtClean="0"/>
              <a:t> =</a:t>
            </a:r>
            <a:r>
              <a:rPr lang="en-US" sz="3100" dirty="0" err="1" smtClean="0"/>
              <a:t>article&amp;id</a:t>
            </a:r>
            <a:r>
              <a:rPr lang="en-US" sz="3100" dirty="0" smtClean="0"/>
              <a:t>=137</a:t>
            </a:r>
            <a:r>
              <a:rPr lang="ru-RU" sz="3100" dirty="0" smtClean="0"/>
              <a:t>:</a:t>
            </a:r>
            <a:r>
              <a:rPr lang="en-US" sz="3100" dirty="0" smtClean="0"/>
              <a:t>p…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39539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535353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44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Рабочая программа- локальный индивидуальный (разработанный учителем для своей деятельности)документ ОУ.</vt:lpstr>
      <vt:lpstr>Локальность рабочей программы –создаётся для конкретного ОУ. Индивидуальность – разрабатывается педагогом для своей деятельности. </vt:lpstr>
      <vt:lpstr>Внедрение РП. 1этап. РП подлежит обязательной экспертизе. (согласовывается на МО, решение отражается в протоколе, ставится гриф «согласовано», № и дата протокола, подпись руководителя МО с расшифровкой) 2этап.Анализируется зам. директора по УВР, ставит гриф «согласовано», подпись с расшифровкой), представляется на рассмотрение ПС или (МС)перед началом учебного года. 3этап.При положительном заключении ПС утверждается руководителем ОУ и заверяется печатью на титульном листе справа «Утверждаю» Директор(подпись),расшифровка подписи. Дата.  </vt:lpstr>
      <vt:lpstr>Рабочая программа после утверждения хранится у педагогического работника, зам. Директора по УВР и предъявляется при подготовке и проведению ВШК за состоянием преподаваемого предмета.  Составляя РП на основе примерных программ, рекомендованных (допущенных) компетентными органами учитель выполняет функции составителя, что не предполагает присвоения ему авторского права на материал программы.</vt:lpstr>
      <vt:lpstr>Используемые ресурсы. Методические рекомендации по составлению рабочих программ учебных курсов в образовательном учреждении, Казань , http: //www.kazanobr.ru/node/78 Положение о порядке разработки рабочей программы. http://ymok.my1.ru/ publ/ gorodskoj_sovet/polozhenie_oporjadke_razrabotki_rabochei_programmy/73-1-0-201 http://www.valeo.akipkro.ru/index.php?option=com_ content&amp;view =article&amp;id=137:p…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8</cp:revision>
  <dcterms:created xsi:type="dcterms:W3CDTF">2012-03-25T09:48:37Z</dcterms:created>
  <dcterms:modified xsi:type="dcterms:W3CDTF">2012-03-25T11:13:29Z</dcterms:modified>
</cp:coreProperties>
</file>