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EAFF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FF">
                <a:alpha val="28000"/>
              </a:srgb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dabezvreda.ru/pict/207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CF%E8%F9%E5%E2%FB%E5_%E4%EE%E1%E0%E2%EA%E8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d-cook.ru/lib/10/1.jpg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pitorg.ru/wp-content/uploads/2011/07/2011-07-26_194849.png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rcod.ru/uploads/posts/2010-09/1285690275_4960d055_big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kobnews.ru/uploads/images/00/02/59/2011/04/15/cd4be16fe3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g.mf.cz/294/614/gulfnews.com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29.media.tumblr.com/tumblr_kz6k4xhKcF1qav5xbo1_400.jpg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fotosa.ru/stock_photo/image100/p_2465371.jpg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g2.timeinc.net/health/images/gallery/eating/food-coloring-adhd-400x400.jpg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iki-diet.ru/pishhevye-dobavki/" TargetMode="External"/><Relationship Id="rId3" Type="http://schemas.openxmlformats.org/officeDocument/2006/relationships/hyperlink" Target="http://www.goodsmatrix.ru/articles/Vsja-pravda-o-piwevyh-dobavkah.html" TargetMode="External"/><Relationship Id="rId7" Type="http://schemas.openxmlformats.org/officeDocument/2006/relationships/hyperlink" Target="http://gensovet.org/pitanie/pishhevye-dobavki-&#8211;-mify-i-fakty.html" TargetMode="External"/><Relationship Id="rId2" Type="http://schemas.openxmlformats.org/officeDocument/2006/relationships/hyperlink" Target="http://www.rg.ru/proekt/book/66.shtm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dic.academic.ru/dic.nsf/enc_colier/1632/&#1055;&#1048;&#1065;&#1045;&#1042;&#1067;&#1045;" TargetMode="External"/><Relationship Id="rId5" Type="http://schemas.openxmlformats.org/officeDocument/2006/relationships/hyperlink" Target="http://ru.wikipedia.org/wiki/%D1%EF%E8%F1%EE%EA_%EF%E8%F9%E5%E2%FB%F5_%E4%EE%E1%E0%E2%EE%EA_E100-E199" TargetMode="External"/><Relationship Id="rId4" Type="http://schemas.openxmlformats.org/officeDocument/2006/relationships/hyperlink" Target="http://www.sibznayka.ru/articles/850/7698/" TargetMode="External"/><Relationship Id="rId9" Type="http://schemas.openxmlformats.org/officeDocument/2006/relationships/hyperlink" Target="http://images.yandex.ru/yandsearch?p=2&amp;text=%D0%BF%D0%B8%D1%89%D0%B5%D0%B2%D1%8B%D0%B5%20%D0%B4%D0%BE%D0%B1%D0%B0%D0%B2%D0%BA%D0%B8&amp;stype=image&amp;lr=65&amp;noreask=1&amp;ed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j.pnz.ru/w/22512/albums/1311_02BC020D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znatnado.ru/img/4383ffbfe391cb2c5cec6fd0abbab950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megadoski.ru/s_images/12652578692462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2.ftcdn.net/jpg/00/01/15/65/400_F_1156538_vVtGmef3me2PvnAKrjbzrsFl81DNtG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8200" y="0"/>
            <a:ext cx="3810000" cy="2517775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Пищевые добавки</a:t>
            </a:r>
            <a:endParaRPr lang="ru-RU" sz="6600" dirty="0"/>
          </a:p>
        </p:txBody>
      </p:sp>
      <p:pic>
        <p:nvPicPr>
          <p:cNvPr id="13314" name="Picture 2" descr="Картинка 6 из 959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447800"/>
            <a:ext cx="4000500" cy="3810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53000" y="51816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Норкина</a:t>
            </a:r>
            <a:r>
              <a:rPr lang="ru-RU" dirty="0" smtClean="0"/>
              <a:t> Ольга Анатольевна</a:t>
            </a:r>
          </a:p>
          <a:p>
            <a:r>
              <a:rPr lang="ru-RU" dirty="0" smtClean="0"/>
              <a:t>МБОУ СОШ № 8 г. </a:t>
            </a:r>
            <a:r>
              <a:rPr lang="ru-RU" smtClean="0"/>
              <a:t>Новосибирска</a:t>
            </a:r>
            <a:endParaRPr lang="ru-RU" dirty="0" smtClean="0"/>
          </a:p>
          <a:p>
            <a:r>
              <a:rPr lang="ru-RU" dirty="0" smtClean="0"/>
              <a:t>Учитель химии, биологии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Запрещённые  и </a:t>
            </a:r>
            <a:r>
              <a:rPr lang="ru-RU" dirty="0" smtClean="0"/>
              <a:t>неразрешенные </a:t>
            </a:r>
            <a:r>
              <a:rPr lang="ru-RU" dirty="0" smtClean="0"/>
              <a:t>добавки</a:t>
            </a: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219200"/>
            <a:ext cx="601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Запрещённые добавки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это добавки, достоверно приносящие вред организму.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676400"/>
            <a:ext cx="8382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Е121 — Цитрусовый красный 2 (краситель)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Е123— Красный амарант (краситель)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Е128— 03.09.2007. Красный 2G (краситель)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Е216 — Консервант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Е217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—Консервант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Е240 — Формальдегид (консервант)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]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791200" y="1066800"/>
            <a:ext cx="3124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Неразрешённые добавки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это добавки, которые не тестировались или проходят тестирование, но окончательного результата пока нет.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3962400"/>
            <a:ext cx="85344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Неразрешённые добавки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Е127 —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Эритрозин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запрещен в ряде стран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Е512 — Хлорид олова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Е557 — Силикат цинка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Е912— Эфиры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монтаниновой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кислоты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Е914 — Окисленный полиэтиленовый воск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Е918— Оксиды азота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Разрешены в России, но запрещены в Евросоюзе</a:t>
            </a:r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210272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Е425 —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конжак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конжаковая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мука,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конжаковая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камедь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конжаковый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глюкоманнан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Е142 — синтетический пищевой краситель (зелёный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79" name="Picture 3" descr="Картинка 11 из 1095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048000"/>
            <a:ext cx="3962400" cy="34158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498080" cy="1143000"/>
          </a:xfrm>
        </p:spPr>
        <p:txBody>
          <a:bodyPr/>
          <a:lstStyle/>
          <a:p>
            <a:r>
              <a:rPr lang="ru-RU" dirty="0" smtClean="0"/>
              <a:t>Опасность пищевых добавок</a:t>
            </a: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733800" y="1219200"/>
            <a:ext cx="5029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Пищевые добавки используются для улучшения стабильности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сохраняемости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продуктов питания, для сохранения пищевой ценности продукта, для различных целей при производстве, обработке, упаковке и хранении. Однако, определенные концентрации некоторых из них наносят вред здоровью, что не отрицается ни одним производителем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5603" name="Picture 3" descr="Картинка 14 из 1095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219200"/>
            <a:ext cx="3962400" cy="3687337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194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 СМИ периодически появляются сообщения, что, к примеру: «добавка Е*** — вызывает раковые опухоли», аллергию или расстройство желудка и другие неприятные последствия. Однако, нужно понимать, что влияние любого химического вещества на организм человека зависит как от индивидуальных особенностей организма, так и от количества вещества. Для каждой добавки, как правило, определяется допустимая суточная доза потребления (так называемая ДСП), превышение которой влечёт негативные последствия. 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6626" name="Picture 2" descr="Картинка 15 из 1095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0"/>
            <a:ext cx="2610556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3400" y="674132"/>
            <a:ext cx="5791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E250 (нитрит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натрия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обычно применяют в колбасах, хотя нитрит натрия и является общеядовитым токсичным веществом, в том числе и для млекопитающих (50 процентов крыс погибают при дозе в 180 миллиграмм на килограмм веса), но на практике его не запрещают, так как это «наименьшее зло», обеспечивающее товарный вид продукта и, следовательно, объём продаж.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копчёных колбас высоких сортов норма содержания нитрита установлена выше, чем для варёных — считается, что их едят в меньших количествах.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27651" name="Picture 3" descr="Картинка 18 из 1095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6234" y="1143000"/>
            <a:ext cx="2407766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765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495800" y="489466"/>
            <a:ext cx="4343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Часть добавок, ранее считавшихся безвредными (например, формальдегид E240в шоколадных батончиках или Е121 в газированной воде), позднее были признаны слишком опасными и запрещены; кроме того, добавки, безвредные для одного человека, могут оказать сильное вредное воздействие на другого. Поэтому врачи рекомендуют по возможности оградить от пищевых добавок детей, пожилых и аллергиков.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28675" name="Picture 3" descr="Картинка 20 из 9631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762000"/>
            <a:ext cx="3048000" cy="294467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/>
          <a:lstStyle/>
          <a:p>
            <a:r>
              <a:rPr lang="ru-RU" dirty="0" err="1" smtClean="0"/>
              <a:t>БАДы</a:t>
            </a:r>
            <a:r>
              <a:rPr lang="ru-RU" dirty="0" smtClean="0"/>
              <a:t> </a:t>
            </a:r>
            <a:r>
              <a:rPr lang="ru-RU" dirty="0" smtClean="0"/>
              <a:t>и пищевые добавки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886200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Принципиальные различия существуют между пищевыми добавками и биологически активными добавками к пище. Биологически активные добавки к пище (БАД), согласно Закону РФ "О качестве и безопасности пищевых продуктов", относятся к пищевым продуктам, т.е. источникам макро- и микронутриентов и других пищевых веществ и природных биологически активных веществ растительного и животного происхождения.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9698" name="Picture 2" descr="Картинка 24 из 1095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2192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00400" y="184665"/>
            <a:ext cx="5943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Российской Федерации возможно применение только тех пищевых добавок, которые разрешены Госсанэпиднадзором России и регламентируются Санитарными правилами. Так, в отличие от стран ЕС в РФ запрещены к применению при производстве пищевых добавок следующие: цитрусовый красный (Е121), амарант (Е123), формальдегид (Е240),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бромат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калия (Е924а)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бромат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кальция (Е924б).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31747" name="Picture 3" descr="Картинка 25 из 1095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3180398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43400" y="1371600"/>
            <a:ext cx="441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Получается, что практически все пищевые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обавки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вредны для здоровья. И  желательно их вообще не употреблять, но в нашем мире сейчас это не возможно. Поэтому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следует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правильно выбирать продукты, читать этикетки и употреблять в пищу только самые безопасные добавки.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2770" name="Picture 2" descr="Картинка 33 из 1095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43434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материала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3622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www.rg.ru/proekt/book/66.shtm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www.goodsmatrix.ru/articles/Vsja-pravda-o-piwevyh-dobavkah.html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4"/>
              </a:rPr>
              <a:t>http://www.sibznayka.ru/articles/850/7698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5"/>
              </a:rPr>
              <a:t>http://ru.wikipedia.org/wiki/%D1%EF%E8%F1%EE%EA_%EF%E8%F9%E5%E2%FB%F5_%</a:t>
            </a:r>
            <a:r>
              <a:rPr lang="en-US" dirty="0" smtClean="0">
                <a:hlinkClick r:id="rId5"/>
              </a:rPr>
              <a:t>E4%EE%E1%E0%E2%EE%EA_E100-E199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6"/>
              </a:rPr>
              <a:t>http://dic.academic.ru/dic.nsf/enc_colier/1632/</a:t>
            </a:r>
            <a:r>
              <a:rPr lang="ru-RU" dirty="0" smtClean="0">
                <a:hlinkClick r:id="rId6"/>
              </a:rPr>
              <a:t>ПИЩЕВЫЕ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7"/>
              </a:rPr>
              <a:t>http://gensovet.org/pitanie/pishhevye-dobavki-–-</a:t>
            </a:r>
            <a:r>
              <a:rPr lang="en-US" dirty="0" err="1" smtClean="0">
                <a:hlinkClick r:id="rId7"/>
              </a:rPr>
              <a:t>mify-i-fakty.html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8"/>
              </a:rPr>
              <a:t>http://wiki-diet.ru/pishhevye-dobavki</a:t>
            </a:r>
            <a:r>
              <a:rPr lang="en-US" dirty="0" smtClean="0">
                <a:hlinkClick r:id="rId8"/>
              </a:rPr>
              <a:t>/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9"/>
              </a:rPr>
              <a:t>http://images.yandex.ru/yandsearch?p=2&amp;text=%</a:t>
            </a:r>
            <a:r>
              <a:rPr lang="en-US" dirty="0" smtClean="0">
                <a:hlinkClick r:id="rId9"/>
              </a:rPr>
              <a:t>D0%BF%D0%B8%D1%89%D0%B5%D0%B2%D1%8B%D0%B5%20%D0%B4%D0%BE%D0%B1%D0%B0%D0%B2%D0%BA%D0%B8&amp;stype=image&amp;lr=65&amp;noreask=1&amp;ed=1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1148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Пищевые добавки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 — вещества, в нормальных условиях не используемые как пища или как типичные пищевые ингредиенты, которые в технологических целях добавляются в пищевые продукты в процессе производства, упаковки, транспортировки или хранения для придания им желаемых свойств, например, определённого аромата, цвета, длительности хранения  и т. п.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338" name="Picture 2" descr="Картинка 1 из 1096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0"/>
            <a:ext cx="3657600" cy="378822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Международные стандарты использования</a:t>
            </a:r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3400" y="1779687"/>
            <a:ext cx="5029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Международные стандарты на пищевые добавки и примеси определяются Объединенным комитетом экспертов Международной сельскохозяйственной организации и Кодексом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Алиментариус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принятом обязательным к исполнению странами. Особенностью Кодекса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Алиментариус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является то, что он не учитывает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токсилогические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особенности пищевых добавок.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5363" name="Picture 3" descr="Картинка 4 из 959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514600"/>
            <a:ext cx="2962759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 номерам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419600" y="3072348"/>
            <a:ext cx="4724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классификации пищевых добавок в странах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вросоюза разработана система нумерации (действует с 1953 года). Каждая добавка имеет уникальный номер, начинающийся с буквы «E». Система нумерации была доработана и принята для международной классификации Кодекс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Алиментриус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6387" name="Picture 3" descr="Картинка 7 из 1096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3886200" cy="2914651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04800"/>
          <a:ext cx="7162801" cy="313207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546514"/>
                <a:gridCol w="1546514"/>
                <a:gridCol w="1546514"/>
                <a:gridCol w="428818"/>
                <a:gridCol w="2094441"/>
              </a:tblGrid>
              <a:tr h="334519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Е 100 </a:t>
                      </a:r>
                      <a:r>
                        <a:rPr lang="ru-RU" sz="1800" u="none" strike="noStrike" baseline="0" dirty="0" smtClean="0"/>
                        <a:t> - </a:t>
                      </a:r>
                      <a:r>
                        <a:rPr lang="ru-RU" sz="1800" u="none" strike="noStrike" dirty="0" smtClean="0"/>
                        <a:t>Е199 Красители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100—109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жёлтые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165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Гардения синяя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110—119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оранжевые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173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err="1" smtClean="0"/>
                        <a:t>Аллюминий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120—129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красные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 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 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130—139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синие и фиолетовые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 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140—149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зелёные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 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150—159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коричневые и чёрные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160—199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другие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52600" y="3550412"/>
          <a:ext cx="7391400" cy="315925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78280"/>
                <a:gridCol w="1478280"/>
                <a:gridCol w="1478280"/>
                <a:gridCol w="1280160"/>
                <a:gridCol w="1676400"/>
              </a:tblGrid>
              <a:tr h="0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E200</a:t>
                      </a:r>
                      <a:r>
                        <a:rPr lang="ru-RU" sz="1800" u="none" strike="noStrike" baseline="0" dirty="0" smtClean="0"/>
                        <a:t> – Е299</a:t>
                      </a: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u="none" strike="noStrike" dirty="0" smtClean="0"/>
                        <a:t>Консерванты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200—209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err="1" smtClean="0"/>
                        <a:t>Сорбаты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 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210—219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err="1" smtClean="0"/>
                        <a:t>Бензоаты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 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 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220—229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>
                          <a:latin typeface="Calibri"/>
                          <a:ea typeface="Times New Roman"/>
                          <a:cs typeface="Times New Roman"/>
                        </a:rPr>
                        <a:t>Сульфиты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 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 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230—239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Фенолы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и </a:t>
                      </a:r>
                      <a:r>
                        <a:rPr lang="ru-RU" sz="1800" u="none" strike="noStrike" dirty="0" smtClean="0"/>
                        <a:t>Формиаты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240—259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Нитраты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240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Формальдегид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260—269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Ацетаты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270—279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err="1" smtClean="0"/>
                        <a:t>Лакаты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280—289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Пропионаты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 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290—299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другие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 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04800"/>
          <a:ext cx="7239000" cy="32004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286000"/>
                <a:gridCol w="2057400"/>
                <a:gridCol w="2895600"/>
              </a:tblGrid>
              <a:tr h="355600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Е300 – Е399</a:t>
                      </a: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u="none" strike="noStrike" dirty="0" smtClean="0"/>
                        <a:t>Антиокислители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300—305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err="1" smtClean="0"/>
                        <a:t>Аскорбаты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(витамин C)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306—309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Токоферол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(витамин E)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310—319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err="1" smtClean="0"/>
                        <a:t>Галлаты</a:t>
                      </a:r>
                      <a:r>
                        <a:rPr lang="ru-RU" sz="1800" u="none" strike="noStrike" dirty="0" smtClean="0"/>
                        <a:t> </a:t>
                      </a:r>
                      <a:r>
                        <a:rPr lang="ru-RU" sz="1800" dirty="0" smtClean="0"/>
                        <a:t>и </a:t>
                      </a:r>
                      <a:r>
                        <a:rPr lang="ru-RU" sz="1800" u="none" strike="noStrike" dirty="0" err="1" smtClean="0"/>
                        <a:t>Эриторбаты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320—329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err="1" smtClean="0"/>
                        <a:t>Лакаты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330—339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Цитраты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340—349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Фосфаты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350—359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err="1" smtClean="0"/>
                        <a:t>Малаты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и </a:t>
                      </a:r>
                      <a:r>
                        <a:rPr lang="ru-RU" sz="1800" u="none" strike="noStrike" dirty="0" err="1" smtClean="0"/>
                        <a:t>Адипаты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360—369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err="1" smtClean="0"/>
                        <a:t>Сукцинаты</a:t>
                      </a:r>
                      <a:r>
                        <a:rPr lang="ru-RU" sz="1800" u="none" strike="noStrike" dirty="0" smtClean="0"/>
                        <a:t> </a:t>
                      </a:r>
                      <a:r>
                        <a:rPr lang="ru-RU" sz="1800" dirty="0" smtClean="0"/>
                        <a:t>и </a:t>
                      </a:r>
                      <a:r>
                        <a:rPr lang="ru-RU" sz="1800" u="none" strike="noStrike" dirty="0" err="1" smtClean="0"/>
                        <a:t>Фурманты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370—399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другие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52600" y="3657600"/>
          <a:ext cx="7391400" cy="284378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286000"/>
                <a:gridCol w="1752600"/>
                <a:gridCol w="3352800"/>
              </a:tblGrid>
              <a:tr h="0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Е400-Е499</a:t>
                      </a: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u="none" strike="noStrike" dirty="0" smtClean="0"/>
                        <a:t>Стабилизаторы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u="none" strike="noStrike" dirty="0" smtClean="0"/>
                        <a:t>загустители</a:t>
                      </a:r>
                      <a:r>
                        <a:rPr lang="ru-RU" sz="1800" dirty="0" smtClean="0"/>
                        <a:t>,</a:t>
                      </a: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u="none" strike="noStrike" dirty="0" smtClean="0"/>
                        <a:t>Эмульгаторы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400—409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err="1" smtClean="0"/>
                        <a:t>Альгинаты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410—419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Камеди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420—429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другие природные вещества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430—439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соединения </a:t>
                      </a:r>
                      <a:r>
                        <a:rPr lang="ru-RU" sz="1800" u="none" strike="noStrike" dirty="0" err="1" smtClean="0"/>
                        <a:t>полиокситэлена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440—449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природные </a:t>
                      </a:r>
                      <a:r>
                        <a:rPr lang="ru-RU" sz="1800" u="none" strike="noStrike" dirty="0" smtClean="0"/>
                        <a:t>эмульгаторы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450—459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Фосфаты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460—469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соединения </a:t>
                      </a:r>
                      <a:r>
                        <a:rPr lang="ru-RU" sz="1800" u="none" strike="noStrike" dirty="0" err="1" smtClean="0"/>
                        <a:t>целюлозы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470—489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соединения </a:t>
                      </a:r>
                      <a:r>
                        <a:rPr lang="ru-RU" sz="1800" u="none" strike="noStrike" dirty="0" smtClean="0"/>
                        <a:t>жирных кислот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490—499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другие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8153400" cy="284276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17800"/>
                <a:gridCol w="2717800"/>
                <a:gridCol w="2717800"/>
              </a:tblGrid>
              <a:tr h="0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Е500-Е599</a:t>
                      </a: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вещества против слёживания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500—509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Неорганические кислоты </a:t>
                      </a:r>
                      <a:r>
                        <a:rPr lang="ru-RU" sz="1800" dirty="0" smtClean="0"/>
                        <a:t>и </a:t>
                      </a:r>
                      <a:r>
                        <a:rPr lang="ru-RU" sz="1800" dirty="0"/>
                        <a:t>основания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510—519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Хлориды </a:t>
                      </a:r>
                      <a:r>
                        <a:rPr lang="ru-RU" sz="1800" dirty="0" smtClean="0"/>
                        <a:t>и  </a:t>
                      </a:r>
                      <a:r>
                        <a:rPr lang="ru-RU" sz="1800" u="none" strike="noStrike" dirty="0" smtClean="0"/>
                        <a:t>Сульфаты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520—529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Сульфаты</a:t>
                      </a:r>
                      <a:r>
                        <a:rPr lang="ru-RU" sz="1800" u="none" strike="noStrike" baseline="0" dirty="0" smtClean="0"/>
                        <a:t> и </a:t>
                      </a:r>
                      <a:r>
                        <a:rPr lang="ru-RU" sz="1800" u="none" strike="noStrike" baseline="0" dirty="0" err="1" smtClean="0"/>
                        <a:t>Гидроксиды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530—549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Соединения</a:t>
                      </a:r>
                      <a:r>
                        <a:rPr lang="ru-RU" sz="1800" baseline="0" dirty="0" smtClean="0"/>
                        <a:t>  щелочных металлов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550—559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>
                          <a:latin typeface="Calibri"/>
                          <a:ea typeface="Times New Roman"/>
                          <a:cs typeface="Times New Roman"/>
                        </a:rPr>
                        <a:t>Силикаты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570—579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Calibri"/>
                          <a:ea typeface="Times New Roman"/>
                          <a:cs typeface="Times New Roman"/>
                        </a:rPr>
                        <a:t>Глюконаты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580—599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другие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0" y="3429000"/>
          <a:ext cx="6096000" cy="12623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32000"/>
                <a:gridCol w="2032000"/>
                <a:gridCol w="2032000"/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Е600-Е699</a:t>
                      </a: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dirty="0" err="1" smtClean="0"/>
                        <a:t>усилителии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аромата,</a:t>
                      </a:r>
                      <a:br>
                        <a:rPr lang="ru-RU" sz="1800" dirty="0"/>
                      </a:br>
                      <a:r>
                        <a:rPr lang="ru-RU" sz="1800" dirty="0" err="1" smtClean="0"/>
                        <a:t>аромотизаторы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620—629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err="1" smtClean="0">
                          <a:latin typeface="Calibri"/>
                          <a:ea typeface="Times New Roman"/>
                          <a:cs typeface="Times New Roman"/>
                        </a:rPr>
                        <a:t>Глюкаматы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630—639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err="1" smtClean="0"/>
                        <a:t>Инозинаты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640—649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другие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334000"/>
          <a:ext cx="6096000" cy="126288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32000"/>
                <a:gridCol w="2032000"/>
                <a:gridCol w="20320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Е700- Е799</a:t>
                      </a: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700-713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r>
                        <a:rPr lang="ru-RU" sz="1800" dirty="0" smtClean="0"/>
                        <a:t> Антибиотики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Е800 – Е899</a:t>
                      </a: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dirty="0"/>
                        <a:t>Резерв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9600" y="304800"/>
          <a:ext cx="7162800" cy="26670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387600"/>
                <a:gridCol w="2387600"/>
                <a:gridCol w="2387600"/>
              </a:tblGrid>
              <a:tr h="88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/>
                        <a:t>Е900- Е999</a:t>
                      </a: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 Прочие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  <a:tr h="1777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Е100</a:t>
                      </a:r>
                      <a:r>
                        <a:rPr lang="ru-RU" sz="1800" b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– Е1999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Дополнительные вещества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Новые вещества, не попадающие в стандартную классификацию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rgbClr val="AFEAFF"/>
                    </a:solidFill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38862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Прежде всего необходимо отметить, что лаборатория пищевой токсикологии института питания РАМН не участвует в процедуре запрета вредных для человека пищевых добавок, а ссылается на существующий специальный международный механизм и работу JECFA — объединенного комитета по пищевым добавкам.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7251192" cy="868680"/>
          </a:xfrm>
        </p:spPr>
        <p:txBody>
          <a:bodyPr/>
          <a:lstStyle/>
          <a:p>
            <a:r>
              <a:rPr lang="ru-RU" dirty="0" smtClean="0"/>
              <a:t>Пищевые добавки в России</a:t>
            </a: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295400"/>
            <a:ext cx="914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Основными документами  контроля пищевых добавок являются: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Федеральный закон :«О санитарно-эпидемиологическом благополучии населения» от 30.03.1999 г.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Федеральный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закон 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 качестве и безопасности пищевых продуктов» от 02.01.2000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Фдеральный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закон 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«Основы законодательства Российской Федерации об охране здоровья граждан» от 22.07.1993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31" name="Picture 3" descr="http://t2.ftcdn.net/jpg/00/01/15/65/400_F_1156538_vVtGmef3me2PvnAKrjbzrsFl81DNt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302087"/>
            <a:ext cx="4876800" cy="2555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764</Words>
  <Application>Microsoft Office PowerPoint</Application>
  <PresentationFormat>Экран (4:3)</PresentationFormat>
  <Paragraphs>192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Пищевые добавки</vt:lpstr>
      <vt:lpstr>Слайд 2</vt:lpstr>
      <vt:lpstr>Международные стандарты использования</vt:lpstr>
      <vt:lpstr>Классификация по номерам</vt:lpstr>
      <vt:lpstr>Слайд 5</vt:lpstr>
      <vt:lpstr>Слайд 6</vt:lpstr>
      <vt:lpstr>Слайд 7</vt:lpstr>
      <vt:lpstr>Слайд 8</vt:lpstr>
      <vt:lpstr>Пищевые добавки в России</vt:lpstr>
      <vt:lpstr>Запрещённые  и неразрешенные добавки</vt:lpstr>
      <vt:lpstr>Разрешены в России, но запрещены в Евросоюзе</vt:lpstr>
      <vt:lpstr>Опасность пищевых добавок</vt:lpstr>
      <vt:lpstr>Слайд 13</vt:lpstr>
      <vt:lpstr>Слайд 14</vt:lpstr>
      <vt:lpstr>Слайд 15</vt:lpstr>
      <vt:lpstr>БАДы и пищевые добавки</vt:lpstr>
      <vt:lpstr>Слайд 17</vt:lpstr>
      <vt:lpstr>Заключение</vt:lpstr>
      <vt:lpstr>Источники материала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Пищевые добавки</dc:title>
  <dc:creator>Ольга</dc:creator>
  <cp:lastModifiedBy>Ольга</cp:lastModifiedBy>
  <cp:revision>16</cp:revision>
  <dcterms:modified xsi:type="dcterms:W3CDTF">2011-12-21T17:39:21Z</dcterms:modified>
</cp:coreProperties>
</file>