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57" r:id="rId4"/>
    <p:sldId id="259" r:id="rId5"/>
    <p:sldId id="258" r:id="rId6"/>
    <p:sldId id="276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4" r:id="rId19"/>
    <p:sldId id="275" r:id="rId20"/>
    <p:sldId id="273" r:id="rId21"/>
    <p:sldId id="271" r:id="rId22"/>
    <p:sldId id="272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2DDB-866A-461B-B4A5-B735751193CE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8C5D3-C2B9-4893-B9B6-9F45449B2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2DDB-866A-461B-B4A5-B735751193CE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8C5D3-C2B9-4893-B9B6-9F45449B2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2DDB-866A-461B-B4A5-B735751193CE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8C5D3-C2B9-4893-B9B6-9F45449B2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2DDB-866A-461B-B4A5-B735751193CE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8C5D3-C2B9-4893-B9B6-9F45449B2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2DDB-866A-461B-B4A5-B735751193CE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8C5D3-C2B9-4893-B9B6-9F45449B2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2DDB-866A-461B-B4A5-B735751193CE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8C5D3-C2B9-4893-B9B6-9F45449B2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2DDB-866A-461B-B4A5-B735751193CE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8C5D3-C2B9-4893-B9B6-9F45449B2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2DDB-866A-461B-B4A5-B735751193CE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8C5D3-C2B9-4893-B9B6-9F45449B2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2DDB-866A-461B-B4A5-B735751193CE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8C5D3-C2B9-4893-B9B6-9F45449B2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2DDB-866A-461B-B4A5-B735751193CE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8C5D3-C2B9-4893-B9B6-9F45449B2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2DDB-866A-461B-B4A5-B735751193CE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8C5D3-C2B9-4893-B9B6-9F45449B2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92DDB-866A-461B-B4A5-B735751193CE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8C5D3-C2B9-4893-B9B6-9F45449B2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928693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Моя психологическая безопасность</a:t>
            </a:r>
            <a:endParaRPr lang="ru-RU" sz="6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57364"/>
            <a:ext cx="7343804" cy="3781436"/>
          </a:xfrm>
        </p:spPr>
        <p:txBody>
          <a:bodyPr/>
          <a:lstStyle/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r>
              <a:rPr lang="ru-RU" dirty="0" smtClean="0">
                <a:solidFill>
                  <a:srgbClr val="00B0F0"/>
                </a:solidFill>
              </a:rPr>
              <a:t>Составила учитель: </a:t>
            </a:r>
          </a:p>
          <a:p>
            <a:pPr algn="r"/>
            <a:r>
              <a:rPr lang="ru-RU" dirty="0" smtClean="0">
                <a:solidFill>
                  <a:srgbClr val="00B0F0"/>
                </a:solidFill>
              </a:rPr>
              <a:t>Ерюшева Н.А.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71437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Неразумное</a:t>
            </a:r>
            <a:r>
              <a:rPr lang="ru-RU" dirty="0" smtClean="0"/>
              <a:t> поведение: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428736"/>
            <a:ext cx="8643998" cy="5143536"/>
          </a:xfrm>
        </p:spPr>
        <p:txBody>
          <a:bodyPr>
            <a:normAutofit lnSpcReduction="10000"/>
          </a:bodyPr>
          <a:lstStyle/>
          <a:p>
            <a:pPr lvl="0" algn="l"/>
            <a:r>
              <a:rPr lang="ru-RU" dirty="0" smtClean="0"/>
              <a:t>- </a:t>
            </a:r>
            <a:r>
              <a:rPr lang="ru-RU" dirty="0" smtClean="0">
                <a:solidFill>
                  <a:schemeClr val="tx1"/>
                </a:solidFill>
              </a:rPr>
              <a:t>ощупывание </a:t>
            </a:r>
            <a:r>
              <a:rPr lang="ru-RU" dirty="0">
                <a:solidFill>
                  <a:schemeClr val="tx1"/>
                </a:solidFill>
              </a:rPr>
              <a:t>кармана в день зарплаты указывает, где деньги;</a:t>
            </a:r>
          </a:p>
          <a:p>
            <a:pPr lvl="0" algn="l"/>
            <a:r>
              <a:rPr lang="ru-RU" dirty="0" smtClean="0">
                <a:solidFill>
                  <a:schemeClr val="tx1"/>
                </a:solidFill>
              </a:rPr>
              <a:t>- тщательное </a:t>
            </a:r>
            <a:r>
              <a:rPr lang="ru-RU" dirty="0" err="1">
                <a:solidFill>
                  <a:schemeClr val="tx1"/>
                </a:solidFill>
              </a:rPr>
              <a:t>прятание</a:t>
            </a:r>
            <a:r>
              <a:rPr lang="ru-RU" dirty="0">
                <a:solidFill>
                  <a:schemeClr val="tx1"/>
                </a:solidFill>
              </a:rPr>
              <a:t> чего-то с оглядыванием вокруг себя;</a:t>
            </a:r>
          </a:p>
          <a:p>
            <a:pPr lvl="0" algn="l"/>
            <a:r>
              <a:rPr lang="ru-RU" dirty="0" smtClean="0">
                <a:solidFill>
                  <a:schemeClr val="tx1"/>
                </a:solidFill>
              </a:rPr>
              <a:t>- резкие </a:t>
            </a:r>
            <a:r>
              <a:rPr lang="ru-RU" dirty="0">
                <a:solidFill>
                  <a:schemeClr val="tx1"/>
                </a:solidFill>
              </a:rPr>
              <a:t>движения, когда вокруг террористы;</a:t>
            </a:r>
          </a:p>
          <a:p>
            <a:pPr lvl="0" algn="l"/>
            <a:r>
              <a:rPr lang="ru-RU" dirty="0">
                <a:solidFill>
                  <a:schemeClr val="tx1"/>
                </a:solidFill>
              </a:rPr>
              <a:t>вопросы к первому встречному в чужом городе;</a:t>
            </a:r>
          </a:p>
          <a:p>
            <a:pPr lvl="0" algn="l"/>
            <a:r>
              <a:rPr lang="ru-RU" dirty="0" smtClean="0">
                <a:solidFill>
                  <a:schemeClr val="tx1"/>
                </a:solidFill>
              </a:rPr>
              <a:t>- демонстрация </a:t>
            </a:r>
            <a:r>
              <a:rPr lang="ru-RU" dirty="0">
                <a:solidFill>
                  <a:schemeClr val="tx1"/>
                </a:solidFill>
              </a:rPr>
              <a:t>крупной суммы денег при расплате за покупку;</a:t>
            </a:r>
          </a:p>
          <a:p>
            <a:pPr lvl="0" algn="l"/>
            <a:r>
              <a:rPr lang="ru-RU" dirty="0" smtClean="0">
                <a:solidFill>
                  <a:schemeClr val="tx1"/>
                </a:solidFill>
              </a:rPr>
              <a:t>- согласие </a:t>
            </a:r>
            <a:r>
              <a:rPr lang="ru-RU" dirty="0">
                <a:solidFill>
                  <a:schemeClr val="tx1"/>
                </a:solidFill>
              </a:rPr>
              <a:t>пойти куда-либо с незнакомым человеком.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9"/>
            <a:ext cx="8501122" cy="107157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Предвестники угрозы: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643050"/>
            <a:ext cx="8715436" cy="4929222"/>
          </a:xfrm>
        </p:spPr>
        <p:txBody>
          <a:bodyPr>
            <a:normAutofit/>
          </a:bodyPr>
          <a:lstStyle/>
          <a:p>
            <a:pPr lvl="0" algn="l"/>
            <a:r>
              <a:rPr lang="ru-RU" dirty="0" smtClean="0"/>
              <a:t>- </a:t>
            </a:r>
            <a:r>
              <a:rPr lang="ru-RU" dirty="0" smtClean="0">
                <a:solidFill>
                  <a:schemeClr val="tx1"/>
                </a:solidFill>
              </a:rPr>
              <a:t>засохшие </a:t>
            </a:r>
            <a:r>
              <a:rPr lang="ru-RU" dirty="0">
                <a:solidFill>
                  <a:schemeClr val="tx1"/>
                </a:solidFill>
              </a:rPr>
              <a:t>цветы на </a:t>
            </a:r>
            <a:r>
              <a:rPr lang="ru-RU" dirty="0" smtClean="0">
                <a:solidFill>
                  <a:schemeClr val="tx1"/>
                </a:solidFill>
              </a:rPr>
              <a:t>подоконнике;</a:t>
            </a:r>
          </a:p>
          <a:p>
            <a:pPr lvl="0" algn="l"/>
            <a:r>
              <a:rPr lang="ru-RU" dirty="0" smtClean="0">
                <a:solidFill>
                  <a:schemeClr val="tx1"/>
                </a:solidFill>
              </a:rPr>
              <a:t>- переполненный </a:t>
            </a:r>
            <a:r>
              <a:rPr lang="ru-RU" dirty="0">
                <a:solidFill>
                  <a:schemeClr val="tx1"/>
                </a:solidFill>
              </a:rPr>
              <a:t>почтовый ящик в подъезде – знаки того, что хозяев давно нет дома;</a:t>
            </a:r>
          </a:p>
          <a:p>
            <a:pPr lvl="0" algn="l"/>
            <a:r>
              <a:rPr lang="ru-RU" dirty="0" smtClean="0">
                <a:solidFill>
                  <a:schemeClr val="tx1"/>
                </a:solidFill>
              </a:rPr>
              <a:t>- открытая </a:t>
            </a:r>
            <a:r>
              <a:rPr lang="ru-RU" dirty="0">
                <a:solidFill>
                  <a:schemeClr val="tx1"/>
                </a:solidFill>
              </a:rPr>
              <a:t>форточка на первом или последнем этаже;</a:t>
            </a:r>
          </a:p>
          <a:p>
            <a:pPr lvl="0" algn="l"/>
            <a:r>
              <a:rPr lang="ru-RU" dirty="0" smtClean="0">
                <a:solidFill>
                  <a:schemeClr val="tx1"/>
                </a:solidFill>
              </a:rPr>
              <a:t>- шикарная</a:t>
            </a:r>
            <a:r>
              <a:rPr lang="ru-RU" dirty="0">
                <a:solidFill>
                  <a:schemeClr val="tx1"/>
                </a:solidFill>
              </a:rPr>
              <a:t>, в отличие от других, входная дверь в подъезде;</a:t>
            </a:r>
          </a:p>
          <a:p>
            <a:pPr lvl="0" algn="l"/>
            <a:r>
              <a:rPr lang="ru-RU" dirty="0" smtClean="0">
                <a:solidFill>
                  <a:schemeClr val="tx1"/>
                </a:solidFill>
              </a:rPr>
              <a:t>- обилие </a:t>
            </a:r>
            <a:r>
              <a:rPr lang="ru-RU" dirty="0">
                <a:solidFill>
                  <a:schemeClr val="tx1"/>
                </a:solidFill>
              </a:rPr>
              <a:t>дорогих украшений (человек в одиночку вечером возвращается домой).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786874" cy="2286015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Безопасная личность знает о существовании различных источников опасности, но уверена, что в мире есть возможности для предупреждения и преодоления опасных ситуаций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714620"/>
            <a:ext cx="8501122" cy="37862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643182"/>
            <a:ext cx="28956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714511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Рассматривает </a:t>
            </a:r>
            <a:r>
              <a:rPr lang="ru-RU" sz="3200" dirty="0">
                <a:solidFill>
                  <a:srgbClr val="0070C0"/>
                </a:solidFill>
              </a:rPr>
              <a:t>себя как активного субъекта, способного предотвратить или преодолеть многие опасные ситуации без ущерба для себя и окружающих людей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Пользователь\Desktop\28da5ba4f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285992"/>
            <a:ext cx="3786214" cy="4377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200026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Безопасная личность </a:t>
            </a:r>
            <a:r>
              <a:rPr lang="ru-RU" dirty="0" smtClean="0">
                <a:solidFill>
                  <a:srgbClr val="0070C0"/>
                </a:solidFill>
              </a:rPr>
              <a:t>уверена, что он внутренне готов к </a:t>
            </a:r>
            <a:r>
              <a:rPr lang="ru-RU" dirty="0" err="1" smtClean="0">
                <a:solidFill>
                  <a:srgbClr val="0070C0"/>
                </a:solidFill>
              </a:rPr>
              <a:t>избежанию</a:t>
            </a:r>
            <a:r>
              <a:rPr lang="ru-RU" dirty="0" smtClean="0">
                <a:solidFill>
                  <a:srgbClr val="0070C0"/>
                </a:solidFill>
              </a:rPr>
              <a:t> опасности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28934"/>
            <a:ext cx="6400800" cy="270986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Пользователь\Desktop\t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214554"/>
            <a:ext cx="6715172" cy="44802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78594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Безопасная личность – это личность с безопасным поведением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214554"/>
            <a:ext cx="8501122" cy="42862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Пользователь\Desktop\74522506_3937459_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43050"/>
            <a:ext cx="7572428" cy="5069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9"/>
            <a:ext cx="8501122" cy="9286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Благоразумные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70C0"/>
                </a:solidFill>
              </a:rPr>
              <a:t>и </a:t>
            </a:r>
            <a:r>
              <a:rPr lang="ru-RU" dirty="0" smtClean="0"/>
              <a:t>неблагоразумные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285860"/>
            <a:ext cx="8001056" cy="521497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Пользователь\Desktop\28758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3000396" cy="5000660"/>
          </a:xfrm>
          <a:prstGeom prst="rect">
            <a:avLst/>
          </a:prstGeom>
          <a:noFill/>
        </p:spPr>
      </p:pic>
      <p:pic>
        <p:nvPicPr>
          <p:cNvPr id="12291" name="Picture 3" descr="C:\Users\Пользователь\Desktop\Taking-a-Risk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19622" y="1357298"/>
            <a:ext cx="5624378" cy="3716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71437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Тест «Мое благоразумие»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928670"/>
            <a:ext cx="8501122" cy="5715040"/>
          </a:xfrm>
        </p:spPr>
        <p:txBody>
          <a:bodyPr/>
          <a:lstStyle/>
          <a:p>
            <a:pPr algn="l"/>
            <a:r>
              <a:rPr lang="ru-RU" sz="2400" i="1" u="sng" dirty="0">
                <a:solidFill>
                  <a:srgbClr val="00B050"/>
                </a:solidFill>
              </a:rPr>
              <a:t>Больше 8 очков.</a:t>
            </a:r>
            <a:r>
              <a:rPr lang="ru-RU" sz="2400" b="1" u="sng" dirty="0">
                <a:solidFill>
                  <a:srgbClr val="00B050"/>
                </a:solidFill>
              </a:rPr>
              <a:t> </a:t>
            </a:r>
            <a:r>
              <a:rPr lang="ru-RU" sz="2400" dirty="0">
                <a:solidFill>
                  <a:srgbClr val="00B050"/>
                </a:solidFill>
              </a:rPr>
              <a:t>Вы – сама мудрость. Вы благоразумны, потребности ваши умеренны. Вы не ждёте разочарования. Но, наверное, можно быть немного подинамичнее. Это облегчит общение с людьми и сделает жизнь немного проще...</a:t>
            </a:r>
          </a:p>
          <a:p>
            <a:pPr algn="l"/>
            <a:r>
              <a:rPr lang="ru-RU" sz="2400" i="1" u="sng" dirty="0">
                <a:solidFill>
                  <a:srgbClr val="7030A0"/>
                </a:solidFill>
              </a:rPr>
              <a:t>От 4 до 8 очков</a:t>
            </a:r>
            <a:r>
              <a:rPr lang="ru-RU" sz="2400" b="1" u="sng" dirty="0">
                <a:solidFill>
                  <a:srgbClr val="7030A0"/>
                </a:solidFill>
              </a:rPr>
              <a:t>. </a:t>
            </a:r>
            <a:r>
              <a:rPr lang="ru-RU" sz="2400" dirty="0">
                <a:solidFill>
                  <a:srgbClr val="7030A0"/>
                </a:solidFill>
              </a:rPr>
              <a:t>Золотая середина. У вас есть прекрасное чувство меры. Вы точно знаете свои возможности и не пытаетесь поймать журавля в небе. Хотя в вас есть и немного сумасбродства, которое придаёт людям такое очарование</a:t>
            </a:r>
            <a:r>
              <a:rPr lang="ru-RU" sz="2400" dirty="0" smtClean="0"/>
              <a:t>!</a:t>
            </a:r>
          </a:p>
          <a:p>
            <a:pPr algn="l"/>
            <a:r>
              <a:rPr lang="ru-RU" sz="2400" i="1" u="sng" dirty="0">
                <a:solidFill>
                  <a:srgbClr val="002060"/>
                </a:solidFill>
              </a:rPr>
              <a:t>Меньше 4 очков</a:t>
            </a:r>
            <a:r>
              <a:rPr lang="ru-RU" sz="2400" i="1" dirty="0">
                <a:solidFill>
                  <a:srgbClr val="002060"/>
                </a:solidFill>
              </a:rPr>
              <a:t>.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Можно сказать одно: вы абсолютно безрассудны. Вам всего всегда мало. Вы часто чувствуете себя несчастным из-за этой кажущейся неудовлетворенности. Наш совет: научитесь радоваться приятным мелочам, которых в жизни не так уж мало. Это поможет стать вам спокойнее и рассудительнее.</a:t>
            </a:r>
          </a:p>
          <a:p>
            <a:endParaRPr lang="ru-RU" sz="24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0"/>
            <a:ext cx="8643998" cy="1357298"/>
          </a:xfrm>
        </p:spPr>
        <p:txBody>
          <a:bodyPr>
            <a:noAutofit/>
          </a:bodyPr>
          <a:lstStyle/>
          <a:p>
            <a:r>
              <a:rPr lang="ru-RU" sz="3200" b="1" dirty="0"/>
              <a:t>Психические проблемы в критических ситуациях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428736"/>
            <a:ext cx="8358246" cy="5072098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Суициды</a:t>
            </a:r>
          </a:p>
          <a:p>
            <a:pPr>
              <a:buFontTx/>
              <a:buChar char="-"/>
            </a:pP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Наркотики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 Алкоголь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 Курение</a:t>
            </a:r>
          </a:p>
          <a:p>
            <a:pPr>
              <a:buFontTx/>
              <a:buChar char="-"/>
            </a:pP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Депрессия</a:t>
            </a:r>
          </a:p>
          <a:p>
            <a:pPr>
              <a:buFontTx/>
              <a:buChar char="-"/>
            </a:pP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Изоляция</a:t>
            </a:r>
          </a:p>
          <a:p>
            <a:pPr>
              <a:buFontTx/>
              <a:buChar char="-"/>
            </a:pP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Апатия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Паника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00013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Выход из чрезвычайной психологической ситуации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071678"/>
            <a:ext cx="8429684" cy="4214842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Общение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Открытость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Надежда на лучшее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Искренний разговор с родителями, 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с людьми, которым доверяешь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85729"/>
            <a:ext cx="8715436" cy="78581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Моя </a:t>
            </a:r>
            <a:r>
              <a:rPr lang="ru-RU" dirty="0">
                <a:solidFill>
                  <a:srgbClr val="0070C0"/>
                </a:solidFill>
              </a:rPr>
              <a:t>психологическая </a:t>
            </a:r>
            <a:r>
              <a:rPr lang="ru-RU" dirty="0" smtClean="0">
                <a:solidFill>
                  <a:srgbClr val="0070C0"/>
                </a:solidFill>
              </a:rPr>
              <a:t>безопасность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285860"/>
            <a:ext cx="6843738" cy="43529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8146250" cy="525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928693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0070C0"/>
                </a:solidFill>
              </a:rPr>
              <a:t>Для выживания необходимо быть всегда психологически подготовленным.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643050"/>
            <a:ext cx="7272366" cy="47149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Пользователь\Desktop\61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78180"/>
            <a:ext cx="6715172" cy="5008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0"/>
            <a:ext cx="8715436" cy="128586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solidFill>
                  <a:srgbClr val="0070C0"/>
                </a:solidFill>
              </a:rPr>
              <a:t>В чрезвычайной обстановке важно, чтобы вы были в состоянии: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000108"/>
            <a:ext cx="8786874" cy="5715040"/>
          </a:xfrm>
        </p:spPr>
        <p:txBody>
          <a:bodyPr>
            <a:normAutofit/>
          </a:bodyPr>
          <a:lstStyle/>
          <a:p>
            <a:pPr lvl="0" algn="l"/>
            <a:r>
              <a:rPr lang="ru-RU" sz="2800" dirty="0" smtClean="0">
                <a:solidFill>
                  <a:srgbClr val="00B050"/>
                </a:solidFill>
              </a:rPr>
              <a:t>принимать </a:t>
            </a:r>
            <a:r>
              <a:rPr lang="ru-RU" sz="2800" dirty="0">
                <a:solidFill>
                  <a:srgbClr val="00B050"/>
                </a:solidFill>
              </a:rPr>
              <a:t>быстрые решения;</a:t>
            </a:r>
          </a:p>
          <a:p>
            <a:pPr lvl="0" algn="l"/>
            <a:r>
              <a:rPr lang="ru-RU" sz="2800" dirty="0">
                <a:solidFill>
                  <a:srgbClr val="00B050"/>
                </a:solidFill>
              </a:rPr>
              <a:t>уметь импровизировать;</a:t>
            </a:r>
          </a:p>
          <a:p>
            <a:pPr lvl="0" algn="l"/>
            <a:r>
              <a:rPr lang="ru-RU" sz="2800" dirty="0">
                <a:solidFill>
                  <a:srgbClr val="00B050"/>
                </a:solidFill>
              </a:rPr>
              <a:t>постоянно и непрерывно контролировать самого себя;</a:t>
            </a:r>
          </a:p>
          <a:p>
            <a:pPr lvl="0" algn="l"/>
            <a:r>
              <a:rPr lang="ru-RU" sz="2800" dirty="0">
                <a:solidFill>
                  <a:srgbClr val="00B050"/>
                </a:solidFill>
              </a:rPr>
              <a:t>уметь различать опасность;</a:t>
            </a:r>
          </a:p>
          <a:p>
            <a:pPr lvl="0" algn="l"/>
            <a:r>
              <a:rPr lang="ru-RU" sz="2800" dirty="0">
                <a:solidFill>
                  <a:srgbClr val="00B050"/>
                </a:solidFill>
              </a:rPr>
              <a:t>уметь распознавать людей;</a:t>
            </a:r>
          </a:p>
          <a:p>
            <a:pPr lvl="0" algn="l"/>
            <a:r>
              <a:rPr lang="ru-RU" sz="2800" dirty="0">
                <a:solidFill>
                  <a:srgbClr val="00B050"/>
                </a:solidFill>
              </a:rPr>
              <a:t>быть независимым и самостоятельным;</a:t>
            </a:r>
          </a:p>
          <a:p>
            <a:pPr lvl="0" algn="l"/>
            <a:r>
              <a:rPr lang="ru-RU" sz="2800" dirty="0">
                <a:solidFill>
                  <a:srgbClr val="00B050"/>
                </a:solidFill>
              </a:rPr>
              <a:t>быть твёрдым и решительным, когда потребуется, но уметь подчиняться, если необходимо;</a:t>
            </a:r>
          </a:p>
          <a:p>
            <a:pPr lvl="0" algn="l"/>
            <a:r>
              <a:rPr lang="ru-RU" sz="2800" dirty="0">
                <a:solidFill>
                  <a:srgbClr val="00B050"/>
                </a:solidFill>
              </a:rPr>
              <a:t>определять и знать свои возможности и не падать духом;</a:t>
            </a:r>
          </a:p>
          <a:p>
            <a:pPr lvl="0" algn="l"/>
            <a:r>
              <a:rPr lang="ru-RU" sz="2800" dirty="0">
                <a:solidFill>
                  <a:srgbClr val="00B050"/>
                </a:solidFill>
              </a:rPr>
              <a:t>в любой ситуации пытаться найти выход.</a:t>
            </a:r>
          </a:p>
          <a:p>
            <a:pPr algn="l"/>
            <a:endParaRPr lang="ru-RU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42853"/>
            <a:ext cx="8858312" cy="1143008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Советы…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1428736"/>
            <a:ext cx="8786874" cy="5214974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00B050"/>
                </a:solidFill>
              </a:rPr>
              <a:t>Никогда не сдавайтесь! Ставка в игре очень высока, чтобы уступить, не испробовав все возможные средства.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i="1" dirty="0">
                <a:solidFill>
                  <a:srgbClr val="00B050"/>
                </a:solidFill>
              </a:rPr>
              <a:t>Думайте!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dirty="0">
                <a:solidFill>
                  <a:srgbClr val="00B050"/>
                </a:solidFill>
              </a:rPr>
              <a:t>Пока никто и ничто не угрожает вашей драгоценной жизни, думайте. Потому что потом думать будет и некогда, и поздно. Потому </a:t>
            </a:r>
            <a:r>
              <a:rPr lang="ru-RU" i="1" dirty="0">
                <a:solidFill>
                  <a:srgbClr val="00B050"/>
                </a:solidFill>
              </a:rPr>
              <a:t>мысленно моделируйте возможные экстремальные ситуации. Тренируйте образную память. Делайте это для того, чтобы в трудные минуты ваше поведение было автоматическим.</a:t>
            </a:r>
            <a:endParaRPr lang="ru-RU" dirty="0">
              <a:solidFill>
                <a:srgbClr val="00B050"/>
              </a:solidFill>
            </a:endParaRPr>
          </a:p>
          <a:p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57150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Жизнь прекрасна!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28736"/>
            <a:ext cx="7689660" cy="4837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42852"/>
            <a:ext cx="8572560" cy="1571636"/>
          </a:xfrm>
        </p:spPr>
        <p:txBody>
          <a:bodyPr>
            <a:noAutofit/>
          </a:bodyPr>
          <a:lstStyle/>
          <a:p>
            <a:r>
              <a:rPr lang="ru-RU" sz="3600" dirty="0" smtClean="0"/>
              <a:t>Люди часто психологически неподготовлены </a:t>
            </a:r>
            <a:r>
              <a:rPr lang="ru-RU" sz="3600" dirty="0"/>
              <a:t>к действиям в экстремальных ситуациях.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285992"/>
            <a:ext cx="8001056" cy="421484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51" name="Picture 3" descr="C:\Users\Пользователь\Desktop\87f21932eda00429db57f04f7f9d09c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85926"/>
            <a:ext cx="7556500" cy="4864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715436" cy="200026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А ведь </a:t>
            </a:r>
            <a:r>
              <a:rPr lang="ru-RU" sz="3600" dirty="0" smtClean="0">
                <a:solidFill>
                  <a:srgbClr val="00B050"/>
                </a:solidFill>
              </a:rPr>
              <a:t>психологическая устойчив</a:t>
            </a:r>
            <a:r>
              <a:rPr lang="ru-RU" sz="3600" dirty="0" smtClean="0"/>
              <a:t>ость в опасных ситуациях является решающим </a:t>
            </a:r>
            <a:r>
              <a:rPr lang="ru-RU" sz="3600" dirty="0" smtClean="0">
                <a:solidFill>
                  <a:srgbClr val="FF0000"/>
                </a:solidFill>
              </a:rPr>
              <a:t>фактором выживания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214554"/>
            <a:ext cx="8215370" cy="407196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Пользователь\Desktop\1316794417_kinopoisk.ru-Drillbit-Taylor-15669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928802"/>
            <a:ext cx="8001056" cy="47477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42852"/>
            <a:ext cx="8929718" cy="2214579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Можно </a:t>
            </a:r>
            <a:r>
              <a:rPr lang="ru-RU" sz="3600" dirty="0">
                <a:solidFill>
                  <a:srgbClr val="0070C0"/>
                </a:solidFill>
              </a:rPr>
              <a:t>ли подготовить человека к адекватному поведению в случае возникновения непредвиденных ситуаций, связанных с угрозой для </a:t>
            </a:r>
            <a:r>
              <a:rPr lang="ru-RU" sz="3600" dirty="0" smtClean="0">
                <a:solidFill>
                  <a:srgbClr val="0070C0"/>
                </a:solidFill>
              </a:rPr>
              <a:t>жизни?</a:t>
            </a:r>
            <a:r>
              <a:rPr lang="ru-RU" sz="4000" dirty="0" smtClean="0">
                <a:solidFill>
                  <a:srgbClr val="0070C0"/>
                </a:solidFill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000240"/>
            <a:ext cx="8143932" cy="421484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998758"/>
            <a:ext cx="7215238" cy="4859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643073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ДА!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14554"/>
            <a:ext cx="6400800" cy="342424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Пользователь\Desktop\4ff81f5ea7b795f0f4bc1c33efca936b5e4bbc592600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785926"/>
            <a:ext cx="6096000" cy="4867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357167"/>
            <a:ext cx="8572560" cy="300039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Надо сформировать стрессоустойчивость, 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психологические качества, 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позволяющие грамотно оценивать обстановку, принимать быстрые и правильные решения, 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не терять самообладания в опасных ситуациях, владеть собственными эмоциями?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500438"/>
            <a:ext cx="8215370" cy="29289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2" name="Picture 2" descr="C:\Users\Пользователь\Desktop\img_19102_2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143248"/>
            <a:ext cx="3413120" cy="35718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14291"/>
            <a:ext cx="9001156" cy="1857388"/>
          </a:xfrm>
        </p:spPr>
        <p:txBody>
          <a:bodyPr>
            <a:normAutofit/>
          </a:bodyPr>
          <a:lstStyle/>
          <a:p>
            <a:r>
              <a:rPr lang="ru-RU" sz="4000" dirty="0" err="1">
                <a:solidFill>
                  <a:srgbClr val="FF0000"/>
                </a:solidFill>
              </a:rPr>
              <a:t>Виктимология</a:t>
            </a:r>
            <a:r>
              <a:rPr lang="ru-RU" sz="4000" dirty="0"/>
              <a:t> </a:t>
            </a:r>
            <a:r>
              <a:rPr lang="ru-RU" sz="4000" dirty="0" smtClean="0"/>
              <a:t>-учение </a:t>
            </a:r>
            <a:r>
              <a:rPr lang="ru-RU" sz="4000" dirty="0"/>
              <a:t>о жертве преступления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71678"/>
            <a:ext cx="6400800" cy="35671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Пользователь\Desktop\Nieodpowiedni-człowiek-na-nieodpowiednim-miejsc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14488"/>
            <a:ext cx="6357982" cy="4768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0"/>
            <a:ext cx="8715436" cy="1571612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70% до 90% </a:t>
            </a:r>
            <a:r>
              <a:rPr lang="ru-RU" sz="3600" dirty="0"/>
              <a:t>всех преступлений провоцируются самой жертвой.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428736"/>
            <a:ext cx="7272366" cy="42100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Пользователь\Desktop\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71546"/>
            <a:ext cx="7351566" cy="54548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574</Words>
  <Application>Microsoft Office PowerPoint</Application>
  <PresentationFormat>Экран (4:3)</PresentationFormat>
  <Paragraphs>66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 Моя психологическая безопасность</vt:lpstr>
      <vt:lpstr>Моя психологическая безопасность</vt:lpstr>
      <vt:lpstr>Люди часто психологически неподготовлены к действиям в экстремальных ситуациях. </vt:lpstr>
      <vt:lpstr>А ведь психологическая устойчивость в опасных ситуациях является решающим фактором выживания.</vt:lpstr>
      <vt:lpstr>Можно ли подготовить человека к адекватному поведению в случае возникновения непредвиденных ситуаций, связанных с угрозой для жизни?  </vt:lpstr>
      <vt:lpstr>ДА!</vt:lpstr>
      <vt:lpstr>Надо сформировать стрессоустойчивость,  психологические качества,  позволяющие грамотно оценивать обстановку, принимать быстрые и правильные решения,  не терять самообладания в опасных ситуациях, владеть собственными эмоциями?</vt:lpstr>
      <vt:lpstr>Виктимология -учение о жертве преступления</vt:lpstr>
      <vt:lpstr>70% до 90% всех преступлений провоцируются самой жертвой. </vt:lpstr>
      <vt:lpstr>Неразумное поведение:</vt:lpstr>
      <vt:lpstr>Предвестники угрозы:</vt:lpstr>
      <vt:lpstr>Безопасная личность знает о существовании различных источников опасности, но уверена, что в мире есть возможности для предупреждения и преодоления опасных ситуаций</vt:lpstr>
      <vt:lpstr>Рассматривает себя как активного субъекта, способного предотвратить или преодолеть многие опасные ситуации без ущерба для себя и окружающих людей</vt:lpstr>
      <vt:lpstr>Безопасная личность уверена, что он внутренне готов к избежанию опасности</vt:lpstr>
      <vt:lpstr>Безопасная личность – это личность с безопасным поведением</vt:lpstr>
      <vt:lpstr>Благоразумные и неблагоразумные</vt:lpstr>
      <vt:lpstr>Тест «Мое благоразумие»</vt:lpstr>
      <vt:lpstr>Психические проблемы в критических ситуациях </vt:lpstr>
      <vt:lpstr>Выход из чрезвычайной психологической ситуации</vt:lpstr>
      <vt:lpstr>Для выживания необходимо быть всегда психологически подготовленным.</vt:lpstr>
      <vt:lpstr> В чрезвычайной обстановке важно, чтобы вы были в состоянии:  </vt:lpstr>
      <vt:lpstr>Советы…</vt:lpstr>
      <vt:lpstr>Жизнь прекрасна!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психологическая безопасность</dc:title>
  <dc:creator>Пользователь</dc:creator>
  <cp:lastModifiedBy>Пользователь</cp:lastModifiedBy>
  <cp:revision>14</cp:revision>
  <dcterms:created xsi:type="dcterms:W3CDTF">2013-05-15T16:50:04Z</dcterms:created>
  <dcterms:modified xsi:type="dcterms:W3CDTF">2013-05-23T15:45:41Z</dcterms:modified>
</cp:coreProperties>
</file>