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57" r:id="rId4"/>
    <p:sldId id="263" r:id="rId5"/>
    <p:sldId id="259" r:id="rId6"/>
    <p:sldId id="264" r:id="rId7"/>
    <p:sldId id="260" r:id="rId8"/>
    <p:sldId id="261" r:id="rId9"/>
    <p:sldId id="262" r:id="rId10"/>
    <p:sldId id="265"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03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pPr>
              <a:defRPr/>
            </a:pPr>
            <a:fld id="{C26D92F4-61F6-460C-AF50-B782F755DBFF}" type="datetimeFigureOut">
              <a:rPr lang="ru-RU" smtClean="0"/>
              <a:pPr>
                <a:defRPr/>
              </a:pPr>
              <a:t>05.11.2012</a:t>
            </a:fld>
            <a:endParaRPr lang="ru-RU"/>
          </a:p>
        </p:txBody>
      </p:sp>
      <p:sp>
        <p:nvSpPr>
          <p:cNvPr id="17" name="Нижний колонтитул 16"/>
          <p:cNvSpPr>
            <a:spLocks noGrp="1"/>
          </p:cNvSpPr>
          <p:nvPr>
            <p:ph type="ftr" sz="quarter" idx="11"/>
          </p:nvPr>
        </p:nvSpPr>
        <p:spPr/>
        <p:txBody>
          <a:bodyPr/>
          <a:lstStyle/>
          <a:p>
            <a:pPr>
              <a:defRPr/>
            </a:pPr>
            <a:endParaRPr lang="ru-RU"/>
          </a:p>
        </p:txBody>
      </p:sp>
      <p:sp>
        <p:nvSpPr>
          <p:cNvPr id="29" name="Номер слайда 28"/>
          <p:cNvSpPr>
            <a:spLocks noGrp="1"/>
          </p:cNvSpPr>
          <p:nvPr>
            <p:ph type="sldNum" sz="quarter" idx="12"/>
          </p:nvPr>
        </p:nvSpPr>
        <p:spPr/>
        <p:txBody>
          <a:bodyPr/>
          <a:lstStyle/>
          <a:p>
            <a:pPr>
              <a:defRPr/>
            </a:pPr>
            <a:fld id="{7498CB74-B624-45C1-A3FB-EB951D1E273C}" type="slidenum">
              <a:rPr lang="ru-RU" smtClean="0"/>
              <a:pPr>
                <a:defRPr/>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9A5AC57C-648C-4E18-BE56-E5AA6563DCB2}" type="datetimeFigureOut">
              <a:rPr lang="ru-RU" smtClean="0"/>
              <a:pPr>
                <a:defRPr/>
              </a:pPr>
              <a:t>05.11.2012</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11E867EC-C867-487F-ACF9-FC10B494064E}"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AD72CF91-8806-449C-8BA0-F438140DEC79}" type="datetimeFigureOut">
              <a:rPr lang="ru-RU" smtClean="0"/>
              <a:pPr>
                <a:defRPr/>
              </a:pPr>
              <a:t>05.11.2012</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9DBAADF3-B50E-43A5-8CF2-00B69ECA449B}"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81B42419-7849-4678-98B4-7AF22B6F3826}" type="datetimeFigureOut">
              <a:rPr lang="ru-RU" smtClean="0"/>
              <a:pPr>
                <a:defRPr/>
              </a:pPr>
              <a:t>05.11.2012</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33E836BA-8CCC-4F49-B8CF-B7BD8F8BDC63}"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fld id="{B657AEC0-83D1-4CC8-9C59-3339DA40D1CC}" type="datetimeFigureOut">
              <a:rPr lang="ru-RU" smtClean="0"/>
              <a:pPr>
                <a:defRPr/>
              </a:pPr>
              <a:t>05.11.2012</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a:xfrm>
            <a:off x="7924800" y="6416675"/>
            <a:ext cx="762000" cy="365125"/>
          </a:xfrm>
        </p:spPr>
        <p:txBody>
          <a:bodyPr/>
          <a:lstStyle/>
          <a:p>
            <a:pPr>
              <a:defRPr/>
            </a:pPr>
            <a:fld id="{AF842782-A92B-4F84-AF96-4D8B176D7590}"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C2041E28-6801-4E7D-AA6A-335E6248A9F6}" type="datetimeFigureOut">
              <a:rPr lang="ru-RU" smtClean="0"/>
              <a:pPr>
                <a:defRPr/>
              </a:pPr>
              <a:t>05.11.2012</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1AA7068A-B25B-4742-BB2E-582844E07842}"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fld id="{04A73C59-9A98-42A5-976E-5C7F72A4FBAF}" type="datetimeFigureOut">
              <a:rPr lang="ru-RU" smtClean="0"/>
              <a:pPr>
                <a:defRPr/>
              </a:pPr>
              <a:t>05.11.2012</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62766EE4-9A42-4F68-B062-D2BA8E9C30A8}"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fld id="{59DA8456-A952-4D7E-82F4-9369997ED220}" type="datetimeFigureOut">
              <a:rPr lang="ru-RU" smtClean="0"/>
              <a:pPr>
                <a:defRPr/>
              </a:pPr>
              <a:t>05.11.2012</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12A54E46-2D59-4D88-9D24-885C8BBCD51E}"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06CDFA0B-CA12-4DE7-982D-FE68A3EC8100}" type="datetimeFigureOut">
              <a:rPr lang="ru-RU" smtClean="0"/>
              <a:pPr>
                <a:defRPr/>
              </a:pPr>
              <a:t>05.11.2012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941441D1-6630-45BA-B34A-DCD6D117053A}"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CE53D804-2F7C-4D06-BBD4-2E9C2CEE2A0E}" type="datetimeFigureOut">
              <a:rPr lang="ru-RU" smtClean="0"/>
              <a:pPr>
                <a:defRPr/>
              </a:pPr>
              <a:t>05.11.2012</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D059B65C-2A6C-44CB-B3B4-6A076E329211}"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fld id="{5C5EF34B-B97A-46C4-97A6-070965C0996D}" type="datetimeFigureOut">
              <a:rPr lang="ru-RU" smtClean="0"/>
              <a:pPr>
                <a:defRPr/>
              </a:pPr>
              <a:t>05.11.2012</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2603DB53-D4A2-4030-9C9B-8CE6206FB075}"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585013C0-57EB-4D44-89C6-060548C80216}" type="datetimeFigureOut">
              <a:rPr lang="ru-RU" smtClean="0"/>
              <a:pPr>
                <a:defRPr/>
              </a:pPr>
              <a:t>05.11.2012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3D7E9E8E-20BC-4D33-8AE0-368660220EAF}"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88640"/>
            <a:ext cx="8229600" cy="1828800"/>
          </a:xfrm>
        </p:spPr>
        <p:txBody>
          <a:bodyPr/>
          <a:lstStyle/>
          <a:p>
            <a:pPr fontAlgn="auto">
              <a:spcAft>
                <a:spcPts val="0"/>
              </a:spcAft>
              <a:defRPr/>
            </a:pPr>
            <a:r>
              <a:rPr lang="ru-RU" dirty="0" smtClean="0">
                <a:solidFill>
                  <a:schemeClr val="accent1">
                    <a:lumMod val="50000"/>
                  </a:schemeClr>
                </a:solidFill>
              </a:rPr>
              <a:t>Свойства веществ</a:t>
            </a:r>
            <a:r>
              <a:rPr lang="ru-RU" dirty="0" smtClean="0"/>
              <a:t>.</a:t>
            </a:r>
            <a:endParaRPr lang="ru-RU" dirty="0"/>
          </a:p>
        </p:txBody>
      </p:sp>
      <p:sp>
        <p:nvSpPr>
          <p:cNvPr id="3075" name="Подзаголовок 2"/>
          <p:cNvSpPr>
            <a:spLocks noGrp="1"/>
          </p:cNvSpPr>
          <p:nvPr>
            <p:ph type="subTitle" idx="1"/>
          </p:nvPr>
        </p:nvSpPr>
        <p:spPr>
          <a:xfrm>
            <a:off x="3995738" y="3929067"/>
            <a:ext cx="4208462" cy="1214445"/>
          </a:xfrm>
        </p:spPr>
        <p:txBody>
          <a:bodyPr>
            <a:normAutofit fontScale="70000" lnSpcReduction="20000"/>
          </a:bodyPr>
          <a:lstStyle/>
          <a:p>
            <a:pPr algn="ctr"/>
            <a:r>
              <a:rPr lang="ru-RU" dirty="0" smtClean="0"/>
              <a:t>Учитель химии ГБОУ гимназии 343 Невского района Санкт-Петербурга</a:t>
            </a:r>
          </a:p>
          <a:p>
            <a:pPr algn="ctr"/>
            <a:r>
              <a:rPr lang="ru-RU" dirty="0" err="1" smtClean="0"/>
              <a:t>Куцапкина</a:t>
            </a:r>
            <a:r>
              <a:rPr lang="ru-RU" dirty="0" smtClean="0"/>
              <a:t>  Людмила Васильевна</a:t>
            </a:r>
            <a:br>
              <a:rPr lang="ru-RU" dirty="0" smtClean="0"/>
            </a:br>
            <a:endParaRPr lang="ru-RU" dirty="0" smtClean="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072494" cy="2308324"/>
          </a:xfrm>
          <a:prstGeom prst="rect">
            <a:avLst/>
          </a:prstGeom>
        </p:spPr>
        <p:txBody>
          <a:bodyPr wrap="square">
            <a:spAutoFit/>
          </a:bodyPr>
          <a:lstStyle/>
          <a:p>
            <a:r>
              <a:rPr lang="ru-RU" b="1" dirty="0" smtClean="0"/>
              <a:t>    Часто твердые вещества образуют (в зависимости от условий) более чем одну форму кристаллической решетки; такие формы называются полиморфными или </a:t>
            </a:r>
            <a:r>
              <a:rPr lang="ru-RU" b="1" dirty="0" err="1" smtClean="0"/>
              <a:t>аллотропными</a:t>
            </a:r>
            <a:r>
              <a:rPr lang="ru-RU" b="1" dirty="0" smtClean="0"/>
              <a:t> модификациями.</a:t>
            </a:r>
            <a:br>
              <a:rPr lang="ru-RU" b="1" dirty="0" smtClean="0"/>
            </a:br>
            <a:r>
              <a:rPr lang="ru-RU" b="1" dirty="0" smtClean="0"/>
              <a:t>    </a:t>
            </a:r>
            <a:r>
              <a:rPr lang="ru-RU" b="1" i="1" dirty="0" smtClean="0"/>
              <a:t>Примеры</a:t>
            </a:r>
            <a:r>
              <a:rPr lang="ru-RU" b="1" dirty="0" smtClean="0"/>
              <a:t>. Среди простых веществ известны ромбическая и моноклинная сера, графит и алмаз, которые являются гексагональной и кубической модификациями углерода, среди сложных веществ — кварц, </a:t>
            </a:r>
            <a:r>
              <a:rPr lang="ru-RU" b="1" dirty="0" err="1" smtClean="0"/>
              <a:t>тридимит</a:t>
            </a:r>
            <a:r>
              <a:rPr lang="ru-RU" b="1" dirty="0" smtClean="0"/>
              <a:t> и </a:t>
            </a:r>
            <a:r>
              <a:rPr lang="ru-RU" b="1" dirty="0" err="1" smtClean="0"/>
              <a:t>кристобалит</a:t>
            </a:r>
            <a:r>
              <a:rPr lang="ru-RU" b="1" dirty="0" smtClean="0"/>
              <a:t> представляют собой различные модификации диоксида кремния.</a:t>
            </a:r>
            <a:endParaRPr lang="ru-RU" b="1" dirty="0"/>
          </a:p>
        </p:txBody>
      </p:sp>
      <p:pic>
        <p:nvPicPr>
          <p:cNvPr id="1026" name="Picture 2" descr="C:\Users\User\Desktop\conc_lines234.gif"/>
          <p:cNvPicPr>
            <a:picLocks noChangeAspect="1" noChangeArrowheads="1"/>
          </p:cNvPicPr>
          <p:nvPr/>
        </p:nvPicPr>
        <p:blipFill>
          <a:blip r:embed="rId2"/>
          <a:srcRect/>
          <a:stretch>
            <a:fillRect/>
          </a:stretch>
        </p:blipFill>
        <p:spPr bwMode="auto">
          <a:xfrm>
            <a:off x="4714876" y="3857628"/>
            <a:ext cx="4019550" cy="2738439"/>
          </a:xfrm>
          <a:prstGeom prst="rect">
            <a:avLst/>
          </a:prstGeom>
          <a:noFill/>
        </p:spPr>
      </p:pic>
      <p:pic>
        <p:nvPicPr>
          <p:cNvPr id="1027" name="Picture 3" descr="C:\Users\User\Desktop\5-03.jpg"/>
          <p:cNvPicPr>
            <a:picLocks noChangeAspect="1" noChangeArrowheads="1"/>
          </p:cNvPicPr>
          <p:nvPr/>
        </p:nvPicPr>
        <p:blipFill>
          <a:blip r:embed="rId3"/>
          <a:srcRect/>
          <a:stretch>
            <a:fillRect/>
          </a:stretch>
        </p:blipFill>
        <p:spPr bwMode="auto">
          <a:xfrm>
            <a:off x="642910" y="2714620"/>
            <a:ext cx="3429024" cy="4143380"/>
          </a:xfrm>
          <a:prstGeom prst="rect">
            <a:avLst/>
          </a:prstGeom>
          <a:noFill/>
        </p:spPr>
      </p:pic>
      <p:sp>
        <p:nvSpPr>
          <p:cNvPr id="5" name="TextBox 4"/>
          <p:cNvSpPr txBox="1"/>
          <p:nvPr/>
        </p:nvSpPr>
        <p:spPr>
          <a:xfrm>
            <a:off x="5500694" y="3143248"/>
            <a:ext cx="2453942" cy="369332"/>
          </a:xfrm>
          <a:prstGeom prst="rect">
            <a:avLst/>
          </a:prstGeom>
          <a:noFill/>
        </p:spPr>
        <p:txBody>
          <a:bodyPr wrap="none" rtlCol="0">
            <a:spAutoFit/>
          </a:bodyPr>
          <a:lstStyle/>
          <a:p>
            <a:r>
              <a:rPr lang="ru-RU" dirty="0" smtClean="0"/>
              <a:t>Углерод- аллотропия</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a:spLocks noGrp="1"/>
          </p:cNvSpPr>
          <p:nvPr>
            <p:ph idx="1"/>
          </p:nvPr>
        </p:nvSpPr>
        <p:spPr>
          <a:xfrm>
            <a:off x="1403350" y="3716338"/>
            <a:ext cx="8229600" cy="4710112"/>
          </a:xfrm>
        </p:spPr>
        <p:txBody>
          <a:bodyPr/>
          <a:lstStyle/>
          <a:p>
            <a:r>
              <a:rPr lang="ru-RU" dirty="0" smtClean="0"/>
              <a:t>На свойства веществ влияет:</a:t>
            </a:r>
            <a:br>
              <a:rPr lang="ru-RU" dirty="0" smtClean="0"/>
            </a:br>
            <a:r>
              <a:rPr lang="ru-RU" dirty="0" smtClean="0"/>
              <a:t>1. Строение атома.</a:t>
            </a:r>
            <a:br>
              <a:rPr lang="ru-RU" dirty="0" smtClean="0"/>
            </a:br>
            <a:r>
              <a:rPr lang="ru-RU" dirty="0" smtClean="0"/>
              <a:t>2. Химическая связь.</a:t>
            </a:r>
            <a:br>
              <a:rPr lang="ru-RU" dirty="0" smtClean="0"/>
            </a:br>
            <a:r>
              <a:rPr lang="ru-RU" dirty="0" smtClean="0"/>
              <a:t>3. Кристаллическая решетка.</a:t>
            </a:r>
          </a:p>
        </p:txBody>
      </p:sp>
      <p:pic>
        <p:nvPicPr>
          <p:cNvPr id="4099" name="Picture 2" descr="C:\Users\Никита\Desktop\22-1.gif"/>
          <p:cNvPicPr>
            <a:picLocks noChangeAspect="1" noChangeArrowheads="1"/>
          </p:cNvPicPr>
          <p:nvPr/>
        </p:nvPicPr>
        <p:blipFill>
          <a:blip r:embed="rId2"/>
          <a:srcRect/>
          <a:stretch>
            <a:fillRect/>
          </a:stretch>
        </p:blipFill>
        <p:spPr bwMode="auto">
          <a:xfrm>
            <a:off x="1979613" y="260350"/>
            <a:ext cx="4679950" cy="3557588"/>
          </a:xfrm>
          <a:prstGeom prst="rect">
            <a:avLst/>
          </a:prstGeom>
          <a:noFill/>
          <a:ln w="9525">
            <a:noFill/>
            <a:miter lim="800000"/>
            <a:headEnd/>
            <a:tailEnd/>
          </a:ln>
        </p:spPr>
      </p:pic>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Атом.</a:t>
            </a:r>
            <a:endParaRPr lang="ru-RU" dirty="0"/>
          </a:p>
        </p:txBody>
      </p:sp>
      <p:sp>
        <p:nvSpPr>
          <p:cNvPr id="3" name="Содержимое 2"/>
          <p:cNvSpPr>
            <a:spLocks noGrp="1"/>
          </p:cNvSpPr>
          <p:nvPr>
            <p:ph idx="1"/>
          </p:nvPr>
        </p:nvSpPr>
        <p:spPr/>
        <p:txBody>
          <a:bodyPr>
            <a:normAutofit fontScale="85000" lnSpcReduction="20000"/>
          </a:bodyPr>
          <a:lstStyle/>
          <a:p>
            <a:pPr marL="548640" indent="-411480" fontAlgn="auto">
              <a:spcAft>
                <a:spcPts val="0"/>
              </a:spcAft>
              <a:buClr>
                <a:schemeClr val="tx1">
                  <a:shade val="95000"/>
                </a:schemeClr>
              </a:buClr>
              <a:buFont typeface="Wingdings 2"/>
              <a:buChar char=""/>
              <a:defRPr/>
            </a:pPr>
            <a:r>
              <a:rPr lang="ru-RU" b="1" dirty="0" err="1" smtClean="0"/>
              <a:t>А́том</a:t>
            </a:r>
            <a:r>
              <a:rPr lang="ru-RU" dirty="0" smtClean="0"/>
              <a:t> — наименьшая, химически неделимая часть химического элемента, являющаяся носителем его свойств. Атом состоит из атомного ядра и электронов. Ядро атома состоит из положительно заряженных протонов и незаряженных нейтронов.</a:t>
            </a:r>
            <a:br>
              <a:rPr lang="ru-RU" dirty="0" smtClean="0"/>
            </a:br>
            <a:r>
              <a:rPr lang="ru-RU" dirty="0" smtClean="0"/>
              <a:t/>
            </a:r>
            <a:br>
              <a:rPr lang="ru-RU" dirty="0" smtClean="0"/>
            </a:br>
            <a:r>
              <a:rPr lang="ru-RU" dirty="0" smtClean="0">
                <a:solidFill>
                  <a:srgbClr val="7030A0"/>
                </a:solidFill>
              </a:rPr>
              <a:t>Свойства атома:</a:t>
            </a:r>
            <a:r>
              <a:rPr lang="ru-RU" dirty="0" smtClean="0"/>
              <a:t/>
            </a:r>
            <a:br>
              <a:rPr lang="ru-RU" dirty="0" smtClean="0"/>
            </a:br>
            <a:r>
              <a:rPr lang="ru-RU" dirty="0" smtClean="0">
                <a:solidFill>
                  <a:schemeClr val="bg1"/>
                </a:solidFill>
              </a:rPr>
              <a:t>Масса.</a:t>
            </a:r>
          </a:p>
          <a:p>
            <a:pPr marL="548640" indent="-411480" fontAlgn="auto">
              <a:spcAft>
                <a:spcPts val="0"/>
              </a:spcAft>
              <a:buClr>
                <a:schemeClr val="tx1">
                  <a:shade val="95000"/>
                </a:schemeClr>
              </a:buClr>
              <a:buFont typeface="Wingdings 2"/>
              <a:buChar char=""/>
              <a:defRPr/>
            </a:pPr>
            <a:r>
              <a:rPr lang="ru-RU" dirty="0" smtClean="0">
                <a:solidFill>
                  <a:schemeClr val="bg1"/>
                </a:solidFill>
              </a:rPr>
              <a:t>Размер.</a:t>
            </a:r>
          </a:p>
          <a:p>
            <a:pPr marL="548640" indent="-411480" fontAlgn="auto">
              <a:spcAft>
                <a:spcPts val="0"/>
              </a:spcAft>
              <a:buClr>
                <a:schemeClr val="tx1">
                  <a:shade val="95000"/>
                </a:schemeClr>
              </a:buClr>
              <a:buFont typeface="Wingdings 2"/>
              <a:buChar char=""/>
              <a:defRPr/>
            </a:pPr>
            <a:r>
              <a:rPr lang="ru-RU" dirty="0" smtClean="0">
                <a:solidFill>
                  <a:schemeClr val="bg1"/>
                </a:solidFill>
              </a:rPr>
              <a:t>Радиоактивный распад.</a:t>
            </a:r>
          </a:p>
          <a:p>
            <a:pPr marL="548640" indent="-411480" fontAlgn="auto">
              <a:spcAft>
                <a:spcPts val="0"/>
              </a:spcAft>
              <a:buClr>
                <a:schemeClr val="tx1">
                  <a:shade val="95000"/>
                </a:schemeClr>
              </a:buClr>
              <a:buFont typeface="Wingdings 2"/>
              <a:buChar char=""/>
              <a:defRPr/>
            </a:pPr>
            <a:r>
              <a:rPr lang="ru-RU" dirty="0" smtClean="0">
                <a:solidFill>
                  <a:schemeClr val="bg1"/>
                </a:solidFill>
              </a:rPr>
              <a:t>Магнитный момент.</a:t>
            </a:r>
          </a:p>
          <a:p>
            <a:pPr marL="548640" indent="-411480" fontAlgn="auto">
              <a:spcAft>
                <a:spcPts val="0"/>
              </a:spcAft>
              <a:buClr>
                <a:schemeClr val="tx1">
                  <a:shade val="95000"/>
                </a:schemeClr>
              </a:buClr>
              <a:buFont typeface="Wingdings 2"/>
              <a:buChar char=""/>
              <a:defRPr/>
            </a:pPr>
            <a:r>
              <a:rPr lang="ru-RU" dirty="0" smtClean="0">
                <a:solidFill>
                  <a:schemeClr val="bg1"/>
                </a:solidFill>
              </a:rPr>
              <a:t>Энергетические уровни.</a:t>
            </a:r>
          </a:p>
          <a:p>
            <a:pPr marL="548640" indent="-411480" fontAlgn="auto">
              <a:spcAft>
                <a:spcPts val="0"/>
              </a:spcAft>
              <a:buClr>
                <a:schemeClr val="tx1">
                  <a:shade val="95000"/>
                </a:schemeClr>
              </a:buClr>
              <a:buFont typeface="Wingdings 2"/>
              <a:buChar char=""/>
              <a:defRPr/>
            </a:pPr>
            <a:r>
              <a:rPr lang="ru-RU" dirty="0" smtClean="0">
                <a:solidFill>
                  <a:schemeClr val="bg1"/>
                </a:solidFill>
              </a:rPr>
              <a:t>Валентность.</a:t>
            </a:r>
          </a:p>
          <a:p>
            <a:pPr marL="548640" indent="-411480" fontAlgn="auto">
              <a:spcAft>
                <a:spcPts val="0"/>
              </a:spcAft>
              <a:buClr>
                <a:schemeClr val="tx1">
                  <a:shade val="95000"/>
                </a:schemeClr>
              </a:buClr>
              <a:buFont typeface="Wingdings 2"/>
              <a:buChar char=""/>
              <a:defRPr/>
            </a:pPr>
            <a:r>
              <a:rPr lang="ru-RU" dirty="0" smtClean="0">
                <a:solidFill>
                  <a:schemeClr val="bg1"/>
                </a:solidFill>
              </a:rPr>
              <a:t>Дисперсионное притяжение</a:t>
            </a:r>
            <a:r>
              <a:rPr lang="ru-RU" dirty="0" smtClean="0"/>
              <a:t>.</a:t>
            </a:r>
          </a:p>
          <a:p>
            <a:pPr marL="548640" indent="-411480" fontAlgn="auto">
              <a:spcAft>
                <a:spcPts val="0"/>
              </a:spcAft>
              <a:buClr>
                <a:schemeClr val="tx1">
                  <a:shade val="95000"/>
                </a:schemeClr>
              </a:buClr>
              <a:buFont typeface="Wingdings 2"/>
              <a:buChar char=""/>
              <a:defRPr/>
            </a:pPr>
            <a:endParaRPr lang="ru-RU" dirty="0"/>
          </a:p>
        </p:txBody>
      </p:sp>
      <p:pic>
        <p:nvPicPr>
          <p:cNvPr id="5124" name="Picture 2" descr="C:\Users\Никита\Desktop\img177929_1-3_Atom.jpg"/>
          <p:cNvPicPr>
            <a:picLocks noChangeAspect="1" noChangeArrowheads="1"/>
          </p:cNvPicPr>
          <p:nvPr/>
        </p:nvPicPr>
        <p:blipFill>
          <a:blip r:embed="rId2"/>
          <a:srcRect/>
          <a:stretch>
            <a:fillRect/>
          </a:stretch>
        </p:blipFill>
        <p:spPr bwMode="auto">
          <a:xfrm>
            <a:off x="5651500" y="3213100"/>
            <a:ext cx="3319463" cy="3319463"/>
          </a:xfrm>
          <a:prstGeom prst="rect">
            <a:avLst/>
          </a:prstGeom>
          <a:noFill/>
          <a:ln w="9525">
            <a:noFill/>
            <a:miter lim="800000"/>
            <a:headEnd/>
            <a:tailEnd/>
          </a:ln>
        </p:spPr>
      </p:pic>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ru-RU" b="0" dirty="0" smtClean="0">
                <a:solidFill>
                  <a:schemeClr val="accent1">
                    <a:lumMod val="50000"/>
                  </a:schemeClr>
                </a:solidFill>
              </a:rPr>
              <a:t>Строение атома.</a:t>
            </a:r>
            <a:br>
              <a:rPr lang="ru-RU" b="0" dirty="0" smtClean="0">
                <a:solidFill>
                  <a:schemeClr val="accent1">
                    <a:lumMod val="50000"/>
                  </a:schemeClr>
                </a:solidFill>
              </a:rPr>
            </a:br>
            <a:endParaRPr lang="ru-RU" dirty="0">
              <a:solidFill>
                <a:schemeClr val="accent1">
                  <a:lumMod val="50000"/>
                </a:schemeClr>
              </a:solidFill>
            </a:endParaRPr>
          </a:p>
        </p:txBody>
      </p:sp>
      <p:sp>
        <p:nvSpPr>
          <p:cNvPr id="3" name="Содержимое 2"/>
          <p:cNvSpPr>
            <a:spLocks noGrp="1"/>
          </p:cNvSpPr>
          <p:nvPr>
            <p:ph idx="1"/>
          </p:nvPr>
        </p:nvSpPr>
        <p:spPr>
          <a:xfrm>
            <a:off x="0" y="1268413"/>
            <a:ext cx="9144000" cy="5589587"/>
          </a:xfrm>
        </p:spPr>
        <p:txBody>
          <a:bodyPr>
            <a:normAutofit lnSpcReduction="10000"/>
          </a:bodyPr>
          <a:lstStyle/>
          <a:p>
            <a:pPr marL="548640" indent="-411480" fontAlgn="auto">
              <a:spcAft>
                <a:spcPts val="0"/>
              </a:spcAft>
              <a:buClr>
                <a:schemeClr val="tx1">
                  <a:shade val="95000"/>
                </a:schemeClr>
              </a:buClr>
              <a:buFont typeface="Wingdings 2"/>
              <a:buChar char=""/>
              <a:defRPr/>
            </a:pPr>
            <a:r>
              <a:rPr lang="ru-RU" sz="2400" dirty="0" smtClean="0"/>
              <a:t>Хотя слово </a:t>
            </a:r>
            <a:r>
              <a:rPr lang="ru-RU" sz="2400" i="1" dirty="0" smtClean="0"/>
              <a:t>атом</a:t>
            </a:r>
            <a:r>
              <a:rPr lang="ru-RU" sz="2400" dirty="0" smtClean="0"/>
              <a:t> в первоначальном значении обозначало частицу, которая не делится на меньшие части, согласно научным представлениям он состоит из более мелких частиц, называемых субатомными частицами. Атом состоит из электронов, протонов, все атомы, кроме водорода-1, содержат также нейтроны.</a:t>
            </a:r>
            <a:br>
              <a:rPr lang="ru-RU" sz="2400" dirty="0" smtClean="0"/>
            </a:br>
            <a:r>
              <a:rPr lang="ru-RU" sz="2100" dirty="0" smtClean="0"/>
              <a:t>Электрон является самой лёгкой из составляющих атом частиц с массой 9,11·10</a:t>
            </a:r>
            <a:r>
              <a:rPr lang="ru-RU" sz="2100" baseline="30000" dirty="0" smtClean="0"/>
              <a:t>−31</a:t>
            </a:r>
            <a:r>
              <a:rPr lang="ru-RU" sz="2100" dirty="0" smtClean="0"/>
              <a:t> кг, отрицательным зарядом и размером, слишком малым для измерения современными методами. Протоны обладают положительным зарядом и в 1836 раз тяжелее электрона (1,6726·10</a:t>
            </a:r>
            <a:r>
              <a:rPr lang="ru-RU" sz="2100" baseline="30000" dirty="0" smtClean="0"/>
              <a:t>−27</a:t>
            </a:r>
            <a:r>
              <a:rPr lang="ru-RU" sz="2100" dirty="0" smtClean="0"/>
              <a:t> кг). Нейтроны не обладают электрическим зарядом и в 1839 раз тяжелее электрона (1,6929·10</a:t>
            </a:r>
            <a:r>
              <a:rPr lang="ru-RU" sz="2100" baseline="30000" dirty="0" smtClean="0"/>
              <a:t>−27</a:t>
            </a:r>
            <a:r>
              <a:rPr lang="ru-RU" sz="2100" dirty="0" smtClean="0"/>
              <a:t> кг). При этом масса ядра меньше суммы масс составляющих его протонов и нейтронов из-за эффекта дефекта массы. Нейтроны и протоны имеют сравнимый размер, около 2,5·10</a:t>
            </a:r>
            <a:r>
              <a:rPr lang="ru-RU" sz="2100" baseline="30000" dirty="0" smtClean="0"/>
              <a:t>−15</a:t>
            </a:r>
            <a:r>
              <a:rPr lang="ru-RU" sz="2100" dirty="0" smtClean="0"/>
              <a:t> м, хотя размеры этих частиц определены плохо.</a:t>
            </a:r>
          </a:p>
          <a:p>
            <a:pPr marL="548640" indent="-411480" fontAlgn="auto">
              <a:spcAft>
                <a:spcPts val="0"/>
              </a:spcAft>
              <a:buClr>
                <a:schemeClr val="tx1">
                  <a:shade val="95000"/>
                </a:schemeClr>
              </a:buClr>
              <a:buFont typeface="Wingdings 2"/>
              <a:buChar char=""/>
              <a:defRPr/>
            </a:pPr>
            <a:r>
              <a:rPr lang="ru-RU" sz="2400" dirty="0" smtClean="0"/>
              <a:t/>
            </a:r>
            <a:br>
              <a:rPr lang="ru-RU" sz="2400" dirty="0" smtClean="0"/>
            </a:br>
            <a:endParaRPr lang="ru-RU" sz="2400"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Химическая связь.</a:t>
            </a:r>
            <a:endParaRPr lang="ru-RU" dirty="0"/>
          </a:p>
        </p:txBody>
      </p:sp>
      <p:sp>
        <p:nvSpPr>
          <p:cNvPr id="3" name="Содержимое 2"/>
          <p:cNvSpPr>
            <a:spLocks noGrp="1"/>
          </p:cNvSpPr>
          <p:nvPr>
            <p:ph idx="1"/>
          </p:nvPr>
        </p:nvSpPr>
        <p:spPr>
          <a:xfrm>
            <a:off x="0" y="1600200"/>
            <a:ext cx="9144000" cy="5257800"/>
          </a:xfrm>
          <a:ln>
            <a:solidFill>
              <a:schemeClr val="accent1"/>
            </a:solidFill>
          </a:ln>
        </p:spPr>
        <p:txBody>
          <a:bodyPr>
            <a:normAutofit lnSpcReduction="10000"/>
          </a:bodyPr>
          <a:lstStyle/>
          <a:p>
            <a:pPr marL="548640" indent="-411480" fontAlgn="auto">
              <a:spcAft>
                <a:spcPts val="0"/>
              </a:spcAft>
              <a:buClr>
                <a:schemeClr val="tx1">
                  <a:shade val="95000"/>
                </a:schemeClr>
              </a:buClr>
              <a:buFont typeface="Wingdings 2"/>
              <a:buChar char=""/>
              <a:defRPr/>
            </a:pPr>
            <a:r>
              <a:rPr lang="ru-RU" b="1" dirty="0" smtClean="0"/>
              <a:t>Химическая связь</a:t>
            </a:r>
            <a:r>
              <a:rPr lang="ru-RU" dirty="0" smtClean="0"/>
              <a:t> — явление взаимодействия атомов, обусловленное перекрыванием электронных облаков связывающихся частиц, которое сопровождается уменьшением полной энергии системы.</a:t>
            </a:r>
            <a:br>
              <a:rPr lang="ru-RU" dirty="0" smtClean="0"/>
            </a:br>
            <a:r>
              <a:rPr lang="ru-RU" dirty="0" smtClean="0"/>
              <a:t/>
            </a:r>
            <a:br>
              <a:rPr lang="ru-RU" dirty="0" smtClean="0"/>
            </a:br>
            <a:r>
              <a:rPr lang="ru-RU" dirty="0" smtClean="0">
                <a:solidFill>
                  <a:srgbClr val="7030A0"/>
                </a:solidFill>
              </a:rPr>
              <a:t>Виды химической связи:</a:t>
            </a:r>
          </a:p>
          <a:p>
            <a:pPr marL="548640" indent="-411480">
              <a:buClr>
                <a:schemeClr val="tx1">
                  <a:shade val="95000"/>
                </a:schemeClr>
              </a:buClr>
              <a:defRPr/>
            </a:pPr>
            <a:r>
              <a:rPr lang="ru-RU" sz="2000" b="1" dirty="0" smtClean="0">
                <a:solidFill>
                  <a:schemeClr val="accent1">
                    <a:lumMod val="50000"/>
                  </a:schemeClr>
                </a:solidFill>
              </a:rPr>
              <a:t>Одноэлектронная химическая связь</a:t>
            </a:r>
            <a:r>
              <a:rPr lang="ru-RU" sz="2000" dirty="0" smtClean="0">
                <a:solidFill>
                  <a:schemeClr val="accent1">
                    <a:lumMod val="50000"/>
                  </a:schemeClr>
                </a:solidFill>
              </a:rPr>
              <a:t> </a:t>
            </a:r>
          </a:p>
          <a:p>
            <a:pPr marL="548640" indent="-411480">
              <a:buClr>
                <a:schemeClr val="tx1">
                  <a:shade val="95000"/>
                </a:schemeClr>
              </a:buClr>
              <a:defRPr/>
            </a:pPr>
            <a:r>
              <a:rPr lang="ru-RU" sz="2000" b="1" dirty="0" smtClean="0">
                <a:solidFill>
                  <a:schemeClr val="accent1">
                    <a:lumMod val="50000"/>
                  </a:schemeClr>
                </a:solidFill>
              </a:rPr>
              <a:t> Металлическая связь </a:t>
            </a:r>
            <a:r>
              <a:rPr lang="ru-RU" sz="2000" dirty="0" err="1" smtClean="0">
                <a:solidFill>
                  <a:schemeClr val="accent1">
                    <a:lumMod val="50000"/>
                  </a:schemeClr>
                </a:solidFill>
              </a:rPr>
              <a:t>ая</a:t>
            </a:r>
            <a:endParaRPr lang="ru-RU" sz="2000" dirty="0" smtClean="0">
              <a:solidFill>
                <a:schemeClr val="accent1">
                  <a:lumMod val="50000"/>
                </a:schemeClr>
              </a:solidFill>
            </a:endParaRPr>
          </a:p>
          <a:p>
            <a:pPr marL="548640" indent="-411480">
              <a:buClr>
                <a:schemeClr val="tx1">
                  <a:shade val="95000"/>
                </a:schemeClr>
              </a:buClr>
              <a:defRPr/>
            </a:pPr>
            <a:r>
              <a:rPr lang="ru-RU" sz="2000" dirty="0" smtClean="0">
                <a:solidFill>
                  <a:schemeClr val="accent1">
                    <a:lumMod val="50000"/>
                  </a:schemeClr>
                </a:solidFill>
              </a:rPr>
              <a:t> </a:t>
            </a:r>
            <a:r>
              <a:rPr lang="ru-RU" sz="2000" b="1" dirty="0" smtClean="0">
                <a:solidFill>
                  <a:schemeClr val="accent1">
                    <a:lumMod val="50000"/>
                  </a:schemeClr>
                </a:solidFill>
              </a:rPr>
              <a:t>Ковалентная связь </a:t>
            </a:r>
          </a:p>
          <a:p>
            <a:pPr marL="548640" indent="-411480">
              <a:buClr>
                <a:schemeClr val="tx1">
                  <a:shade val="95000"/>
                </a:schemeClr>
              </a:buClr>
              <a:defRPr/>
            </a:pPr>
            <a:r>
              <a:rPr lang="ru-RU" sz="2000" b="1" dirty="0" smtClean="0">
                <a:solidFill>
                  <a:schemeClr val="accent1">
                    <a:lumMod val="50000"/>
                  </a:schemeClr>
                </a:solidFill>
              </a:rPr>
              <a:t>Ионная связь</a:t>
            </a:r>
            <a:r>
              <a:rPr lang="ru-RU" sz="2000" dirty="0" smtClean="0">
                <a:solidFill>
                  <a:schemeClr val="accent1">
                    <a:lumMod val="50000"/>
                  </a:schemeClr>
                </a:solidFill>
              </a:rPr>
              <a:t> </a:t>
            </a:r>
          </a:p>
          <a:p>
            <a:pPr marL="548640" indent="-411480">
              <a:buClr>
                <a:schemeClr val="tx1">
                  <a:shade val="95000"/>
                </a:schemeClr>
              </a:buClr>
              <a:defRPr/>
            </a:pPr>
            <a:r>
              <a:rPr lang="ru-RU" sz="2000" b="1" dirty="0" smtClean="0">
                <a:solidFill>
                  <a:schemeClr val="accent1">
                    <a:lumMod val="50000"/>
                  </a:schemeClr>
                </a:solidFill>
              </a:rPr>
              <a:t>Водородная связь</a:t>
            </a:r>
            <a:r>
              <a:rPr lang="ru-RU" sz="2000" dirty="0" smtClean="0">
                <a:solidFill>
                  <a:schemeClr val="accent1">
                    <a:lumMod val="50000"/>
                  </a:schemeClr>
                </a:solidFill>
              </a:rPr>
              <a:t> </a:t>
            </a:r>
          </a:p>
          <a:p>
            <a:pPr marL="548640" indent="-411480">
              <a:buClr>
                <a:schemeClr val="tx1">
                  <a:shade val="95000"/>
                </a:schemeClr>
              </a:buClr>
              <a:defRPr/>
            </a:pPr>
            <a:r>
              <a:rPr lang="ru-RU" sz="2000" b="1" dirty="0" smtClean="0">
                <a:solidFill>
                  <a:schemeClr val="accent1">
                    <a:lumMod val="50000"/>
                  </a:schemeClr>
                </a:solidFill>
              </a:rPr>
              <a:t> </a:t>
            </a:r>
            <a:r>
              <a:rPr lang="ru-RU" sz="2000" b="1" dirty="0" err="1" smtClean="0">
                <a:solidFill>
                  <a:schemeClr val="accent1">
                    <a:lumMod val="50000"/>
                  </a:schemeClr>
                </a:solidFill>
              </a:rPr>
              <a:t>Двухэлектронная</a:t>
            </a:r>
            <a:r>
              <a:rPr lang="ru-RU" sz="2000" b="1" dirty="0" smtClean="0">
                <a:solidFill>
                  <a:schemeClr val="accent1">
                    <a:lumMod val="50000"/>
                  </a:schemeClr>
                </a:solidFill>
              </a:rPr>
              <a:t> </a:t>
            </a:r>
            <a:r>
              <a:rPr lang="ru-RU" sz="2000" b="1" dirty="0" err="1" smtClean="0">
                <a:solidFill>
                  <a:schemeClr val="accent1">
                    <a:lumMod val="50000"/>
                  </a:schemeClr>
                </a:solidFill>
              </a:rPr>
              <a:t>трёхцентровая</a:t>
            </a:r>
            <a:r>
              <a:rPr lang="ru-RU" sz="2000" b="1" dirty="0" smtClean="0">
                <a:solidFill>
                  <a:schemeClr val="accent1">
                    <a:lumMod val="50000"/>
                  </a:schemeClr>
                </a:solidFill>
              </a:rPr>
              <a:t> связь</a:t>
            </a:r>
            <a:r>
              <a:rPr lang="ru-RU" dirty="0" smtClean="0"/>
              <a:t/>
            </a:r>
            <a:br>
              <a:rPr lang="ru-RU" dirty="0" smtClean="0"/>
            </a:br>
            <a:endParaRPr lang="ru-RU" dirty="0"/>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3"/>
          <p:cNvSpPr>
            <a:spLocks noGrp="1"/>
          </p:cNvSpPr>
          <p:nvPr>
            <p:ph idx="1"/>
          </p:nvPr>
        </p:nvSpPr>
        <p:spPr>
          <a:xfrm>
            <a:off x="0" y="0"/>
            <a:ext cx="8286776" cy="6858000"/>
          </a:xfrm>
        </p:spPr>
        <p:txBody>
          <a:bodyPr>
            <a:normAutofit lnSpcReduction="10000"/>
          </a:bodyPr>
          <a:lstStyle/>
          <a:p>
            <a:r>
              <a:rPr lang="ru-RU" sz="2000" b="1" dirty="0" smtClean="0">
                <a:solidFill>
                  <a:schemeClr val="accent1">
                    <a:lumMod val="50000"/>
                  </a:schemeClr>
                </a:solidFill>
              </a:rPr>
              <a:t>Одноэлектронная химическая связь</a:t>
            </a:r>
            <a:r>
              <a:rPr lang="ru-RU" sz="2000" dirty="0" smtClean="0">
                <a:solidFill>
                  <a:schemeClr val="accent1">
                    <a:lumMod val="50000"/>
                  </a:schemeClr>
                </a:solidFill>
              </a:rPr>
              <a:t> </a:t>
            </a:r>
            <a:r>
              <a:rPr lang="ru-RU" sz="2000" dirty="0" smtClean="0"/>
              <a:t>— это простейшая химическая связь, обуславливающая существование молекулярных соединений посредством кулоновского удерживания двух атомных ядер одним электроном.</a:t>
            </a:r>
            <a:r>
              <a:rPr lang="ru-RU" sz="2000" b="1" dirty="0" smtClean="0"/>
              <a:t> </a:t>
            </a:r>
          </a:p>
          <a:p>
            <a:r>
              <a:rPr lang="ru-RU" sz="2000" b="1" dirty="0" smtClean="0">
                <a:solidFill>
                  <a:schemeClr val="accent1">
                    <a:lumMod val="50000"/>
                  </a:schemeClr>
                </a:solidFill>
              </a:rPr>
              <a:t>Металлическая связь</a:t>
            </a:r>
            <a:r>
              <a:rPr lang="ru-RU" sz="2000" dirty="0" smtClean="0"/>
              <a:t> — это одновременное существование положительно заряженных атомов и свободного электронного газа.</a:t>
            </a:r>
            <a:r>
              <a:rPr lang="ru-RU" sz="2000" b="1" dirty="0" smtClean="0"/>
              <a:t> </a:t>
            </a:r>
          </a:p>
          <a:p>
            <a:r>
              <a:rPr lang="ru-RU" sz="2000" b="1" dirty="0" smtClean="0">
                <a:solidFill>
                  <a:schemeClr val="accent1">
                    <a:lumMod val="50000"/>
                  </a:schemeClr>
                </a:solidFill>
              </a:rPr>
              <a:t>Ковалентная связь</a:t>
            </a:r>
            <a:r>
              <a:rPr lang="ru-RU" sz="2000" dirty="0" smtClean="0"/>
              <a:t> (атомная связь, гомеополярная связь) — химическая связь, образованная перекрытием (обобществлением) пары валентных электронных облаков. Обеспечивающие связь электронные облака (электроны) называются </a:t>
            </a:r>
            <a:r>
              <a:rPr lang="ru-RU" sz="2000" i="1" dirty="0" smtClean="0"/>
              <a:t>общей электронной парой</a:t>
            </a:r>
            <a:r>
              <a:rPr lang="ru-RU" sz="2000" dirty="0" smtClean="0"/>
              <a:t>.</a:t>
            </a:r>
          </a:p>
          <a:p>
            <a:r>
              <a:rPr lang="ru-RU" sz="2000" b="1" dirty="0" smtClean="0">
                <a:solidFill>
                  <a:schemeClr val="accent1">
                    <a:lumMod val="50000"/>
                  </a:schemeClr>
                </a:solidFill>
              </a:rPr>
              <a:t>Ионная связь</a:t>
            </a:r>
            <a:r>
              <a:rPr lang="ru-RU" sz="2000" dirty="0" smtClean="0"/>
              <a:t> — прочная химическая связь, образующаяся между атомами с большой разностью </a:t>
            </a:r>
            <a:r>
              <a:rPr lang="ru-RU" sz="2000" dirty="0" err="1" smtClean="0"/>
              <a:t>электроотрицательностей</a:t>
            </a:r>
            <a:r>
              <a:rPr lang="ru-RU" sz="2000" dirty="0" smtClean="0"/>
              <a:t>, при которой общая электронная пара полностью переходит к атому с большей </a:t>
            </a:r>
            <a:r>
              <a:rPr lang="ru-RU" sz="2000" dirty="0" err="1" smtClean="0"/>
              <a:t>электроотрицательностью</a:t>
            </a:r>
            <a:r>
              <a:rPr lang="ru-RU" sz="2000" dirty="0" smtClean="0"/>
              <a:t>.</a:t>
            </a:r>
            <a:r>
              <a:rPr lang="ru-RU" sz="2000" b="1" dirty="0" smtClean="0"/>
              <a:t> </a:t>
            </a:r>
          </a:p>
          <a:p>
            <a:r>
              <a:rPr lang="ru-RU" sz="2000" b="1" dirty="0" smtClean="0">
                <a:solidFill>
                  <a:schemeClr val="accent1">
                    <a:lumMod val="50000"/>
                  </a:schemeClr>
                </a:solidFill>
              </a:rPr>
              <a:t>Водородная связь</a:t>
            </a:r>
            <a:r>
              <a:rPr lang="ru-RU" sz="2000" dirty="0" smtClean="0"/>
              <a:t>  — форма ассоциации между электроотрицательным атомом и атомом водорода </a:t>
            </a:r>
            <a:r>
              <a:rPr lang="ru-RU" sz="2000" b="1" dirty="0" smtClean="0"/>
              <a:t>H</a:t>
            </a:r>
            <a:r>
              <a:rPr lang="ru-RU" sz="2000" dirty="0" smtClean="0"/>
              <a:t>, связанным </a:t>
            </a:r>
            <a:r>
              <a:rPr lang="ru-RU" sz="2000" dirty="0" err="1" smtClean="0"/>
              <a:t>ковалентно</a:t>
            </a:r>
            <a:r>
              <a:rPr lang="ru-RU" sz="2000" dirty="0" smtClean="0"/>
              <a:t> с другим электроотрицательным атомом.</a:t>
            </a:r>
          </a:p>
          <a:p>
            <a:r>
              <a:rPr lang="ru-RU" sz="2000" b="1" dirty="0" err="1" smtClean="0">
                <a:solidFill>
                  <a:schemeClr val="accent1">
                    <a:lumMod val="50000"/>
                  </a:schemeClr>
                </a:solidFill>
              </a:rPr>
              <a:t>Двухэлектронная</a:t>
            </a:r>
            <a:r>
              <a:rPr lang="ru-RU" sz="2000" b="1" dirty="0" smtClean="0">
                <a:solidFill>
                  <a:schemeClr val="accent1">
                    <a:lumMod val="50000"/>
                  </a:schemeClr>
                </a:solidFill>
              </a:rPr>
              <a:t> </a:t>
            </a:r>
            <a:r>
              <a:rPr lang="ru-RU" sz="2000" b="1" dirty="0" err="1" smtClean="0">
                <a:solidFill>
                  <a:schemeClr val="accent1">
                    <a:lumMod val="50000"/>
                  </a:schemeClr>
                </a:solidFill>
              </a:rPr>
              <a:t>трёхцентровая</a:t>
            </a:r>
            <a:r>
              <a:rPr lang="ru-RU" sz="2000" b="1" dirty="0" smtClean="0">
                <a:solidFill>
                  <a:schemeClr val="accent1">
                    <a:lumMod val="50000"/>
                  </a:schemeClr>
                </a:solidFill>
              </a:rPr>
              <a:t> связь</a:t>
            </a:r>
            <a:r>
              <a:rPr lang="ru-RU" sz="2000" dirty="0" smtClean="0"/>
              <a:t> — одна из возможных </a:t>
            </a:r>
            <a:r>
              <a:rPr lang="ru-RU" sz="2000" dirty="0" err="1" smtClean="0"/>
              <a:t>электроно-дефицитных</a:t>
            </a:r>
            <a:r>
              <a:rPr lang="ru-RU" sz="2000" dirty="0" smtClean="0"/>
              <a:t> связей. Характерна тем, что пара валентных электронов локализована в пространстве сразу трёх атомов</a:t>
            </a:r>
            <a:br>
              <a:rPr lang="ru-RU" sz="2000" dirty="0" smtClean="0"/>
            </a:br>
            <a:endParaRPr lang="ru-RU" sz="2000" dirty="0" smtClean="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5728"/>
            <a:ext cx="8143900" cy="1857388"/>
          </a:xfrm>
        </p:spPr>
        <p:txBody>
          <a:bodyPr>
            <a:normAutofit fontScale="90000"/>
          </a:bodyPr>
          <a:lstStyle/>
          <a:p>
            <a:pPr fontAlgn="auto">
              <a:spcAft>
                <a:spcPts val="0"/>
              </a:spcAft>
              <a:defRPr/>
            </a:pPr>
            <a:r>
              <a:rPr lang="ru-RU" dirty="0" smtClean="0"/>
              <a:t>Типы кристаллических решёток.</a:t>
            </a:r>
            <a:r>
              <a:rPr lang="ru-RU" b="0" dirty="0" smtClean="0"/>
              <a:t/>
            </a:r>
            <a:br>
              <a:rPr lang="ru-RU" b="0" dirty="0" smtClean="0"/>
            </a:br>
            <a:r>
              <a:rPr lang="ru-RU" dirty="0" smtClean="0"/>
              <a:t/>
            </a:r>
            <a:br>
              <a:rPr lang="ru-RU" dirty="0" smtClean="0"/>
            </a:br>
            <a:endParaRPr lang="ru-RU" dirty="0"/>
          </a:p>
        </p:txBody>
      </p:sp>
      <p:sp>
        <p:nvSpPr>
          <p:cNvPr id="9219" name="Прямоугольник 5"/>
          <p:cNvSpPr>
            <a:spLocks noChangeArrowheads="1"/>
          </p:cNvSpPr>
          <p:nvPr/>
        </p:nvSpPr>
        <p:spPr bwMode="auto">
          <a:xfrm>
            <a:off x="0" y="1428736"/>
            <a:ext cx="8143900" cy="2031325"/>
          </a:xfrm>
          <a:prstGeom prst="rect">
            <a:avLst/>
          </a:prstGeom>
          <a:noFill/>
          <a:ln w="9525">
            <a:noFill/>
            <a:miter lim="800000"/>
            <a:headEnd/>
            <a:tailEnd/>
          </a:ln>
        </p:spPr>
        <p:txBody>
          <a:bodyPr wrap="square">
            <a:spAutoFit/>
          </a:bodyPr>
          <a:lstStyle/>
          <a:p>
            <a:r>
              <a:rPr lang="ru-RU" dirty="0">
                <a:latin typeface="Times New Roman" pitchFamily="18" charset="0"/>
              </a:rPr>
              <a:t>Любое химическое вещество образованно большим числом одинаковых частиц, которые связаны между собою.</a:t>
            </a:r>
          </a:p>
          <a:p>
            <a:r>
              <a:rPr lang="ru-RU" dirty="0">
                <a:latin typeface="Times New Roman" pitchFamily="18" charset="0"/>
              </a:rPr>
              <a:t>При низких температурах, когда тепловое движение затруднено, частицы строго ориентируются в пространстве и образуют </a:t>
            </a:r>
            <a:r>
              <a:rPr lang="ru-RU" b="1" dirty="0">
                <a:latin typeface="Times New Roman" pitchFamily="18" charset="0"/>
              </a:rPr>
              <a:t>кристаллическую решётку</a:t>
            </a:r>
            <a:r>
              <a:rPr lang="ru-RU" dirty="0">
                <a:latin typeface="Times New Roman" pitchFamily="18" charset="0"/>
              </a:rPr>
              <a:t>.</a:t>
            </a:r>
            <a:br>
              <a:rPr lang="ru-RU" dirty="0">
                <a:latin typeface="Times New Roman" pitchFamily="18" charset="0"/>
              </a:rPr>
            </a:br>
            <a:endParaRPr lang="ru-RU" dirty="0">
              <a:latin typeface="Times New Roman" pitchFamily="18" charset="0"/>
            </a:endParaRPr>
          </a:p>
          <a:p>
            <a:r>
              <a:rPr lang="ru-RU" b="1" dirty="0">
                <a:solidFill>
                  <a:srgbClr val="7030A0"/>
                </a:solidFill>
                <a:latin typeface="Times New Roman" pitchFamily="18" charset="0"/>
              </a:rPr>
              <a:t>Кристаллическая решетка </a:t>
            </a:r>
            <a:r>
              <a:rPr lang="ru-RU" b="1" dirty="0">
                <a:latin typeface="Times New Roman" pitchFamily="18" charset="0"/>
              </a:rPr>
              <a:t>–</a:t>
            </a:r>
            <a:r>
              <a:rPr lang="ru-RU" dirty="0">
                <a:latin typeface="Times New Roman" pitchFamily="18" charset="0"/>
              </a:rPr>
              <a:t> </a:t>
            </a:r>
            <a:r>
              <a:rPr lang="ru-RU" b="1" dirty="0">
                <a:latin typeface="Times New Roman" pitchFamily="18" charset="0"/>
              </a:rPr>
              <a:t>это</a:t>
            </a:r>
            <a:r>
              <a:rPr lang="ru-RU" dirty="0">
                <a:latin typeface="Times New Roman" pitchFamily="18" charset="0"/>
              </a:rPr>
              <a:t> </a:t>
            </a:r>
            <a:r>
              <a:rPr lang="ru-RU" b="1" dirty="0">
                <a:latin typeface="Times New Roman" pitchFamily="18" charset="0"/>
              </a:rPr>
              <a:t>структура с геометрически правильным расположением частиц в пространстве. </a:t>
            </a:r>
            <a:endParaRPr lang="ru-RU" dirty="0">
              <a:latin typeface="Times New Roman" pitchFamily="18" charset="0"/>
            </a:endParaRPr>
          </a:p>
        </p:txBody>
      </p:sp>
      <p:sp>
        <p:nvSpPr>
          <p:cNvPr id="9220" name="Прямоугольник 6"/>
          <p:cNvSpPr>
            <a:spLocks noChangeArrowheads="1"/>
          </p:cNvSpPr>
          <p:nvPr/>
        </p:nvSpPr>
        <p:spPr bwMode="auto">
          <a:xfrm>
            <a:off x="0" y="4214818"/>
            <a:ext cx="8143900" cy="1877437"/>
          </a:xfrm>
          <a:prstGeom prst="rect">
            <a:avLst/>
          </a:prstGeom>
          <a:noFill/>
          <a:ln w="9525">
            <a:noFill/>
            <a:miter lim="800000"/>
            <a:headEnd/>
            <a:tailEnd/>
          </a:ln>
        </p:spPr>
        <p:txBody>
          <a:bodyPr wrap="square">
            <a:spAutoFit/>
          </a:bodyPr>
          <a:lstStyle/>
          <a:p>
            <a:r>
              <a:rPr lang="ru-RU" sz="2000" b="1" dirty="0">
                <a:latin typeface="Times New Roman" pitchFamily="18" charset="0"/>
              </a:rPr>
              <a:t>Одно и то же вещество в зависимости от условий (</a:t>
            </a:r>
            <a:r>
              <a:rPr lang="ru-RU" sz="2000" b="1" dirty="0" err="1">
                <a:latin typeface="Times New Roman" pitchFamily="18" charset="0"/>
              </a:rPr>
              <a:t>p</a:t>
            </a:r>
            <a:r>
              <a:rPr lang="ru-RU" sz="2000" b="1" dirty="0">
                <a:latin typeface="Times New Roman" pitchFamily="18" charset="0"/>
              </a:rPr>
              <a:t>, </a:t>
            </a:r>
            <a:r>
              <a:rPr lang="ru-RU" sz="2000" b="1" dirty="0" err="1">
                <a:latin typeface="Times New Roman" pitchFamily="18" charset="0"/>
              </a:rPr>
              <a:t>t</a:t>
            </a:r>
            <a:r>
              <a:rPr lang="ru-RU" sz="2000" b="1" dirty="0">
                <a:latin typeface="Times New Roman" pitchFamily="18" charset="0"/>
              </a:rPr>
              <a:t>,…)  существует в различных кристаллических формах (т.е. имеют разные кристаллические решетки) – </a:t>
            </a:r>
            <a:r>
              <a:rPr lang="ru-RU" sz="2000" b="1" dirty="0" err="1">
                <a:latin typeface="Times New Roman" pitchFamily="18" charset="0"/>
              </a:rPr>
              <a:t>аллотропных</a:t>
            </a:r>
            <a:r>
              <a:rPr lang="ru-RU" sz="2000" b="1" dirty="0">
                <a:latin typeface="Times New Roman" pitchFamily="18" charset="0"/>
              </a:rPr>
              <a:t> модификациях, которые отличаются по свойствам.</a:t>
            </a:r>
            <a:endParaRPr lang="ru-RU" sz="2000" dirty="0">
              <a:latin typeface="Times New Roman" pitchFamily="18" charset="0"/>
            </a:endParaRPr>
          </a:p>
          <a:p>
            <a:r>
              <a:rPr lang="ru-RU" dirty="0">
                <a:latin typeface="Times New Roman" pitchFamily="18" charset="0"/>
              </a:rPr>
              <a:t/>
            </a:r>
            <a:br>
              <a:rPr lang="ru-RU" dirty="0">
                <a:latin typeface="Times New Roman" pitchFamily="18" charset="0"/>
              </a:rPr>
            </a:br>
            <a:endParaRPr lang="ru-RU" dirty="0">
              <a:latin typeface="Times New Roman" pitchFamily="18" charset="0"/>
            </a:endParaRPr>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0" y="0"/>
          <a:ext cx="9144000" cy="6857999"/>
        </p:xfrm>
        <a:graphic>
          <a:graphicData uri="http://schemas.openxmlformats.org/drawingml/2006/table">
            <a:tbl>
              <a:tblPr firstRow="1" bandRow="1">
                <a:tableStyleId>{F5AB1C69-6EDB-4FF4-983F-18BD219EF322}</a:tableStyleId>
              </a:tblPr>
              <a:tblGrid>
                <a:gridCol w="1835696"/>
                <a:gridCol w="1821904"/>
                <a:gridCol w="1828800"/>
                <a:gridCol w="1828800"/>
                <a:gridCol w="1828800"/>
              </a:tblGrid>
              <a:tr h="1100451">
                <a:tc>
                  <a:txBody>
                    <a:bodyPr/>
                    <a:lstStyle/>
                    <a:p>
                      <a:r>
                        <a:rPr kumimoji="0" lang="ru-RU" sz="1200" b="1" i="0" kern="1200" dirty="0" smtClean="0">
                          <a:solidFill>
                            <a:schemeClr val="lt1"/>
                          </a:solidFill>
                          <a:latin typeface="+mn-lt"/>
                          <a:ea typeface="+mn-ea"/>
                          <a:cs typeface="+mn-cs"/>
                        </a:rPr>
                        <a:t>ТИПЫ КРИСТАЛЛИЧЕСКИХ РЕШЁТОК</a:t>
                      </a:r>
                      <a:endParaRPr lang="ru-RU" sz="1200" dirty="0"/>
                    </a:p>
                  </a:txBody>
                  <a:tcPr/>
                </a:tc>
                <a:tc>
                  <a:txBody>
                    <a:bodyPr/>
                    <a:lstStyle/>
                    <a:p>
                      <a:r>
                        <a:rPr kumimoji="0" lang="ru-RU" kern="1200" dirty="0" smtClean="0"/>
                        <a:t>       </a:t>
                      </a:r>
                      <a:r>
                        <a:rPr kumimoji="0" lang="ru-RU" kern="1200" baseline="0" dirty="0" smtClean="0"/>
                        <a:t> </a:t>
                      </a:r>
                      <a:r>
                        <a:rPr kumimoji="0" lang="ru-RU" kern="1200" dirty="0" smtClean="0"/>
                        <a:t>ионная</a:t>
                      </a:r>
                      <a:endParaRPr lang="ru-RU" dirty="0"/>
                    </a:p>
                  </a:txBody>
                  <a:tcPr/>
                </a:tc>
                <a:tc>
                  <a:txBody>
                    <a:bodyPr/>
                    <a:lstStyle/>
                    <a:p>
                      <a:r>
                        <a:rPr kumimoji="0" lang="ru-RU" b="0" i="0" kern="1200" dirty="0" smtClean="0">
                          <a:solidFill>
                            <a:schemeClr val="lt1"/>
                          </a:solidFill>
                          <a:latin typeface="+mn-lt"/>
                          <a:ea typeface="+mn-ea"/>
                          <a:cs typeface="+mn-cs"/>
                        </a:rPr>
                        <a:t>       атомная</a:t>
                      </a:r>
                      <a:endParaRPr lang="ru-RU" dirty="0"/>
                    </a:p>
                  </a:txBody>
                  <a:tcPr/>
                </a:tc>
                <a:tc>
                  <a:txBody>
                    <a:bodyPr/>
                    <a:lstStyle/>
                    <a:p>
                      <a:r>
                        <a:rPr kumimoji="0" lang="ru-RU" b="0" i="0" kern="1200" dirty="0" smtClean="0">
                          <a:solidFill>
                            <a:schemeClr val="lt1"/>
                          </a:solidFill>
                          <a:latin typeface="+mn-lt"/>
                          <a:ea typeface="+mn-ea"/>
                          <a:cs typeface="+mn-cs"/>
                        </a:rPr>
                        <a:t>  молекулярная</a:t>
                      </a:r>
                      <a:endParaRPr lang="ru-RU" dirty="0"/>
                    </a:p>
                  </a:txBody>
                  <a:tcPr/>
                </a:tc>
                <a:tc>
                  <a:txBody>
                    <a:bodyPr/>
                    <a:lstStyle/>
                    <a:p>
                      <a:r>
                        <a:rPr kumimoji="0" lang="ru-RU" b="0" i="0" kern="1200" dirty="0" smtClean="0">
                          <a:solidFill>
                            <a:schemeClr val="lt1"/>
                          </a:solidFill>
                          <a:latin typeface="+mn-lt"/>
                          <a:ea typeface="+mn-ea"/>
                          <a:cs typeface="+mn-cs"/>
                        </a:rPr>
                        <a:t> металлическая</a:t>
                      </a:r>
                      <a:endParaRPr lang="ru-RU" dirty="0"/>
                    </a:p>
                  </a:txBody>
                  <a:tcPr/>
                </a:tc>
              </a:tr>
              <a:tr h="2105400">
                <a:tc>
                  <a:txBody>
                    <a:bodyPr/>
                    <a:lstStyle/>
                    <a:p>
                      <a:r>
                        <a:rPr kumimoji="0" lang="ru-RU" b="0" i="0" kern="1200" dirty="0" smtClean="0">
                          <a:solidFill>
                            <a:schemeClr val="dk1"/>
                          </a:solidFill>
                          <a:latin typeface="+mn-lt"/>
                          <a:ea typeface="+mn-ea"/>
                          <a:cs typeface="+mn-cs"/>
                        </a:rPr>
                        <a:t>Что в узлах кристаллической решётки, структурная единица</a:t>
                      </a:r>
                      <a:endParaRPr lang="ru-RU" dirty="0"/>
                    </a:p>
                  </a:txBody>
                  <a:tcPr/>
                </a:tc>
                <a:tc>
                  <a:txBody>
                    <a:bodyPr/>
                    <a:lstStyle/>
                    <a:p>
                      <a:r>
                        <a:rPr kumimoji="0" lang="ru-RU" sz="1400" b="0" i="0" kern="1200" dirty="0" smtClean="0">
                          <a:solidFill>
                            <a:schemeClr val="dk1"/>
                          </a:solidFill>
                          <a:latin typeface="+mn-lt"/>
                          <a:ea typeface="+mn-ea"/>
                          <a:cs typeface="+mn-cs"/>
                        </a:rPr>
                        <a:t>             ионы</a:t>
                      </a:r>
                      <a:endParaRPr lang="ru-RU" sz="1400" dirty="0"/>
                    </a:p>
                  </a:txBody>
                  <a:tcPr/>
                </a:tc>
                <a:tc>
                  <a:txBody>
                    <a:bodyPr/>
                    <a:lstStyle/>
                    <a:p>
                      <a:r>
                        <a:rPr kumimoji="0" lang="ru-RU" sz="1400" b="0" i="0" kern="1200" dirty="0" smtClean="0">
                          <a:solidFill>
                            <a:schemeClr val="dk1"/>
                          </a:solidFill>
                          <a:latin typeface="+mn-lt"/>
                          <a:ea typeface="+mn-ea"/>
                          <a:cs typeface="+mn-cs"/>
                        </a:rPr>
                        <a:t>            атомы</a:t>
                      </a:r>
                      <a:endParaRPr lang="ru-RU" sz="1400" dirty="0"/>
                    </a:p>
                  </a:txBody>
                  <a:tcPr/>
                </a:tc>
                <a:tc>
                  <a:txBody>
                    <a:bodyPr/>
                    <a:lstStyle/>
                    <a:p>
                      <a:r>
                        <a:rPr kumimoji="0" lang="ru-RU" sz="1400" b="0" i="0" kern="1200" dirty="0" smtClean="0">
                          <a:solidFill>
                            <a:schemeClr val="dk1"/>
                          </a:solidFill>
                          <a:latin typeface="+mn-lt"/>
                          <a:ea typeface="+mn-ea"/>
                          <a:cs typeface="+mn-cs"/>
                        </a:rPr>
                        <a:t>         молекулы</a:t>
                      </a:r>
                      <a:endParaRPr lang="ru-RU" sz="1400" dirty="0"/>
                    </a:p>
                  </a:txBody>
                  <a:tcPr/>
                </a:tc>
                <a:tc>
                  <a:txBody>
                    <a:bodyPr/>
                    <a:lstStyle/>
                    <a:p>
                      <a:r>
                        <a:rPr kumimoji="0" lang="ru-RU" sz="1400" b="0" i="0" kern="1200" dirty="0" smtClean="0">
                          <a:solidFill>
                            <a:schemeClr val="dk1"/>
                          </a:solidFill>
                          <a:latin typeface="+mn-lt"/>
                          <a:ea typeface="+mn-ea"/>
                          <a:cs typeface="+mn-cs"/>
                        </a:rPr>
                        <a:t>   атомы и катионы</a:t>
                      </a:r>
                      <a:endParaRPr lang="ru-RU" sz="1400" dirty="0"/>
                    </a:p>
                  </a:txBody>
                  <a:tcPr/>
                </a:tc>
              </a:tr>
              <a:tr h="1052700">
                <a:tc>
                  <a:txBody>
                    <a:bodyPr/>
                    <a:lstStyle/>
                    <a:p>
                      <a:r>
                        <a:rPr kumimoji="0" lang="ru-RU" sz="1800" b="0" i="0" kern="1200" dirty="0" smtClean="0">
                          <a:solidFill>
                            <a:schemeClr val="dk1"/>
                          </a:solidFill>
                          <a:latin typeface="+mn-lt"/>
                          <a:ea typeface="+mn-ea"/>
                          <a:cs typeface="+mn-cs"/>
                        </a:rPr>
                        <a:t>Тип химической связи между частицами узла</a:t>
                      </a:r>
                      <a:endParaRPr lang="ru-RU" sz="1800" dirty="0"/>
                    </a:p>
                  </a:txBody>
                  <a:tcPr/>
                </a:tc>
                <a:tc>
                  <a:txBody>
                    <a:bodyPr/>
                    <a:lstStyle/>
                    <a:p>
                      <a:r>
                        <a:rPr kumimoji="0" lang="ru-RU" sz="1800" b="0" i="0" kern="1200" dirty="0" smtClean="0">
                          <a:solidFill>
                            <a:schemeClr val="dk1"/>
                          </a:solidFill>
                          <a:latin typeface="+mn-lt"/>
                          <a:ea typeface="+mn-ea"/>
                          <a:cs typeface="+mn-cs"/>
                        </a:rPr>
                        <a:t>ионная</a:t>
                      </a:r>
                      <a:endParaRPr lang="ru-RU" sz="1800" dirty="0"/>
                    </a:p>
                  </a:txBody>
                  <a:tcPr/>
                </a:tc>
                <a:tc>
                  <a:txBody>
                    <a:bodyPr/>
                    <a:lstStyle/>
                    <a:p>
                      <a:r>
                        <a:rPr kumimoji="0" lang="ru-RU" sz="1800" b="0" i="0" kern="1200" dirty="0" smtClean="0">
                          <a:solidFill>
                            <a:schemeClr val="dk1"/>
                          </a:solidFill>
                          <a:latin typeface="+mn-lt"/>
                          <a:ea typeface="+mn-ea"/>
                          <a:cs typeface="+mn-cs"/>
                        </a:rPr>
                        <a:t>ковалентная: полярная и неполярная</a:t>
                      </a:r>
                      <a:endParaRPr lang="ru-RU" sz="1800" dirty="0"/>
                    </a:p>
                  </a:txBody>
                  <a:tcPr/>
                </a:tc>
                <a:tc>
                  <a:txBody>
                    <a:bodyPr/>
                    <a:lstStyle/>
                    <a:p>
                      <a:r>
                        <a:rPr kumimoji="0" lang="ru-RU" sz="1800" b="0" i="0" kern="1200" dirty="0" smtClean="0">
                          <a:solidFill>
                            <a:schemeClr val="dk1"/>
                          </a:solidFill>
                          <a:latin typeface="+mn-lt"/>
                          <a:ea typeface="+mn-ea"/>
                          <a:cs typeface="+mn-cs"/>
                        </a:rPr>
                        <a:t>ковалентная: полярная и неполярная</a:t>
                      </a:r>
                      <a:endParaRPr lang="ru-RU" sz="1800" dirty="0"/>
                    </a:p>
                  </a:txBody>
                  <a:tcPr/>
                </a:tc>
                <a:tc>
                  <a:txBody>
                    <a:bodyPr/>
                    <a:lstStyle/>
                    <a:p>
                      <a:r>
                        <a:rPr kumimoji="0" lang="ru-RU" sz="1800" b="0" i="0" kern="1200" dirty="0" smtClean="0">
                          <a:solidFill>
                            <a:schemeClr val="dk1"/>
                          </a:solidFill>
                          <a:latin typeface="+mn-lt"/>
                          <a:ea typeface="+mn-ea"/>
                          <a:cs typeface="+mn-cs"/>
                        </a:rPr>
                        <a:t>металлическая</a:t>
                      </a:r>
                      <a:endParaRPr lang="ru-RU" sz="1800" dirty="0"/>
                    </a:p>
                  </a:txBody>
                  <a:tcPr/>
                </a:tc>
              </a:tr>
              <a:tr h="1151985">
                <a:tc>
                  <a:txBody>
                    <a:bodyPr/>
                    <a:lstStyle/>
                    <a:p>
                      <a:r>
                        <a:rPr kumimoji="0" lang="ru-RU" sz="1400" b="0" i="0" kern="1200" dirty="0" smtClean="0">
                          <a:solidFill>
                            <a:schemeClr val="dk1"/>
                          </a:solidFill>
                          <a:latin typeface="+mn-lt"/>
                          <a:ea typeface="+mn-ea"/>
                          <a:cs typeface="+mn-cs"/>
                        </a:rPr>
                        <a:t>Силы взаимодействия между частицами кристалла</a:t>
                      </a:r>
                      <a:endParaRPr lang="ru-RU" sz="1400" dirty="0"/>
                    </a:p>
                  </a:txBody>
                  <a:tcPr/>
                </a:tc>
                <a:tc>
                  <a:txBody>
                    <a:bodyPr/>
                    <a:lstStyle/>
                    <a:p>
                      <a:r>
                        <a:rPr kumimoji="0" lang="ru-RU" b="0" i="0" kern="1200" dirty="0" err="1" smtClean="0">
                          <a:solidFill>
                            <a:schemeClr val="dk1"/>
                          </a:solidFill>
                          <a:latin typeface="+mn-lt"/>
                          <a:ea typeface="+mn-ea"/>
                          <a:cs typeface="+mn-cs"/>
                        </a:rPr>
                        <a:t>электростати</a:t>
                      </a:r>
                      <a:r>
                        <a:rPr kumimoji="0" lang="ru-RU" b="0" i="0" kern="1200" dirty="0" smtClean="0">
                          <a:solidFill>
                            <a:schemeClr val="dk1"/>
                          </a:solidFill>
                          <a:latin typeface="+mn-lt"/>
                          <a:ea typeface="+mn-ea"/>
                          <a:cs typeface="+mn-cs"/>
                        </a:rPr>
                        <a:t>-</a:t>
                      </a:r>
                    </a:p>
                    <a:p>
                      <a:r>
                        <a:rPr kumimoji="0" lang="ru-RU" b="0" i="0" kern="1200" dirty="0" err="1" smtClean="0">
                          <a:solidFill>
                            <a:schemeClr val="dk1"/>
                          </a:solidFill>
                          <a:latin typeface="+mn-lt"/>
                          <a:ea typeface="+mn-ea"/>
                          <a:cs typeface="+mn-cs"/>
                        </a:rPr>
                        <a:t>ческие</a:t>
                      </a:r>
                      <a:endParaRPr kumimoji="0" lang="ru-RU" b="0" i="0" kern="1200" dirty="0" smtClean="0">
                        <a:solidFill>
                          <a:schemeClr val="dk1"/>
                        </a:solidFill>
                        <a:latin typeface="+mn-lt"/>
                        <a:ea typeface="+mn-ea"/>
                        <a:cs typeface="+mn-cs"/>
                      </a:endParaRPr>
                    </a:p>
                    <a:p>
                      <a:endParaRPr lang="ru-RU" dirty="0"/>
                    </a:p>
                  </a:txBody>
                  <a:tcPr/>
                </a:tc>
                <a:tc>
                  <a:txBody>
                    <a:bodyPr/>
                    <a:lstStyle/>
                    <a:p>
                      <a:r>
                        <a:rPr kumimoji="0" lang="ru-RU" b="0" i="0" kern="1200" dirty="0" smtClean="0">
                          <a:solidFill>
                            <a:schemeClr val="dk1"/>
                          </a:solidFill>
                          <a:latin typeface="+mn-lt"/>
                          <a:ea typeface="+mn-ea"/>
                          <a:cs typeface="+mn-cs"/>
                        </a:rPr>
                        <a:t>ковалентные</a:t>
                      </a:r>
                      <a:endParaRPr lang="ru-RU" dirty="0"/>
                    </a:p>
                  </a:txBody>
                  <a:tcPr/>
                </a:tc>
                <a:tc>
                  <a:txBody>
                    <a:bodyPr/>
                    <a:lstStyle/>
                    <a:p>
                      <a:r>
                        <a:rPr kumimoji="0" lang="ru-RU" b="0" i="0" kern="1200" dirty="0" err="1" smtClean="0">
                          <a:solidFill>
                            <a:schemeClr val="dk1"/>
                          </a:solidFill>
                          <a:latin typeface="+mn-lt"/>
                          <a:ea typeface="+mn-ea"/>
                          <a:cs typeface="+mn-cs"/>
                        </a:rPr>
                        <a:t>межмолекуляр</a:t>
                      </a:r>
                      <a:r>
                        <a:rPr kumimoji="0" lang="ru-RU" b="0" i="0" kern="1200" dirty="0" smtClean="0">
                          <a:solidFill>
                            <a:schemeClr val="dk1"/>
                          </a:solidFill>
                          <a:latin typeface="+mn-lt"/>
                          <a:ea typeface="+mn-ea"/>
                          <a:cs typeface="+mn-cs"/>
                        </a:rPr>
                        <a:t>-</a:t>
                      </a:r>
                    </a:p>
                    <a:p>
                      <a:r>
                        <a:rPr kumimoji="0" lang="ru-RU" b="0" i="0" kern="1200" dirty="0" err="1" smtClean="0">
                          <a:solidFill>
                            <a:schemeClr val="dk1"/>
                          </a:solidFill>
                          <a:latin typeface="+mn-lt"/>
                          <a:ea typeface="+mn-ea"/>
                          <a:cs typeface="+mn-cs"/>
                        </a:rPr>
                        <a:t>ные</a:t>
                      </a:r>
                      <a:endParaRPr kumimoji="0" lang="ru-RU" b="0" i="0" kern="1200" dirty="0" smtClean="0">
                        <a:solidFill>
                          <a:schemeClr val="dk1"/>
                        </a:solidFill>
                        <a:latin typeface="+mn-lt"/>
                        <a:ea typeface="+mn-ea"/>
                        <a:cs typeface="+mn-cs"/>
                      </a:endParaRPr>
                    </a:p>
                    <a:p>
                      <a:endParaRPr lang="ru-RU" dirty="0"/>
                    </a:p>
                  </a:txBody>
                  <a:tcPr/>
                </a:tc>
                <a:tc>
                  <a:txBody>
                    <a:bodyPr/>
                    <a:lstStyle/>
                    <a:p>
                      <a:r>
                        <a:rPr kumimoji="0" lang="ru-RU" b="0" i="0" kern="1200" dirty="0" err="1" smtClean="0">
                          <a:solidFill>
                            <a:schemeClr val="dk1"/>
                          </a:solidFill>
                          <a:latin typeface="+mn-lt"/>
                          <a:ea typeface="+mn-ea"/>
                          <a:cs typeface="+mn-cs"/>
                        </a:rPr>
                        <a:t>электростати</a:t>
                      </a:r>
                      <a:r>
                        <a:rPr kumimoji="0" lang="ru-RU" b="0" i="0" kern="1200" dirty="0" smtClean="0">
                          <a:solidFill>
                            <a:schemeClr val="dk1"/>
                          </a:solidFill>
                          <a:latin typeface="+mn-lt"/>
                          <a:ea typeface="+mn-ea"/>
                          <a:cs typeface="+mn-cs"/>
                        </a:rPr>
                        <a:t>-</a:t>
                      </a:r>
                    </a:p>
                    <a:p>
                      <a:r>
                        <a:rPr kumimoji="0" lang="ru-RU" b="0" i="0" kern="1200" dirty="0" err="1" smtClean="0">
                          <a:solidFill>
                            <a:schemeClr val="dk1"/>
                          </a:solidFill>
                          <a:latin typeface="+mn-lt"/>
                          <a:ea typeface="+mn-ea"/>
                          <a:cs typeface="+mn-cs"/>
                        </a:rPr>
                        <a:t>ческие</a:t>
                      </a:r>
                      <a:endParaRPr kumimoji="0" lang="ru-RU" b="0" i="0" kern="1200" dirty="0" smtClean="0">
                        <a:solidFill>
                          <a:schemeClr val="dk1"/>
                        </a:solidFill>
                        <a:latin typeface="+mn-lt"/>
                        <a:ea typeface="+mn-ea"/>
                        <a:cs typeface="+mn-cs"/>
                      </a:endParaRPr>
                    </a:p>
                    <a:p>
                      <a:endParaRPr lang="ru-RU" dirty="0"/>
                    </a:p>
                  </a:txBody>
                  <a:tcPr/>
                </a:tc>
              </a:tr>
              <a:tr h="1447463">
                <a:tc>
                  <a:txBody>
                    <a:bodyPr/>
                    <a:lstStyle/>
                    <a:p>
                      <a:r>
                        <a:rPr kumimoji="0" lang="ru-RU" sz="1400" b="0" i="0" kern="1200" dirty="0" smtClean="0">
                          <a:solidFill>
                            <a:schemeClr val="dk1"/>
                          </a:solidFill>
                          <a:latin typeface="+mn-lt"/>
                          <a:ea typeface="+mn-ea"/>
                          <a:cs typeface="+mn-cs"/>
                        </a:rPr>
                        <a:t>Агрегатное состояние вещества при обычных условиях</a:t>
                      </a:r>
                      <a:endParaRPr lang="ru-RU" sz="1400" dirty="0"/>
                    </a:p>
                  </a:txBody>
                  <a:tcPr/>
                </a:tc>
                <a:tc>
                  <a:txBody>
                    <a:bodyPr/>
                    <a:lstStyle/>
                    <a:p>
                      <a:r>
                        <a:rPr kumimoji="0" lang="ru-RU" sz="1400" b="0" i="0" kern="1200" dirty="0" smtClean="0">
                          <a:solidFill>
                            <a:schemeClr val="dk1"/>
                          </a:solidFill>
                          <a:latin typeface="+mn-lt"/>
                          <a:ea typeface="+mn-ea"/>
                          <a:cs typeface="+mn-cs"/>
                        </a:rPr>
                        <a:t>твёрдое</a:t>
                      </a:r>
                      <a:endParaRPr lang="ru-RU" sz="1400" dirty="0"/>
                    </a:p>
                  </a:txBody>
                  <a:tcPr/>
                </a:tc>
                <a:tc>
                  <a:txBody>
                    <a:bodyPr/>
                    <a:lstStyle/>
                    <a:p>
                      <a:r>
                        <a:rPr kumimoji="0" lang="ru-RU" sz="1400" b="0" i="0" kern="1200" dirty="0" smtClean="0">
                          <a:solidFill>
                            <a:schemeClr val="dk1"/>
                          </a:solidFill>
                          <a:latin typeface="+mn-lt"/>
                          <a:ea typeface="+mn-ea"/>
                          <a:cs typeface="+mn-cs"/>
                        </a:rPr>
                        <a:t>твёрдое</a:t>
                      </a:r>
                      <a:endParaRPr lang="ru-RU" sz="1400" dirty="0"/>
                    </a:p>
                  </a:txBody>
                  <a:tcPr/>
                </a:tc>
                <a:tc>
                  <a:txBody>
                    <a:bodyPr/>
                    <a:lstStyle/>
                    <a:p>
                      <a:r>
                        <a:rPr kumimoji="0" lang="ru-RU" sz="1400" b="0" i="0" kern="1200" dirty="0" smtClean="0">
                          <a:solidFill>
                            <a:schemeClr val="dk1"/>
                          </a:solidFill>
                          <a:latin typeface="+mn-lt"/>
                          <a:ea typeface="+mn-ea"/>
                          <a:cs typeface="+mn-cs"/>
                        </a:rPr>
                        <a:t>твёрдое,</a:t>
                      </a:r>
                    </a:p>
                    <a:p>
                      <a:r>
                        <a:rPr kumimoji="0" lang="ru-RU" sz="1400" b="0" i="0" kern="1200" dirty="0" smtClean="0">
                          <a:solidFill>
                            <a:schemeClr val="dk1"/>
                          </a:solidFill>
                          <a:latin typeface="+mn-lt"/>
                          <a:ea typeface="+mn-ea"/>
                          <a:cs typeface="+mn-cs"/>
                        </a:rPr>
                        <a:t>газообразное,</a:t>
                      </a:r>
                    </a:p>
                    <a:p>
                      <a:r>
                        <a:rPr kumimoji="0" lang="ru-RU" sz="1400" b="0" i="0" kern="1200" dirty="0" smtClean="0">
                          <a:solidFill>
                            <a:schemeClr val="dk1"/>
                          </a:solidFill>
                          <a:latin typeface="+mn-lt"/>
                          <a:ea typeface="+mn-ea"/>
                          <a:cs typeface="+mn-cs"/>
                        </a:rPr>
                        <a:t>жидкое</a:t>
                      </a:r>
                    </a:p>
                    <a:p>
                      <a:endParaRPr lang="ru-RU" dirty="0"/>
                    </a:p>
                  </a:txBody>
                  <a:tcPr/>
                </a:tc>
                <a:tc>
                  <a:txBody>
                    <a:bodyPr/>
                    <a:lstStyle/>
                    <a:p>
                      <a:r>
                        <a:rPr kumimoji="0" lang="ru-RU" sz="1400" b="0" i="0" kern="1200" dirty="0" smtClean="0">
                          <a:solidFill>
                            <a:schemeClr val="dk1"/>
                          </a:solidFill>
                          <a:latin typeface="+mn-lt"/>
                          <a:ea typeface="+mn-ea"/>
                          <a:cs typeface="+mn-cs"/>
                        </a:rPr>
                        <a:t>твёрдое,</a:t>
                      </a:r>
                    </a:p>
                    <a:p>
                      <a:r>
                        <a:rPr kumimoji="0" lang="ru-RU" sz="1400" b="0" i="0" kern="1200" dirty="0" smtClean="0">
                          <a:solidFill>
                            <a:schemeClr val="dk1"/>
                          </a:solidFill>
                          <a:latin typeface="+mn-lt"/>
                          <a:ea typeface="+mn-ea"/>
                          <a:cs typeface="+mn-cs"/>
                        </a:rPr>
                        <a:t>жидкое(Н</a:t>
                      </a:r>
                      <a:r>
                        <a:rPr kumimoji="0" lang="en-US" sz="1400" b="0" i="0" kern="1200" dirty="0" smtClean="0">
                          <a:solidFill>
                            <a:schemeClr val="dk1"/>
                          </a:solidFill>
                          <a:latin typeface="+mn-lt"/>
                          <a:ea typeface="+mn-ea"/>
                          <a:cs typeface="+mn-cs"/>
                        </a:rPr>
                        <a:t>g)</a:t>
                      </a:r>
                    </a:p>
                    <a:p>
                      <a:endParaRPr lang="ru-RU" dirty="0"/>
                    </a:p>
                  </a:txBody>
                  <a:tcPr/>
                </a:tc>
              </a:tr>
            </a:tbl>
          </a:graphicData>
        </a:graphic>
      </p:graphicFrame>
      <p:pic>
        <p:nvPicPr>
          <p:cNvPr id="10280" name="Picture 2" descr="C:\Users\Никита\Desktop\Слайд4.jpg"/>
          <p:cNvPicPr>
            <a:picLocks noChangeAspect="1" noChangeArrowheads="1"/>
          </p:cNvPicPr>
          <p:nvPr/>
        </p:nvPicPr>
        <p:blipFill>
          <a:blip r:embed="rId2"/>
          <a:srcRect/>
          <a:stretch>
            <a:fillRect/>
          </a:stretch>
        </p:blipFill>
        <p:spPr bwMode="auto">
          <a:xfrm>
            <a:off x="1835150" y="1341438"/>
            <a:ext cx="1800225" cy="1871662"/>
          </a:xfrm>
          <a:prstGeom prst="rect">
            <a:avLst/>
          </a:prstGeom>
          <a:noFill/>
          <a:ln w="9525">
            <a:noFill/>
            <a:miter lim="800000"/>
            <a:headEnd/>
            <a:tailEnd/>
          </a:ln>
        </p:spPr>
      </p:pic>
      <p:pic>
        <p:nvPicPr>
          <p:cNvPr id="10281" name="Picture 3" descr="C:\Users\Никита\Desktop\Слайд3.jpg"/>
          <p:cNvPicPr>
            <a:picLocks noChangeAspect="1" noChangeArrowheads="1"/>
          </p:cNvPicPr>
          <p:nvPr/>
        </p:nvPicPr>
        <p:blipFill>
          <a:blip r:embed="rId3"/>
          <a:srcRect/>
          <a:stretch>
            <a:fillRect/>
          </a:stretch>
        </p:blipFill>
        <p:spPr bwMode="auto">
          <a:xfrm>
            <a:off x="3635375" y="1341438"/>
            <a:ext cx="1873250" cy="1871662"/>
          </a:xfrm>
          <a:prstGeom prst="rect">
            <a:avLst/>
          </a:prstGeom>
          <a:noFill/>
          <a:ln w="9525">
            <a:noFill/>
            <a:miter lim="800000"/>
            <a:headEnd/>
            <a:tailEnd/>
          </a:ln>
        </p:spPr>
      </p:pic>
      <p:pic>
        <p:nvPicPr>
          <p:cNvPr id="10282" name="Picture 4" descr="C:\Users\Никита\Desktop\Слайд2.jpg"/>
          <p:cNvPicPr>
            <a:picLocks noChangeAspect="1" noChangeArrowheads="1"/>
          </p:cNvPicPr>
          <p:nvPr/>
        </p:nvPicPr>
        <p:blipFill>
          <a:blip r:embed="rId4"/>
          <a:srcRect/>
          <a:stretch>
            <a:fillRect/>
          </a:stretch>
        </p:blipFill>
        <p:spPr bwMode="auto">
          <a:xfrm>
            <a:off x="5508625" y="1341438"/>
            <a:ext cx="1800225" cy="1871662"/>
          </a:xfrm>
          <a:prstGeom prst="rect">
            <a:avLst/>
          </a:prstGeom>
          <a:noFill/>
          <a:ln w="9525">
            <a:noFill/>
            <a:miter lim="800000"/>
            <a:headEnd/>
            <a:tailEnd/>
          </a:ln>
        </p:spPr>
      </p:pic>
      <p:pic>
        <p:nvPicPr>
          <p:cNvPr id="10283" name="Picture 5" descr="C:\Users\Никита\Desktop\Слайд1.jpg"/>
          <p:cNvPicPr>
            <a:picLocks noChangeAspect="1" noChangeArrowheads="1"/>
          </p:cNvPicPr>
          <p:nvPr/>
        </p:nvPicPr>
        <p:blipFill>
          <a:blip r:embed="rId5"/>
          <a:srcRect/>
          <a:stretch>
            <a:fillRect/>
          </a:stretch>
        </p:blipFill>
        <p:spPr bwMode="auto">
          <a:xfrm>
            <a:off x="7308850" y="1341438"/>
            <a:ext cx="1835150" cy="1871662"/>
          </a:xfrm>
          <a:prstGeom prst="rect">
            <a:avLst/>
          </a:prstGeom>
          <a:noFill/>
          <a:ln w="9525">
            <a:noFill/>
            <a:miter lim="800000"/>
            <a:headEnd/>
            <a:tailEnd/>
          </a:ln>
        </p:spPr>
      </p:pic>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6858000"/>
        </p:xfrm>
        <a:graphic>
          <a:graphicData uri="http://schemas.openxmlformats.org/drawingml/2006/table">
            <a:tbl>
              <a:tblPr firstRow="1" bandRow="1">
                <a:tableStyleId>{F5AB1C69-6EDB-4FF4-983F-18BD219EF322}</a:tableStyleId>
              </a:tblPr>
              <a:tblGrid>
                <a:gridCol w="1828800"/>
                <a:gridCol w="1879104"/>
                <a:gridCol w="1944216"/>
                <a:gridCol w="1800200"/>
                <a:gridCol w="1691680"/>
              </a:tblGrid>
              <a:tr h="11414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100" b="1" i="0" kern="1200" dirty="0" smtClean="0">
                          <a:solidFill>
                            <a:schemeClr val="lt1"/>
                          </a:solidFill>
                          <a:latin typeface="+mn-lt"/>
                          <a:ea typeface="+mn-ea"/>
                          <a:cs typeface="+mn-cs"/>
                        </a:rPr>
                        <a:t>ТИПЫ КРИСТАЛЛИЧЕСКИХ РЕШЁТОК</a:t>
                      </a:r>
                      <a:endParaRPr lang="ru-RU" sz="1100" dirty="0" smtClean="0"/>
                    </a:p>
                    <a:p>
                      <a:endParaRPr lang="ru-RU" dirty="0"/>
                    </a:p>
                  </a:txBody>
                  <a:tcPr/>
                </a:tc>
                <a:tc>
                  <a:txBody>
                    <a:bodyPr/>
                    <a:lstStyle/>
                    <a:p>
                      <a:r>
                        <a:rPr kumimoji="0" lang="ru-RU" kern="1200" dirty="0" smtClean="0"/>
                        <a:t>      ионная</a:t>
                      </a:r>
                      <a:endParaRPr lang="ru-RU" dirty="0"/>
                    </a:p>
                  </a:txBody>
                  <a:tcPr/>
                </a:tc>
                <a:tc>
                  <a:txBody>
                    <a:bodyPr/>
                    <a:lstStyle/>
                    <a:p>
                      <a:r>
                        <a:rPr kumimoji="0" lang="ru-RU" b="0" i="0" kern="1200" dirty="0" smtClean="0">
                          <a:solidFill>
                            <a:schemeClr val="lt1"/>
                          </a:solidFill>
                          <a:latin typeface="+mn-lt"/>
                          <a:ea typeface="+mn-ea"/>
                          <a:cs typeface="+mn-cs"/>
                        </a:rPr>
                        <a:t>        атомная</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b="0" i="0" kern="1200" dirty="0" smtClean="0">
                          <a:solidFill>
                            <a:schemeClr val="lt1"/>
                          </a:solidFill>
                          <a:latin typeface="+mn-lt"/>
                          <a:ea typeface="+mn-ea"/>
                          <a:cs typeface="+mn-cs"/>
                        </a:rPr>
                        <a:t>  молекулярная</a:t>
                      </a:r>
                      <a:endParaRPr lang="ru-RU" dirty="0" smtClean="0"/>
                    </a:p>
                    <a:p>
                      <a:endParaRPr lang="ru-RU" dirty="0"/>
                    </a:p>
                  </a:txBody>
                  <a:tcPr/>
                </a:tc>
                <a:tc>
                  <a:txBody>
                    <a:bodyPr/>
                    <a:lstStyle/>
                    <a:p>
                      <a:r>
                        <a:rPr kumimoji="0" lang="ru-RU" b="0" i="0" kern="1200" dirty="0" smtClean="0">
                          <a:solidFill>
                            <a:schemeClr val="lt1"/>
                          </a:solidFill>
                          <a:latin typeface="+mn-lt"/>
                          <a:ea typeface="+mn-ea"/>
                          <a:cs typeface="+mn-cs"/>
                        </a:rPr>
                        <a:t> металлическая</a:t>
                      </a:r>
                      <a:endParaRPr lang="ru-RU" dirty="0"/>
                    </a:p>
                  </a:txBody>
                  <a:tcPr/>
                </a:tc>
              </a:tr>
              <a:tr h="3376127">
                <a:tc>
                  <a:txBody>
                    <a:bodyPr/>
                    <a:lstStyle/>
                    <a:p>
                      <a:r>
                        <a:rPr kumimoji="0" lang="ru-RU" b="0" i="0" kern="1200" dirty="0" smtClean="0">
                          <a:solidFill>
                            <a:schemeClr val="dk1"/>
                          </a:solidFill>
                          <a:latin typeface="+mn-lt"/>
                          <a:ea typeface="+mn-ea"/>
                          <a:cs typeface="+mn-cs"/>
                        </a:rPr>
                        <a:t>Физические свойства, обусловленные кристаллической решёткой</a:t>
                      </a:r>
                      <a:endParaRPr lang="ru-RU" dirty="0"/>
                    </a:p>
                  </a:txBody>
                  <a:tcPr/>
                </a:tc>
                <a:tc>
                  <a:txBody>
                    <a:bodyPr/>
                    <a:lstStyle/>
                    <a:p>
                      <a:r>
                        <a:rPr kumimoji="0" lang="ru-RU" b="0" i="0" kern="1200" dirty="0" smtClean="0">
                          <a:solidFill>
                            <a:schemeClr val="dk1"/>
                          </a:solidFill>
                          <a:latin typeface="+mn-lt"/>
                          <a:ea typeface="+mn-ea"/>
                          <a:cs typeface="+mn-cs"/>
                        </a:rPr>
                        <a:t>·</a:t>
                      </a:r>
                      <a:r>
                        <a:rPr kumimoji="0" lang="ru-RU" sz="1600" b="0" i="0" kern="1200" dirty="0" smtClean="0">
                          <a:solidFill>
                            <a:schemeClr val="dk1"/>
                          </a:solidFill>
                          <a:latin typeface="+mn-lt"/>
                          <a:ea typeface="+mn-ea"/>
                          <a:cs typeface="+mn-cs"/>
                        </a:rPr>
                        <a:t>Силы притяжения между ионами велики,</a:t>
                      </a:r>
                    </a:p>
                    <a:p>
                      <a:r>
                        <a:rPr kumimoji="0" lang="ru-RU" sz="1600" b="0" i="0" kern="1200" dirty="0" smtClean="0">
                          <a:solidFill>
                            <a:schemeClr val="dk1"/>
                          </a:solidFill>
                          <a:latin typeface="+mn-lt"/>
                          <a:ea typeface="+mn-ea"/>
                          <a:cs typeface="+mn-cs"/>
                        </a:rPr>
                        <a:t> </a:t>
                      </a:r>
                      <a:r>
                        <a:rPr kumimoji="0" lang="en-US" sz="1600" b="0" i="0" kern="1200" dirty="0" smtClean="0">
                          <a:solidFill>
                            <a:schemeClr val="dk1"/>
                          </a:solidFill>
                          <a:latin typeface="+mn-lt"/>
                          <a:ea typeface="+mn-ea"/>
                          <a:cs typeface="+mn-cs"/>
                        </a:rPr>
                        <a:t>t</a:t>
                      </a:r>
                      <a:r>
                        <a:rPr kumimoji="0" lang="ru-RU" sz="1600" b="0" i="0" kern="1200" baseline="-25000" dirty="0" smtClean="0">
                          <a:solidFill>
                            <a:schemeClr val="dk1"/>
                          </a:solidFill>
                          <a:latin typeface="+mn-lt"/>
                          <a:ea typeface="+mn-ea"/>
                          <a:cs typeface="+mn-cs"/>
                        </a:rPr>
                        <a:t>пл.</a:t>
                      </a:r>
                      <a:r>
                        <a:rPr kumimoji="0" lang="ru-RU" sz="1600" b="0" i="0" kern="1200" dirty="0" smtClean="0">
                          <a:solidFill>
                            <a:schemeClr val="dk1"/>
                          </a:solidFill>
                          <a:latin typeface="+mn-lt"/>
                          <a:ea typeface="+mn-ea"/>
                          <a:cs typeface="+mn-cs"/>
                        </a:rPr>
                        <a:t>большая (тугоплавкие),</a:t>
                      </a:r>
                    </a:p>
                    <a:p>
                      <a:r>
                        <a:rPr kumimoji="0" lang="ru-RU" sz="1600" b="0" i="0" kern="1200" dirty="0" smtClean="0">
                          <a:solidFill>
                            <a:schemeClr val="dk1"/>
                          </a:solidFill>
                          <a:latin typeface="+mn-lt"/>
                          <a:ea typeface="+mn-ea"/>
                          <a:cs typeface="+mn-cs"/>
                        </a:rPr>
                        <a:t>легко растворяются в воде,</a:t>
                      </a:r>
                    </a:p>
                    <a:p>
                      <a:r>
                        <a:rPr kumimoji="0" lang="ru-RU" sz="1600" b="0" i="0" kern="1200" dirty="0" smtClean="0">
                          <a:solidFill>
                            <a:schemeClr val="dk1"/>
                          </a:solidFill>
                          <a:latin typeface="+mn-lt"/>
                          <a:ea typeface="+mn-ea"/>
                          <a:cs typeface="+mn-cs"/>
                        </a:rPr>
                        <a:t>расплав и раствор проводит </a:t>
                      </a:r>
                      <a:r>
                        <a:rPr kumimoji="0" lang="ru-RU" sz="1600" b="0" i="0" kern="1200" dirty="0" err="1" smtClean="0">
                          <a:solidFill>
                            <a:schemeClr val="dk1"/>
                          </a:solidFill>
                          <a:latin typeface="+mn-lt"/>
                          <a:ea typeface="+mn-ea"/>
                          <a:cs typeface="+mn-cs"/>
                        </a:rPr>
                        <a:t>эл.ток</a:t>
                      </a:r>
                      <a:r>
                        <a:rPr kumimoji="0" lang="ru-RU" sz="1600" b="0" i="0" kern="1200" dirty="0" smtClean="0">
                          <a:solidFill>
                            <a:schemeClr val="dk1"/>
                          </a:solidFill>
                          <a:latin typeface="+mn-lt"/>
                          <a:ea typeface="+mn-ea"/>
                          <a:cs typeface="+mn-cs"/>
                        </a:rPr>
                        <a:t>,</a:t>
                      </a:r>
                    </a:p>
                    <a:p>
                      <a:r>
                        <a:rPr kumimoji="0" lang="ru-RU" sz="1600" b="0" i="0" kern="1200" dirty="0" err="1" smtClean="0">
                          <a:solidFill>
                            <a:schemeClr val="dk1"/>
                          </a:solidFill>
                          <a:latin typeface="+mn-lt"/>
                          <a:ea typeface="+mn-ea"/>
                          <a:cs typeface="+mn-cs"/>
                        </a:rPr>
                        <a:t>нелетучи</a:t>
                      </a:r>
                      <a:r>
                        <a:rPr kumimoji="0" lang="ru-RU" sz="1600" b="0" i="0" kern="1200" dirty="0" smtClean="0">
                          <a:solidFill>
                            <a:schemeClr val="dk1"/>
                          </a:solidFill>
                          <a:latin typeface="+mn-lt"/>
                          <a:ea typeface="+mn-ea"/>
                          <a:cs typeface="+mn-cs"/>
                        </a:rPr>
                        <a:t> (не имеют запаха)</a:t>
                      </a:r>
                    </a:p>
                    <a:p>
                      <a:endParaRPr lang="ru-RU" dirty="0"/>
                    </a:p>
                  </a:txBody>
                  <a:tcPr/>
                </a:tc>
                <a:tc>
                  <a:txBody>
                    <a:bodyPr/>
                    <a:lstStyle/>
                    <a:p>
                      <a:r>
                        <a:rPr kumimoji="0" lang="ru-RU" sz="1600" b="0" i="0" kern="1200" dirty="0" smtClean="0">
                          <a:solidFill>
                            <a:schemeClr val="dk1"/>
                          </a:solidFill>
                          <a:latin typeface="+mn-lt"/>
                          <a:ea typeface="+mn-ea"/>
                          <a:cs typeface="+mn-cs"/>
                        </a:rPr>
                        <a:t>·Ковалентные связи между атомами велики,</a:t>
                      </a:r>
                    </a:p>
                    <a:p>
                      <a:r>
                        <a:rPr kumimoji="0" lang="en-US" sz="1600" b="0" i="0" kern="1200" dirty="0" smtClean="0">
                          <a:solidFill>
                            <a:schemeClr val="dk1"/>
                          </a:solidFill>
                          <a:latin typeface="+mn-lt"/>
                          <a:ea typeface="+mn-ea"/>
                          <a:cs typeface="+mn-cs"/>
                        </a:rPr>
                        <a:t>t</a:t>
                      </a:r>
                      <a:r>
                        <a:rPr kumimoji="0" lang="ru-RU" sz="1600" b="0" i="0" kern="1200" baseline="-25000" dirty="0" smtClean="0">
                          <a:solidFill>
                            <a:schemeClr val="dk1"/>
                          </a:solidFill>
                          <a:latin typeface="+mn-lt"/>
                          <a:ea typeface="+mn-ea"/>
                          <a:cs typeface="+mn-cs"/>
                        </a:rPr>
                        <a:t>пл.</a:t>
                      </a:r>
                      <a:r>
                        <a:rPr kumimoji="0" lang="ru-RU" sz="1600" b="0" i="0" kern="1200" dirty="0" smtClean="0">
                          <a:solidFill>
                            <a:schemeClr val="dk1"/>
                          </a:solidFill>
                          <a:latin typeface="+mn-lt"/>
                          <a:ea typeface="+mn-ea"/>
                          <a:cs typeface="+mn-cs"/>
                        </a:rPr>
                        <a:t> и </a:t>
                      </a:r>
                      <a:r>
                        <a:rPr kumimoji="0" lang="en-US" sz="1600" b="0" i="0" kern="1200" dirty="0" smtClean="0">
                          <a:solidFill>
                            <a:schemeClr val="dk1"/>
                          </a:solidFill>
                          <a:latin typeface="+mn-lt"/>
                          <a:ea typeface="+mn-ea"/>
                          <a:cs typeface="+mn-cs"/>
                        </a:rPr>
                        <a:t>t</a:t>
                      </a:r>
                      <a:r>
                        <a:rPr kumimoji="0" lang="ru-RU" sz="1600" b="0" i="0" kern="1200" baseline="-25000" dirty="0" smtClean="0">
                          <a:solidFill>
                            <a:schemeClr val="dk1"/>
                          </a:solidFill>
                          <a:latin typeface="+mn-lt"/>
                          <a:ea typeface="+mn-ea"/>
                          <a:cs typeface="+mn-cs"/>
                        </a:rPr>
                        <a:t>кип</a:t>
                      </a:r>
                      <a:r>
                        <a:rPr kumimoji="0" lang="ru-RU" sz="1600" b="0" i="0" kern="1200" dirty="0" smtClean="0">
                          <a:solidFill>
                            <a:schemeClr val="dk1"/>
                          </a:solidFill>
                          <a:latin typeface="+mn-lt"/>
                          <a:ea typeface="+mn-ea"/>
                          <a:cs typeface="+mn-cs"/>
                        </a:rPr>
                        <a:t> очень большие,</a:t>
                      </a:r>
                    </a:p>
                    <a:p>
                      <a:r>
                        <a:rPr kumimoji="0" lang="ru-RU" sz="1600" b="0" i="0" kern="1200" dirty="0" smtClean="0">
                          <a:solidFill>
                            <a:schemeClr val="dk1"/>
                          </a:solidFill>
                          <a:latin typeface="+mn-lt"/>
                          <a:ea typeface="+mn-ea"/>
                          <a:cs typeface="+mn-cs"/>
                        </a:rPr>
                        <a:t>в</a:t>
                      </a:r>
                      <a:r>
                        <a:rPr kumimoji="0" lang="en-US" sz="1600" b="0" i="0" kern="1200" dirty="0" smtClean="0">
                          <a:solidFill>
                            <a:schemeClr val="dk1"/>
                          </a:solidFill>
                          <a:latin typeface="+mn-lt"/>
                          <a:ea typeface="+mn-ea"/>
                          <a:cs typeface="+mn-cs"/>
                        </a:rPr>
                        <a:t> </a:t>
                      </a:r>
                      <a:r>
                        <a:rPr kumimoji="0" lang="ru-RU" sz="1600" b="0" i="0" kern="1200" dirty="0" smtClean="0">
                          <a:solidFill>
                            <a:schemeClr val="dk1"/>
                          </a:solidFill>
                          <a:latin typeface="+mn-lt"/>
                          <a:ea typeface="+mn-ea"/>
                          <a:cs typeface="+mn-cs"/>
                        </a:rPr>
                        <a:t>воде не растворяются, </a:t>
                      </a:r>
                      <a:r>
                        <a:rPr kumimoji="0" lang="ru-RU" sz="1600" b="0" i="0" kern="1200" dirty="0" err="1" smtClean="0">
                          <a:solidFill>
                            <a:schemeClr val="dk1"/>
                          </a:solidFill>
                          <a:latin typeface="+mn-lt"/>
                          <a:ea typeface="+mn-ea"/>
                          <a:cs typeface="+mn-cs"/>
                        </a:rPr>
                        <a:t>ра-сплав</a:t>
                      </a:r>
                      <a:r>
                        <a:rPr kumimoji="0" lang="ru-RU" sz="1600" b="0" i="0" kern="1200" dirty="0" smtClean="0">
                          <a:solidFill>
                            <a:schemeClr val="dk1"/>
                          </a:solidFill>
                          <a:latin typeface="+mn-lt"/>
                          <a:ea typeface="+mn-ea"/>
                          <a:cs typeface="+mn-cs"/>
                        </a:rPr>
                        <a:t> не проводит </a:t>
                      </a:r>
                      <a:r>
                        <a:rPr kumimoji="0" lang="ru-RU" sz="1600" b="0" i="0" kern="1200" dirty="0" err="1" smtClean="0">
                          <a:solidFill>
                            <a:schemeClr val="dk1"/>
                          </a:solidFill>
                          <a:latin typeface="+mn-lt"/>
                          <a:ea typeface="+mn-ea"/>
                          <a:cs typeface="+mn-cs"/>
                        </a:rPr>
                        <a:t>эл.ток</a:t>
                      </a:r>
                      <a:r>
                        <a:rPr kumimoji="0" lang="ru-RU" sz="1600" b="0" i="0" kern="1200" dirty="0" smtClean="0">
                          <a:solidFill>
                            <a:schemeClr val="dk1"/>
                          </a:solidFill>
                          <a:latin typeface="+mn-lt"/>
                          <a:ea typeface="+mn-ea"/>
                          <a:cs typeface="+mn-cs"/>
                        </a:rPr>
                        <a:t>.</a:t>
                      </a:r>
                    </a:p>
                    <a:p>
                      <a:endParaRPr lang="ru-RU" dirty="0"/>
                    </a:p>
                  </a:txBody>
                  <a:tcPr/>
                </a:tc>
                <a:tc>
                  <a:txBody>
                    <a:bodyPr/>
                    <a:lstStyle/>
                    <a:p>
                      <a:r>
                        <a:rPr kumimoji="0" lang="ru-RU" sz="1600" b="0" i="0" kern="1200" dirty="0" smtClean="0">
                          <a:solidFill>
                            <a:schemeClr val="dk1"/>
                          </a:solidFill>
                          <a:latin typeface="+mn-lt"/>
                          <a:ea typeface="+mn-ea"/>
                          <a:cs typeface="+mn-cs"/>
                        </a:rPr>
                        <a:t>·Силы притяжения между молекулами невелики,</a:t>
                      </a:r>
                    </a:p>
                    <a:p>
                      <a:r>
                        <a:rPr kumimoji="0" lang="ru-RU" sz="1600" b="0" i="0" kern="1200" dirty="0" smtClean="0">
                          <a:solidFill>
                            <a:schemeClr val="dk1"/>
                          </a:solidFill>
                          <a:latin typeface="+mn-lt"/>
                          <a:ea typeface="+mn-ea"/>
                          <a:cs typeface="+mn-cs"/>
                        </a:rPr>
                        <a:t> </a:t>
                      </a:r>
                      <a:r>
                        <a:rPr kumimoji="0" lang="en-US" sz="1600" b="0" i="0" kern="1200" dirty="0" smtClean="0">
                          <a:solidFill>
                            <a:schemeClr val="dk1"/>
                          </a:solidFill>
                          <a:latin typeface="+mn-lt"/>
                          <a:ea typeface="+mn-ea"/>
                          <a:cs typeface="+mn-cs"/>
                        </a:rPr>
                        <a:t>t</a:t>
                      </a:r>
                      <a:r>
                        <a:rPr kumimoji="0" lang="ru-RU" sz="1600" b="0" i="0" kern="1200" baseline="-25000" dirty="0" err="1" smtClean="0">
                          <a:solidFill>
                            <a:schemeClr val="dk1"/>
                          </a:solidFill>
                          <a:latin typeface="+mn-lt"/>
                          <a:ea typeface="+mn-ea"/>
                          <a:cs typeface="+mn-cs"/>
                        </a:rPr>
                        <a:t>пл.</a:t>
                      </a:r>
                      <a:r>
                        <a:rPr kumimoji="0" lang="ru-RU" sz="1600" b="0" i="0" kern="1200" dirty="0" err="1" smtClean="0">
                          <a:solidFill>
                            <a:schemeClr val="dk1"/>
                          </a:solidFill>
                          <a:latin typeface="+mn-lt"/>
                          <a:ea typeface="+mn-ea"/>
                          <a:cs typeface="+mn-cs"/>
                        </a:rPr>
                        <a:t>↓</a:t>
                      </a:r>
                      <a:r>
                        <a:rPr kumimoji="0" lang="ru-RU" sz="1600" b="0" i="0" kern="1200" dirty="0" smtClean="0">
                          <a:solidFill>
                            <a:schemeClr val="dk1"/>
                          </a:solidFill>
                          <a:latin typeface="+mn-lt"/>
                          <a:ea typeface="+mn-ea"/>
                          <a:cs typeface="+mn-cs"/>
                        </a:rPr>
                        <a:t>,</a:t>
                      </a:r>
                    </a:p>
                    <a:p>
                      <a:r>
                        <a:rPr kumimoji="0" lang="ru-RU" sz="1600" b="0" i="0" kern="1200" dirty="0" smtClean="0">
                          <a:solidFill>
                            <a:schemeClr val="dk1"/>
                          </a:solidFill>
                          <a:latin typeface="+mn-lt"/>
                          <a:ea typeface="+mn-ea"/>
                          <a:cs typeface="+mn-cs"/>
                        </a:rPr>
                        <a:t>некоторые растворяются в воде,</a:t>
                      </a:r>
                    </a:p>
                    <a:p>
                      <a:r>
                        <a:rPr kumimoji="0" lang="ru-RU" sz="1600" b="0" i="0" kern="1200" dirty="0" smtClean="0">
                          <a:solidFill>
                            <a:schemeClr val="dk1"/>
                          </a:solidFill>
                          <a:latin typeface="+mn-lt"/>
                          <a:ea typeface="+mn-ea"/>
                          <a:cs typeface="+mn-cs"/>
                        </a:rPr>
                        <a:t>обладают запахом, летучи.</a:t>
                      </a:r>
                    </a:p>
                    <a:p>
                      <a:endParaRPr lang="ru-RU" dirty="0"/>
                    </a:p>
                  </a:txBody>
                  <a:tcPr/>
                </a:tc>
                <a:tc>
                  <a:txBody>
                    <a:bodyPr/>
                    <a:lstStyle/>
                    <a:p>
                      <a:r>
                        <a:rPr kumimoji="0" lang="ru-RU" sz="1600" b="0" i="0" kern="1200" dirty="0" smtClean="0">
                          <a:solidFill>
                            <a:schemeClr val="dk1"/>
                          </a:solidFill>
                          <a:latin typeface="+mn-lt"/>
                          <a:ea typeface="+mn-ea"/>
                          <a:cs typeface="+mn-cs"/>
                        </a:rPr>
                        <a:t>·Силы взаимодействия велики,</a:t>
                      </a:r>
                    </a:p>
                    <a:p>
                      <a:r>
                        <a:rPr kumimoji="0" lang="ru-RU" sz="1600" b="0" i="0" kern="1200" dirty="0" smtClean="0">
                          <a:solidFill>
                            <a:schemeClr val="dk1"/>
                          </a:solidFill>
                          <a:latin typeface="+mn-lt"/>
                          <a:ea typeface="+mn-ea"/>
                          <a:cs typeface="+mn-cs"/>
                        </a:rPr>
                        <a:t> </a:t>
                      </a:r>
                      <a:r>
                        <a:rPr kumimoji="0" lang="en-US" sz="1600" b="0" i="0" kern="1200" dirty="0" smtClean="0">
                          <a:solidFill>
                            <a:schemeClr val="dk1"/>
                          </a:solidFill>
                          <a:latin typeface="+mn-lt"/>
                          <a:ea typeface="+mn-ea"/>
                          <a:cs typeface="+mn-cs"/>
                        </a:rPr>
                        <a:t>t</a:t>
                      </a:r>
                      <a:r>
                        <a:rPr kumimoji="0" lang="ru-RU" sz="1600" b="0" i="0" kern="1200" baseline="-25000" dirty="0" err="1" smtClean="0">
                          <a:solidFill>
                            <a:schemeClr val="dk1"/>
                          </a:solidFill>
                          <a:latin typeface="+mn-lt"/>
                          <a:ea typeface="+mn-ea"/>
                          <a:cs typeface="+mn-cs"/>
                        </a:rPr>
                        <a:t>пл.</a:t>
                      </a:r>
                      <a:r>
                        <a:rPr kumimoji="0" lang="ru-RU" sz="1600" b="0" i="0" kern="1200" dirty="0" err="1" smtClean="0">
                          <a:solidFill>
                            <a:schemeClr val="dk1"/>
                          </a:solidFill>
                          <a:latin typeface="+mn-lt"/>
                          <a:ea typeface="+mn-ea"/>
                          <a:cs typeface="+mn-cs"/>
                        </a:rPr>
                        <a:t>↑</a:t>
                      </a:r>
                      <a:r>
                        <a:rPr kumimoji="0" lang="ru-RU" sz="1600" b="0" i="0" kern="1200" dirty="0" smtClean="0">
                          <a:solidFill>
                            <a:schemeClr val="dk1"/>
                          </a:solidFill>
                          <a:latin typeface="+mn-lt"/>
                          <a:ea typeface="+mn-ea"/>
                          <a:cs typeface="+mn-cs"/>
                        </a:rPr>
                        <a:t>,</a:t>
                      </a:r>
                    </a:p>
                    <a:p>
                      <a:r>
                        <a:rPr kumimoji="0" lang="ru-RU" sz="1600" b="0" i="0" kern="1200" dirty="0" smtClean="0">
                          <a:solidFill>
                            <a:schemeClr val="dk1"/>
                          </a:solidFill>
                          <a:latin typeface="+mn-lt"/>
                          <a:ea typeface="+mn-ea"/>
                          <a:cs typeface="+mn-cs"/>
                        </a:rPr>
                        <a:t>высокие тепло и электропроводность.</a:t>
                      </a:r>
                    </a:p>
                    <a:p>
                      <a:endParaRPr lang="ru-RU" dirty="0"/>
                    </a:p>
                  </a:txBody>
                  <a:tcPr/>
                </a:tc>
              </a:tr>
              <a:tr h="2340401">
                <a:tc>
                  <a:txBody>
                    <a:bodyPr/>
                    <a:lstStyle/>
                    <a:p>
                      <a:r>
                        <a:rPr kumimoji="0" lang="ru-RU" b="0" i="0" kern="1200" dirty="0" smtClean="0">
                          <a:solidFill>
                            <a:schemeClr val="dk1"/>
                          </a:solidFill>
                          <a:latin typeface="+mn-lt"/>
                          <a:ea typeface="+mn-ea"/>
                          <a:cs typeface="+mn-cs"/>
                        </a:rPr>
                        <a:t>Примеры</a:t>
                      </a:r>
                      <a:endParaRPr lang="ru-RU" dirty="0"/>
                    </a:p>
                  </a:txBody>
                  <a:tcPr/>
                </a:tc>
                <a:tc>
                  <a:txBody>
                    <a:bodyPr/>
                    <a:lstStyle/>
                    <a:p>
                      <a:r>
                        <a:rPr kumimoji="0" lang="ru-RU" b="0" i="0" kern="1200" dirty="0" smtClean="0">
                          <a:solidFill>
                            <a:schemeClr val="dk1"/>
                          </a:solidFill>
                          <a:latin typeface="+mn-lt"/>
                          <a:ea typeface="+mn-ea"/>
                          <a:cs typeface="+mn-cs"/>
                        </a:rPr>
                        <a:t>большинство солей, щелочей, оксиды типичных металлов</a:t>
                      </a:r>
                      <a:endParaRPr lang="ru-RU" dirty="0"/>
                    </a:p>
                  </a:txBody>
                  <a:tcPr/>
                </a:tc>
                <a:tc>
                  <a:txBody>
                    <a:bodyPr/>
                    <a:lstStyle/>
                    <a:p>
                      <a:r>
                        <a:rPr kumimoji="0" lang="ru-RU" sz="1400" b="0" i="0" kern="1200" dirty="0" smtClean="0">
                          <a:solidFill>
                            <a:schemeClr val="dk1"/>
                          </a:solidFill>
                          <a:latin typeface="+mn-lt"/>
                          <a:ea typeface="+mn-ea"/>
                          <a:cs typeface="+mn-cs"/>
                        </a:rPr>
                        <a:t> </a:t>
                      </a:r>
                      <a:r>
                        <a:rPr kumimoji="0" lang="en-US" sz="1400" b="0" i="0" kern="1200" dirty="0" smtClean="0">
                          <a:solidFill>
                            <a:schemeClr val="dk1"/>
                          </a:solidFill>
                          <a:latin typeface="+mn-lt"/>
                          <a:ea typeface="+mn-ea"/>
                          <a:cs typeface="+mn-cs"/>
                        </a:rPr>
                        <a:t>Si, </a:t>
                      </a:r>
                      <a:r>
                        <a:rPr kumimoji="0" lang="en-US" sz="1400" b="0" i="0" kern="1200" dirty="0" err="1" smtClean="0">
                          <a:solidFill>
                            <a:schemeClr val="dk1"/>
                          </a:solidFill>
                          <a:latin typeface="+mn-lt"/>
                          <a:ea typeface="+mn-ea"/>
                          <a:cs typeface="+mn-cs"/>
                        </a:rPr>
                        <a:t>Ge</a:t>
                      </a:r>
                      <a:r>
                        <a:rPr kumimoji="0" lang="en-US" sz="1400" b="0" i="0" kern="1200" dirty="0" smtClean="0">
                          <a:solidFill>
                            <a:schemeClr val="dk1"/>
                          </a:solidFill>
                          <a:latin typeface="+mn-lt"/>
                          <a:ea typeface="+mn-ea"/>
                          <a:cs typeface="+mn-cs"/>
                        </a:rPr>
                        <a:t>, B,SiO</a:t>
                      </a:r>
                      <a:r>
                        <a:rPr kumimoji="0" lang="en-US" sz="1400" b="0" i="0" kern="1200" baseline="-25000" dirty="0" smtClean="0">
                          <a:solidFill>
                            <a:schemeClr val="dk1"/>
                          </a:solidFill>
                          <a:latin typeface="+mn-lt"/>
                          <a:ea typeface="+mn-ea"/>
                          <a:cs typeface="+mn-cs"/>
                        </a:rPr>
                        <a:t>2</a:t>
                      </a:r>
                      <a:r>
                        <a:rPr kumimoji="0" lang="en-US" sz="1400" b="0" i="0" kern="1200" dirty="0" smtClean="0">
                          <a:solidFill>
                            <a:schemeClr val="dk1"/>
                          </a:solidFill>
                          <a:latin typeface="+mn-lt"/>
                          <a:ea typeface="+mn-ea"/>
                          <a:cs typeface="+mn-cs"/>
                        </a:rPr>
                        <a:t>, CaC</a:t>
                      </a:r>
                      <a:r>
                        <a:rPr kumimoji="0" lang="en-US" sz="1400" b="0" i="0" kern="1200" baseline="-25000" dirty="0" smtClean="0">
                          <a:solidFill>
                            <a:schemeClr val="dk1"/>
                          </a:solidFill>
                          <a:latin typeface="+mn-lt"/>
                          <a:ea typeface="+mn-ea"/>
                          <a:cs typeface="+mn-cs"/>
                        </a:rPr>
                        <a:t>2</a:t>
                      </a:r>
                      <a:endParaRPr kumimoji="0" lang="en-US" sz="1400" b="0" i="0" kern="1200" dirty="0" smtClean="0">
                        <a:solidFill>
                          <a:schemeClr val="dk1"/>
                        </a:solidFill>
                        <a:latin typeface="+mn-lt"/>
                        <a:ea typeface="+mn-ea"/>
                        <a:cs typeface="+mn-cs"/>
                      </a:endParaRPr>
                    </a:p>
                    <a:p>
                      <a:r>
                        <a:rPr kumimoji="0" lang="en-US" sz="1400" b="0" i="0" kern="1200" dirty="0" err="1" smtClean="0">
                          <a:solidFill>
                            <a:schemeClr val="dk1"/>
                          </a:solidFill>
                          <a:latin typeface="+mn-lt"/>
                          <a:ea typeface="+mn-ea"/>
                          <a:cs typeface="+mn-cs"/>
                        </a:rPr>
                        <a:t>SiC</a:t>
                      </a:r>
                      <a:r>
                        <a:rPr kumimoji="0" lang="en-US" sz="1400" b="0" i="0" kern="1200" dirty="0" smtClean="0">
                          <a:solidFill>
                            <a:schemeClr val="dk1"/>
                          </a:solidFill>
                          <a:latin typeface="+mn-lt"/>
                          <a:ea typeface="+mn-ea"/>
                          <a:cs typeface="+mn-cs"/>
                        </a:rPr>
                        <a:t> (</a:t>
                      </a:r>
                      <a:r>
                        <a:rPr kumimoji="0" lang="ru-RU" sz="1400" b="0" i="0" kern="1200" dirty="0" smtClean="0">
                          <a:solidFill>
                            <a:schemeClr val="dk1"/>
                          </a:solidFill>
                          <a:latin typeface="+mn-lt"/>
                          <a:ea typeface="+mn-ea"/>
                          <a:cs typeface="+mn-cs"/>
                        </a:rPr>
                        <a:t>карборунд), </a:t>
                      </a:r>
                      <a:r>
                        <a:rPr kumimoji="0" lang="en-US" sz="1400" b="0" i="0" kern="1200" dirty="0" smtClean="0">
                          <a:solidFill>
                            <a:schemeClr val="dk1"/>
                          </a:solidFill>
                          <a:latin typeface="+mn-lt"/>
                          <a:ea typeface="+mn-ea"/>
                          <a:cs typeface="+mn-cs"/>
                        </a:rPr>
                        <a:t>BN, Fe</a:t>
                      </a:r>
                      <a:r>
                        <a:rPr kumimoji="0" lang="en-US" sz="1400" b="0" i="0" kern="1200" baseline="-25000" dirty="0" smtClean="0">
                          <a:solidFill>
                            <a:schemeClr val="dk1"/>
                          </a:solidFill>
                          <a:latin typeface="+mn-lt"/>
                          <a:ea typeface="+mn-ea"/>
                          <a:cs typeface="+mn-cs"/>
                        </a:rPr>
                        <a:t>3</a:t>
                      </a:r>
                      <a:r>
                        <a:rPr kumimoji="0" lang="en-US" sz="1400" b="0" i="0" kern="1200" dirty="0" smtClean="0">
                          <a:solidFill>
                            <a:schemeClr val="dk1"/>
                          </a:solidFill>
                          <a:latin typeface="+mn-lt"/>
                          <a:ea typeface="+mn-ea"/>
                          <a:cs typeface="+mn-cs"/>
                        </a:rPr>
                        <a:t>C,TaC(t</a:t>
                      </a:r>
                      <a:r>
                        <a:rPr kumimoji="0" lang="ru-RU" sz="1400" b="0" i="0" kern="1200" baseline="-25000" dirty="0" smtClean="0">
                          <a:solidFill>
                            <a:schemeClr val="dk1"/>
                          </a:solidFill>
                          <a:latin typeface="+mn-lt"/>
                          <a:ea typeface="+mn-ea"/>
                          <a:cs typeface="+mn-cs"/>
                        </a:rPr>
                        <a:t>пл.</a:t>
                      </a:r>
                      <a:r>
                        <a:rPr kumimoji="0" lang="ru-RU" sz="1400" b="0" i="0" kern="1200" dirty="0" smtClean="0">
                          <a:solidFill>
                            <a:schemeClr val="dk1"/>
                          </a:solidFill>
                          <a:latin typeface="+mn-lt"/>
                          <a:ea typeface="+mn-ea"/>
                          <a:cs typeface="+mn-cs"/>
                        </a:rPr>
                        <a:t>=3800</a:t>
                      </a:r>
                      <a:r>
                        <a:rPr kumimoji="0" lang="ru-RU" sz="1400" b="0" i="0" kern="1200" baseline="30000" dirty="0" smtClean="0">
                          <a:solidFill>
                            <a:schemeClr val="dk1"/>
                          </a:solidFill>
                          <a:latin typeface="+mn-lt"/>
                          <a:ea typeface="+mn-ea"/>
                          <a:cs typeface="+mn-cs"/>
                        </a:rPr>
                        <a:t>0</a:t>
                      </a:r>
                      <a:r>
                        <a:rPr kumimoji="0" lang="ru-RU" sz="1400" b="0" i="0" kern="1200" dirty="0" smtClean="0">
                          <a:solidFill>
                            <a:schemeClr val="dk1"/>
                          </a:solidFill>
                          <a:latin typeface="+mn-lt"/>
                          <a:ea typeface="+mn-ea"/>
                          <a:cs typeface="+mn-cs"/>
                        </a:rPr>
                        <a:t>С)</a:t>
                      </a:r>
                      <a:br>
                        <a:rPr kumimoji="0" lang="ru-RU" sz="1400" b="0" i="0" kern="1200" dirty="0" smtClean="0">
                          <a:solidFill>
                            <a:schemeClr val="dk1"/>
                          </a:solidFill>
                          <a:latin typeface="+mn-lt"/>
                          <a:ea typeface="+mn-ea"/>
                          <a:cs typeface="+mn-cs"/>
                        </a:rPr>
                      </a:br>
                      <a:endParaRPr kumimoji="0" lang="ru-RU" sz="1400" b="0" i="0" kern="1200" dirty="0" smtClean="0">
                        <a:solidFill>
                          <a:schemeClr val="dk1"/>
                        </a:solidFill>
                        <a:latin typeface="+mn-lt"/>
                        <a:ea typeface="+mn-ea"/>
                        <a:cs typeface="+mn-cs"/>
                      </a:endParaRPr>
                    </a:p>
                    <a:p>
                      <a:r>
                        <a:rPr kumimoji="0" lang="ru-RU" sz="1400" b="0" i="0" kern="1200" dirty="0" smtClean="0">
                          <a:solidFill>
                            <a:schemeClr val="dk1"/>
                          </a:solidFill>
                          <a:latin typeface="+mn-lt"/>
                          <a:ea typeface="+mn-ea"/>
                          <a:cs typeface="+mn-cs"/>
                        </a:rPr>
                        <a:t>Красный и чёрный фосфор. Оксиды некоторых металлов.</a:t>
                      </a:r>
                    </a:p>
                    <a:p>
                      <a:endParaRPr lang="ru-RU" dirty="0"/>
                    </a:p>
                  </a:txBody>
                  <a:tcPr/>
                </a:tc>
                <a:tc>
                  <a:txBody>
                    <a:bodyPr/>
                    <a:lstStyle/>
                    <a:p>
                      <a:r>
                        <a:rPr kumimoji="0" lang="ru-RU" sz="1600" b="0" i="0" kern="1200" dirty="0" smtClean="0">
                          <a:solidFill>
                            <a:schemeClr val="dk1"/>
                          </a:solidFill>
                          <a:latin typeface="+mn-lt"/>
                          <a:ea typeface="+mn-ea"/>
                          <a:cs typeface="+mn-cs"/>
                        </a:rPr>
                        <a:t>Газы, жидкости, большинство неметаллов: инертные газы, галогены.</a:t>
                      </a:r>
                      <a:br>
                        <a:rPr kumimoji="0" lang="ru-RU" sz="1600" b="0" i="0" kern="1200" dirty="0" smtClean="0">
                          <a:solidFill>
                            <a:schemeClr val="dk1"/>
                          </a:solidFill>
                          <a:latin typeface="+mn-lt"/>
                          <a:ea typeface="+mn-ea"/>
                          <a:cs typeface="+mn-cs"/>
                        </a:rPr>
                      </a:br>
                      <a:r>
                        <a:rPr kumimoji="0" lang="ru-RU" sz="1600" b="0" i="0" kern="1200" dirty="0" smtClean="0">
                          <a:solidFill>
                            <a:schemeClr val="dk1"/>
                          </a:solidFill>
                          <a:latin typeface="+mn-lt"/>
                          <a:ea typeface="+mn-ea"/>
                          <a:cs typeface="+mn-cs"/>
                        </a:rPr>
                        <a:t>Большинство органических соединений.</a:t>
                      </a:r>
                      <a:endParaRPr lang="ru-RU" sz="1600" dirty="0"/>
                    </a:p>
                  </a:txBody>
                  <a:tcPr/>
                </a:tc>
                <a:tc>
                  <a:txBody>
                    <a:bodyPr/>
                    <a:lstStyle/>
                    <a:p>
                      <a:r>
                        <a:rPr kumimoji="0" lang="ru-RU" sz="1600" b="0" i="0" kern="1200" dirty="0" smtClean="0">
                          <a:solidFill>
                            <a:schemeClr val="dk1"/>
                          </a:solidFill>
                          <a:latin typeface="+mn-lt"/>
                          <a:ea typeface="+mn-ea"/>
                          <a:cs typeface="+mn-cs"/>
                        </a:rPr>
                        <a:t>Металлы, сплавы</a:t>
                      </a:r>
                      <a:endParaRPr lang="ru-RU" sz="1600" dirty="0"/>
                    </a:p>
                  </a:txBody>
                  <a:tcPr/>
                </a:tc>
              </a:tr>
            </a:tbl>
          </a:graphicData>
        </a:graphic>
      </p:graphicFrame>
    </p:spTree>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118</TotalTime>
  <Words>256</Words>
  <Application>Microsoft Office PowerPoint</Application>
  <PresentationFormat>Экран (4:3)</PresentationFormat>
  <Paragraphs>96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Апекс</vt:lpstr>
      <vt:lpstr>Свойства веществ.</vt:lpstr>
      <vt:lpstr>Слайд 2</vt:lpstr>
      <vt:lpstr>Атом.</vt:lpstr>
      <vt:lpstr>Строение атома. </vt:lpstr>
      <vt:lpstr>Химическая связь.</vt:lpstr>
      <vt:lpstr>Слайд 6</vt:lpstr>
      <vt:lpstr>Типы кристаллических решёток.  </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Свойства веществ.</dc:title>
  <dc:creator>Никита</dc:creator>
  <cp:lastModifiedBy>User</cp:lastModifiedBy>
  <cp:revision>16</cp:revision>
  <dcterms:created xsi:type="dcterms:W3CDTF">2012-09-16T13:35:14Z</dcterms:created>
  <dcterms:modified xsi:type="dcterms:W3CDTF">2012-11-05T13:28:43Z</dcterms:modified>
</cp:coreProperties>
</file>